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**Biaya transaksi yang sebenarnya bukan komisi.** Ukuran yang benar adalah selisih antara **harga pada saat keputusan diambil** dan **harga yang sebenarnya diperoleh**, ditambah biaya eksplisit.</a:t>
            </a:r>
          </a:p>
          <a:p/>
          <a:p>
            <a:r>
              <a:t>IS = underbrace(P_tiba - P_keputusan)_biaya penundaan + underbrace(P_eksekusi - P_tiba)_dampak pasar + underbracekomisi_eksplisit</a:t>
            </a:r>
          </a:p>
          <a:p/>
          <a:p>
            <a:r>
              <a:t>**Contoh terurai** (beli 1.000.000 unit; harga keputusan 1.000):</a:t>
            </a:r>
          </a:p>
          <a:p/>
          <a:p>
            <a:r>
              <a:t>**Baca kolom terakhir.** Komisi — satu-satunya komponen yang muncul sebagai baris di laporan transaksi — adalah **15,8%** dari biaya. Sisanya, **84,2%**, tidak muncul di mana pun kecuali diukur dengan sengaja.</a:t>
            </a:r>
          </a:p>
          <a:p/>
          <a:p>
            <a:r>
              <a:t>**Empat konsekuensi:**</a:t>
            </a:r>
          </a:p>
          <a:p/>
          <a:p>
            <a:r>
              <a:t>1. **Menegosiasikan komisi memberi hasil terbatas.** Memotong komisi separuh menghemat 7,5 bps dari 95 bps — **7,9%.** 2. **Biaya penundaan sering dapat dihilangkan tanpa biaya** — ia berasal dari proses internal, bukan dari pasar. 3. **Dampak pasar dikendalikan oleh keputusan ukuran dan horizon**, bukan oleh broker. 4. **Yang tidak diukur tidak dapat dikelola.** Organisasi yang hanya melaporkan komisi buta terhadap 84,2% biayanya.</a:t>
            </a:r>
          </a:p>
          <a:p/>
          <a:p>
            <a:r>
              <a:t>&gt; **K-09 — proses sebelum hasil.** Pengukuran IS adalah proses. Ia tidak menjamin biaya turun, tetapi tanpanya penurunan biaya tidak dapat diketahui.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Dampak pasar tumbuh mendekati **akar kuadrat** dari ukuran pesanan relatif terhadap likuiditas:</a:t>
            </a:r>
          </a:p>
          <a:p/>
          <a:p>
            <a:r>
              <a:t>dampak (bps) ≈ Y × sigma_harian × sqrt(Q) / (ADV)</a:t>
            </a:r>
          </a:p>
          <a:p/>
          <a:p>
            <a:r>
              <a:t>Dengan sigma_harian = 200 bps dan Y = 1:</a:t>
            </a:r>
          </a:p>
          <a:p/>
          <a:p>
            <a:r>
              <a:t>**Dan inilah bagian yang sering terlewat.** Dampak per unit tumbuh dengan sqrtQ, tetapi **biaya total** adalah dampak dikalikan ukuran:</a:t>
            </a:r>
          </a:p>
          <a:p/>
          <a:p>
            <a:r>
              <a:t>Biaya total propto Q × sqrtQ = Q^1,5</a:t>
            </a:r>
          </a:p>
          <a:p/>
          <a:p>
            <a:r>
              <a:t>**Biaya total tumbuh lebih cepat daripada modal.**</a:t>
            </a:r>
          </a:p>
          <a:p/>
          <a:p>
            <a:r>
              <a:t>**Modal 10 kali lipat menghasilkan biaya 31,6 kali lipat** — karena 10^1,5 = 31,6.</a:t>
            </a:r>
          </a:p>
          <a:p/>
          <a:p>
            <a:r>
              <a:t>**Inilah alasan matematis mengapa strategi memiliki kapasitas.** Keunggulan tumbuh linear dengan modal; biaya tumbuh dengan pangkat 1,5. Ada titik di mana keduanya berpotongan, dan **setelah titik itu modal tambahan merugikan.**</a:t>
            </a:r>
          </a:p>
          <a:p/>
          <a:p>
            <a:r>
              <a:t>&gt; **K-10 — jika kedengarannya terlalu bagus untuk jadi kenyataan.** Strategi yang diklaim dapat menyerap modal tanpa batas melanggar aritmetika ini.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Perlombaan latensi mendapat perhatian yang tidak sebanding dengan relevansinya bagi sebagian besar strategi. **Nilai latensi sepenuhnya ditentukan oleh seberapa cepat sinyal Anda meluruh.**</a:t>
            </a:r>
          </a:p>
          <a:p/>
          <a:p>
            <a:r>
              <a:t>**Sinyal dengan paruh peluruhan 30 menit, alfa awal 20 bps:**</a:t>
            </a:r>
          </a:p>
          <a:p/>
          <a:p>
            <a:r>
              <a:t>**Baca dua baris pertama.** Perbedaan antara 60 milidetik dan 6 detik adalah **0,2% dari alfa** — pada sinyal berparuh 30 menit, perlombaan latensi **tidak bernilai apa-apa.**</a:t>
            </a:r>
          </a:p>
          <a:p/>
          <a:p>
            <a:r>
              <a:t>**Tetapi baca baris kelima.** Penundaan 30 menit memakan separuh alfa.</a:t>
            </a:r>
          </a:p>
          <a:p/>
          <a:p>
            <a:r>
              <a:t>**Aturan yang dapat dipakai:**</a:t>
            </a:r>
          </a:p>
          <a:p/>
          <a:p>
            <a:r>
              <a:t>**Bagi hampir seluruh strategi yang diajarkan dalam kurikulum ini** — dengan paruh sinyal diukur dalam hari (L4Q.1 §4.4) — **latensi di bawah satu menit tidak memberi nilai tambah yang dapat diukur.**</a:t>
            </a:r>
          </a:p>
          <a:p/>
          <a:p>
            <a:r>
              <a:t>**Yang jauh lebih bernilai:** menghilangkan **biaya penundaan** pada §4.1 (20 bps), yang berasal dari proses internal — persetujuan manual, penyalinan data, jeda antara sinyal dan pesanan — bukan dari kecepatan jaringan.</a:t>
            </a:r>
          </a:p>
          <a:p/>
          <a:p>
            <a:r>
              <a:t>&gt; **K-10.** Menghabiskan anggaran untuk mikrodetik sementara proses internal memakan 20 bps adalah kesalahan alokasi yang umum.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Limit order tampak lebih murah daripada market order: Anda membayar harga yang Anda tentukan, bukan harga yang ditawarkan pasar. **Perhitungan itu keliru, dan kekeliruannya besar.**</a:t>
            </a:r>
          </a:p>
          <a:p/>
          <a:p>
            <a:r>
              <a:t>**Simulasi.** 200.000 limit order beli ditempatkan 0,2σ di bawah harga berjalan. Pesanan terisi hanya bila harga turun sampai ke sana.</a:t>
            </a:r>
          </a:p>
          <a:p/>
          <a:p>
            <a:r>
              <a:t>**Anda mendapat pengisian justru ketika harga bergerak melawan Anda.**</a:t>
            </a:r>
          </a:p>
          <a:p/>
          <a:p>
            <a:r>
              <a:t>**Mekanismenya sederhana dan tidak dapat dihindari:** limit order beli terisi **hanya bila** harga turun. Pesanan yang tidak terisi adalah persis pesanan yang seharusnya Anda inginkan.</a:t>
            </a:r>
          </a:p>
          <a:p/>
          <a:p>
            <a:r>
              <a:t>**Empat konsekuensi:**</a:t>
            </a:r>
          </a:p>
          <a:p/>
          <a:p>
            <a:r>
              <a:t>1. **Penghematan spread pada limit order sebagian bersifat semu** — ia dibayar oleh seleksi merugikan. 2. **Tingkat pengisian adalah informasi.** Tingkat pengisian yang sangat tinggi sering menandakan limit order yang ditempatkan terlalu agresif. 3. **Pesanan yang tidak terisi punya biaya**: sinyal tetap meluruh (§4.4) sementara Anda menunggu. 4. **Membandingkan harga eksekusi limit order dengan harga pasar saat itu menyesatkan** — perbandingan yang benar adalah terhadap harga keputusan (§4.1).</a:t>
            </a:r>
          </a:p>
          <a:p/>
          <a:p>
            <a:r>
              <a:t>**Inilah alasan implementation shortfall adalah ukuran yang benar.** Ukuran yang membandingkan eksekusi dengan harga pasar sesaat akan memuji limit order yang, diukur dengan benar, merugikan.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**Kesalahan data tidak jarang. Ia terjadi setiap hari, dan aritmetikanya tidak memaafkan.**</a:t>
            </a:r>
          </a:p>
          <a:p/>
          <a:p>
            <a:r>
              <a:t>**Peluang setidaknya satu kesalahan per hari:**</a:t>
            </a:r>
          </a:p>
          <a:p/>
          <a:p>
            <a:r>
              <a:t>**Dan jumlah kesalahan per tahun:**</a:t>
            </a:r>
          </a:p>
          <a:p/>
          <a:p>
            <a:r>
              <a:t>**Baca sel yang ditebalkan.** Laju kesalahan satu per seribu — yang terdengar sangat baik — menghasilkan **kesalahan pada 63,2% hari kerja dan 252 kesalahan per tahun** pada operasi 1.000 transaksi per hari.</a:t>
            </a:r>
          </a:p>
          <a:p/>
          <a:p>
            <a:r>
              <a:t>**Konsekuensinya bukan "perbaiki laju kesalahan menjadi nol"** — itu tidak dapat dicapai. Konsekuensinya adalah:</a:t>
            </a:r>
          </a:p>
          <a:p/>
          <a:p>
            <a:r>
              <a:t>&gt; **Rancang sistem dengan asumsi kesalahan terjadi setiap hari, dan pastikan ia terdeteksi pada hari yang sama.**</a:t>
            </a:r>
          </a:p>
          <a:p/>
          <a:p>
            <a:r>
              <a:t>**Enam rekonsiliasi harian minimum:**</a:t>
            </a:r>
          </a:p>
          <a:p/>
          <a:p>
            <a:r>
              <a:t>**Uji harga dengan dua sumber** menangkap kelas kesalahan yang paling merusak: harga basi.</a:t>
            </a:r>
          </a:p>
          <a:p/>
          <a:p>
            <a:r>
              <a:t>**Pada satu posisi, dampaknya kecil.** Bahayanya adalah **harga basi jarang menyerang satu posisi** — ia biasanya berasal dari kegagalan umpan data yang memengaruhi banyak posisi sekaligus, dan **portofolio terlihat normal** karena seluruh nilai bergerak bersama.</a:t>
            </a:r>
          </a:p>
          <a:p/>
          <a:p>
            <a:r>
              <a:t>**Karena itu uji yang benar bukan "apakah nilainya masuk akal", melainkan "apakah timestamp setiap harga adalah hari ini".**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tim melaporkan: "Biaya transaksi kami 15 bps — sangat kompetitif."</a:t>
            </a:r>
          </a:p>
          <a:p/>
          <a:p>
            <a:r>
              <a:t>**Langkah 1 — tanyakan apa yang diukur.** Angka 15 bps adalah komisi. Ia tidak memuat dampak pasar maupun biaya penundaan.</a:t>
            </a:r>
          </a:p>
          <a:p/>
          <a:p>
            <a:r>
              <a:t>**Langkah 2 — kumpulkan tiga harga** untuk satu pesanan beli 1.000.000 unit:</a:t>
            </a:r>
          </a:p>
          <a:p/>
          <a:p>
            <a:r>
              <a:t>**Langkah 3 — hitung tiap komponen.**</a:t>
            </a:r>
          </a:p>
          <a:p/>
          <a:p>
            <a:r>
              <a:t>Penundaan = (1.002-1.000) / (1.000) × 10.000 = 20,0 bps Dampak = (1.008-1.002) / (1.000) × 10.000 = 60,0 bps Komisi = 15,0 bps</a:t>
            </a:r>
          </a:p>
          <a:p/>
          <a:p>
            <a:r>
              <a:t>**Langkah 4 — jumlahkan.**</a:t>
            </a:r>
          </a:p>
          <a:p/>
          <a:p>
            <a:r>
              <a:t>IS = 20,0 + 60,0 + 15,0 = 95,0 bps</a:t>
            </a:r>
          </a:p>
          <a:p/>
          <a:p>
            <a:r>
              <a:t>Nilai = 0,0095 × 1.000 × 1.000.000 = Rp9.500.000</a:t>
            </a:r>
          </a:p>
          <a:p/>
          <a:p>
            <a:r>
              <a:t>**Langkah 5 — hitung bagian komisi.**</a:t>
            </a:r>
          </a:p>
          <a:p/>
          <a:p>
            <a:r>
              <a:t>(15,0) / (95,)0 = 15,8%</a:t>
            </a:r>
          </a:p>
          <a:p/>
          <a:p>
            <a:r>
              <a:t>**Biaya yang dilaporkan adalah 15,8% dari biaya yang sebenarnya.**</a:t>
            </a:r>
          </a:p>
          <a:p/>
          <a:p>
            <a:r>
              <a:t>**Langkah 6 — uji rencana penghematan yang biasa diusulkan.** Menegosiasikan komisi turun separuh:</a:t>
            </a:r>
          </a:p>
          <a:p/>
          <a:p>
            <a:r>
              <a:t>Hemat = 7,5 bps dari 95,0 = 7,9%</a:t>
            </a:r>
          </a:p>
          <a:p/>
          <a:p>
            <a:r>
              <a:t>**Langkah 7 — bandingkan dengan perbaikan lain.** Menghilangkan biaya penund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tim melaporkan: "Biaya transaksi kami 15 bps — sangat kompetitif."</a:t>
            </a:r>
          </a:p>
          <a:p/>
          <a:p>
            <a:r>
              <a:t>**Langkah 1 — tanyakan apa yang diukur.** Angka 15 bps adalah komisi. Ia tidak memuat dampak pasar maupun biaya penundaan.</a:t>
            </a:r>
          </a:p>
          <a:p/>
          <a:p>
            <a:r>
              <a:t>**Langkah 2 — kumpulkan tiga harga** untuk satu pesanan beli 1.000.000 unit:</a:t>
            </a:r>
          </a:p>
          <a:p/>
          <a:p>
            <a:r>
              <a:t>**Langkah 3 — hitung tiap komponen.**</a:t>
            </a:r>
          </a:p>
          <a:p/>
          <a:p>
            <a:r>
              <a:t>Penundaan = (1.002-1.000) / (1.000) × 10.000 = 20,0 bps Dampak = (1.008-1.002) / (1.000) × 10.000 = 60,0 bps Komisi = 15,0 bps</a:t>
            </a:r>
          </a:p>
          <a:p/>
          <a:p>
            <a:r>
              <a:t>**Langkah 4 — jumlahkan.**</a:t>
            </a:r>
          </a:p>
          <a:p/>
          <a:p>
            <a:r>
              <a:t>IS = 20,0 + 60,0 + 15,0 = 95,0 bps</a:t>
            </a:r>
          </a:p>
          <a:p/>
          <a:p>
            <a:r>
              <a:t>Nilai = 0,0095 × 1.000 × 1.000.000 = Rp9.500.000</a:t>
            </a:r>
          </a:p>
          <a:p/>
          <a:p>
            <a:r>
              <a:t>**Langkah 5 — hitung bagian komisi.**</a:t>
            </a:r>
          </a:p>
          <a:p/>
          <a:p>
            <a:r>
              <a:t>(15,0) / (95,)0 = 15,8%</a:t>
            </a:r>
          </a:p>
          <a:p/>
          <a:p>
            <a:r>
              <a:t>**Biaya yang dilaporkan adalah 15,8% dari biaya yang sebenarnya.**</a:t>
            </a:r>
          </a:p>
          <a:p/>
          <a:p>
            <a:r>
              <a:t>**Langkah 6 — uji rencana penghematan yang biasa diusulkan.** Menegosiasikan komisi turun separuh:</a:t>
            </a:r>
          </a:p>
          <a:p/>
          <a:p>
            <a:r>
              <a:t>Hemat = 7,5 bps dari 95,0 = 7,9%</a:t>
            </a:r>
          </a:p>
          <a:p/>
          <a:p>
            <a:r>
              <a:t>**Langkah 7 — bandingkan dengan perbaikan lain.** Menghilangkan biaya penund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tim melaporkan: "Biaya transaksi kami 15 bps — sangat kompetitif."</a:t>
            </a:r>
          </a:p>
          <a:p/>
          <a:p>
            <a:r>
              <a:t>**Langkah 1 — tanyakan apa yang diukur.** Angka 15 bps adalah komisi. Ia tidak memuat dampak pasar maupun biaya penundaan.</a:t>
            </a:r>
          </a:p>
          <a:p/>
          <a:p>
            <a:r>
              <a:t>**Langkah 2 — kumpulkan tiga harga** untuk satu pesanan beli 1.000.000 unit:</a:t>
            </a:r>
          </a:p>
          <a:p/>
          <a:p>
            <a:r>
              <a:t>**Langkah 3 — hitung tiap komponen.**</a:t>
            </a:r>
          </a:p>
          <a:p/>
          <a:p>
            <a:r>
              <a:t>Penundaan = (1.002-1.000) / (1.000) × 10.000 = 20,0 bps Dampak = (1.008-1.002) / (1.000) × 10.000 = 60,0 bps Komisi = 15,0 bps</a:t>
            </a:r>
          </a:p>
          <a:p/>
          <a:p>
            <a:r>
              <a:t>**Langkah 4 — jumlahkan.**</a:t>
            </a:r>
          </a:p>
          <a:p/>
          <a:p>
            <a:r>
              <a:t>IS = 20,0 + 60,0 + 15,0 = 95,0 bps</a:t>
            </a:r>
          </a:p>
          <a:p/>
          <a:p>
            <a:r>
              <a:t>Nilai = 0,0095 × 1.000 × 1.000.000 = Rp9.500.000</a:t>
            </a:r>
          </a:p>
          <a:p/>
          <a:p>
            <a:r>
              <a:t>**Langkah 5 — hitung bagian komisi.**</a:t>
            </a:r>
          </a:p>
          <a:p/>
          <a:p>
            <a:r>
              <a:t>(15,0) / (95,)0 = 15,8%</a:t>
            </a:r>
          </a:p>
          <a:p/>
          <a:p>
            <a:r>
              <a:t>**Biaya yang dilaporkan adalah 15,8% dari biaya yang sebenarnya.**</a:t>
            </a:r>
          </a:p>
          <a:p/>
          <a:p>
            <a:r>
              <a:t>**Langkah 6 — uji rencana penghematan yang biasa diusulkan.** Menegosiasikan komisi turun separuh:</a:t>
            </a:r>
          </a:p>
          <a:p/>
          <a:p>
            <a:r>
              <a:t>Hemat = 7,5 bps dari 95,0 = 7,9%</a:t>
            </a:r>
          </a:p>
          <a:p/>
          <a:p>
            <a:r>
              <a:t>**Langkah 7 — bandingkan dengan perbaikan lain.** Menghilangkan biaya penund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tim melaporkan: "Biaya transaksi kami 15 bps — sangat kompetitif."</a:t>
            </a:r>
          </a:p>
          <a:p/>
          <a:p>
            <a:r>
              <a:t>**Langkah 1 — tanyakan apa yang diukur.** Angka 15 bps adalah komisi. Ia tidak memuat dampak pasar maupun biaya penundaan.</a:t>
            </a:r>
          </a:p>
          <a:p/>
          <a:p>
            <a:r>
              <a:t>**Langkah 2 — kumpulkan tiga harga** untuk satu pesanan beli 1.000.000 unit:</a:t>
            </a:r>
          </a:p>
          <a:p/>
          <a:p>
            <a:r>
              <a:t>**Langkah 3 — hitung tiap komponen.**</a:t>
            </a:r>
          </a:p>
          <a:p/>
          <a:p>
            <a:r>
              <a:t>Penundaan = (1.002-1.000) / (1.000) × 10.000 = 20,0 bps Dampak = (1.008-1.002) / (1.000) × 10.000 = 60,0 bps Komisi = 15,0 bps</a:t>
            </a:r>
          </a:p>
          <a:p/>
          <a:p>
            <a:r>
              <a:t>**Langkah 4 — jumlahkan.**</a:t>
            </a:r>
          </a:p>
          <a:p/>
          <a:p>
            <a:r>
              <a:t>IS = 20,0 + 60,0 + 15,0 = 95,0 bps</a:t>
            </a:r>
          </a:p>
          <a:p/>
          <a:p>
            <a:r>
              <a:t>Nilai = 0,0095 × 1.000 × 1.000.000 = Rp9.500.000</a:t>
            </a:r>
          </a:p>
          <a:p/>
          <a:p>
            <a:r>
              <a:t>**Langkah 5 — hitung bagian komisi.**</a:t>
            </a:r>
          </a:p>
          <a:p/>
          <a:p>
            <a:r>
              <a:t>(15,0) / (95,)0 = 15,8%</a:t>
            </a:r>
          </a:p>
          <a:p/>
          <a:p>
            <a:r>
              <a:t>**Biaya yang dilaporkan adalah 15,8% dari biaya yang sebenarnya.**</a:t>
            </a:r>
          </a:p>
          <a:p/>
          <a:p>
            <a:r>
              <a:t>**Langkah 6 — uji rencana penghematan yang biasa diusulkan.** Menegosiasikan komisi turun separuh:</a:t>
            </a:r>
          </a:p>
          <a:p/>
          <a:p>
            <a:r>
              <a:t>Hemat = 7,5 bps dari 95,0 = 7,9%</a:t>
            </a:r>
          </a:p>
          <a:p/>
          <a:p>
            <a:r>
              <a:t>**Langkah 7 — bandingkan dengan perbaikan lain.** Menghilangkan biaya penund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tim melaporkan: "Biaya transaksi kami 15 bps — sangat kompetitif."</a:t>
            </a:r>
          </a:p>
          <a:p/>
          <a:p>
            <a:r>
              <a:t>**Langkah 1 — tanyakan apa yang diukur.** Angka 15 bps adalah komisi. Ia tidak memuat dampak pasar maupun biaya penundaan.</a:t>
            </a:r>
          </a:p>
          <a:p/>
          <a:p>
            <a:r>
              <a:t>**Langkah 2 — kumpulkan tiga harga** untuk satu pesanan beli 1.000.000 unit:</a:t>
            </a:r>
          </a:p>
          <a:p/>
          <a:p>
            <a:r>
              <a:t>**Langkah 3 — hitung tiap komponen.**</a:t>
            </a:r>
          </a:p>
          <a:p/>
          <a:p>
            <a:r>
              <a:t>Penundaan = (1.002-1.000) / (1.000) × 10.000 = 20,0 bps Dampak = (1.008-1.002) / (1.000) × 10.000 = 60,0 bps Komisi = 15,0 bps</a:t>
            </a:r>
          </a:p>
          <a:p/>
          <a:p>
            <a:r>
              <a:t>**Langkah 4 — jumlahkan.**</a:t>
            </a:r>
          </a:p>
          <a:p/>
          <a:p>
            <a:r>
              <a:t>IS = 20,0 + 60,0 + 15,0 = 95,0 bps</a:t>
            </a:r>
          </a:p>
          <a:p/>
          <a:p>
            <a:r>
              <a:t>Nilai = 0,0095 × 1.000 × 1.000.000 = Rp9.500.000</a:t>
            </a:r>
          </a:p>
          <a:p/>
          <a:p>
            <a:r>
              <a:t>**Langkah 5 — hitung bagian komisi.**</a:t>
            </a:r>
          </a:p>
          <a:p/>
          <a:p>
            <a:r>
              <a:t>(15,0) / (95,)0 = 15,8%</a:t>
            </a:r>
          </a:p>
          <a:p/>
          <a:p>
            <a:r>
              <a:t>**Biaya yang dilaporkan adalah 15,8% dari biaya yang sebenarnya.**</a:t>
            </a:r>
          </a:p>
          <a:p/>
          <a:p>
            <a:r>
              <a:t>**Langkah 6 — uji rencana penghematan yang biasa diusulkan.** Menegosiasikan komisi turun separuh:</a:t>
            </a:r>
          </a:p>
          <a:p/>
          <a:p>
            <a:r>
              <a:t>Hemat = 7,5 bps dari 95,0 = 7,9%</a:t>
            </a:r>
          </a:p>
          <a:p/>
          <a:p>
            <a:r>
              <a:t>**Langkah 7 — bandingkan dengan perbaikan lain.** Menghilangkan biaya penund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Harga keputusan: ____ · Harga tiba: ____ · Harga eksekusi: ____ - Penundaan: ____ bps · Dampak: ____ bps · Komisi: ____ bps - **Total IS: ____ bps** · Nilai: Rp____ - **Komisi sebagai % total: ____%** - Komponen terbesar: ____ - Penghematan dari memotong komisi separuh: ____% - Penghematan dari menghapus penundaan: ____% - **Mana yang lebih besar, dan mana yang lebih mudah?** ____</a:t>
            </a:r>
          </a:p>
          <a:p/>
          <a:p>
            <a:r>
              <a:t>- ADV semesta: Rp____ · Modal: Rp____ · Q/ADV: ____% - Dampak = sigmasqrtQ/ADV = ____ bps · Biaya total: Rp____ - Bila modal 10×: dampak ____ bps · biaya total ____× (harus 31,6×) - Keunggulan kotor: ____ bps - **Modal ketika keunggulan habis: Rp____** - **Modal ketika keunggulan bersih = ____ bps (syarat saya): Rp____**</a:t>
            </a:r>
          </a:p>
          <a:p/>
          <a:p>
            <a:r>
              <a:t>- **T^* = ____** · lambda saya = ____ · **Alasan memilih lambda itu:** ____ - Biaya pada T^* pm 1: ____% lebih tinggi - Biaya pada T = 20: ____% lebih tinggi - ☐ Saya tidak akan mengoptimalkan T lebih jauh dari ini</a:t>
            </a:r>
          </a:p>
          <a:p/>
          <a:p>
            <a:r>
              <a:t>- Paruh sinyal saya: ____ - Latensi saat ini: ____ · Alfa hilang: ____ bps - Nilai perbaikan latensi yang dipertimbangkan: ____ bps - **Biaya penundaan internal (Bagian A): ____ bps** - **Rasio: ____×** · Mana yang saya perbaiki lebih dahulu? ____</a:t>
            </a:r>
          </a:p>
          <a:p/>
          <a:p>
            <a:r>
              <a:t>- Proporsi limit order: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L4Q.2 — Infrastruktur Data dan Eksekusi Algoritmik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Q (Kuantitatif) · Modul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BIAYA EKSEKUSI MENENTUKAN SINYAL YANG TERSEDIA (L4Q.1 §4.4)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IMPLEMENTATION SHORTFALL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penundaan 20 bps + dampak 60 bps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+ komisi 15 bps = 95 bps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► KOMISI HANYA 15,8% DARI TOTAL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► 84,2% tidak muncul di laporan mana pun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┌──────────────┬──────┴───────┬──────────────┐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│              │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DAMPAK         HORIZON        LATENSI        LIMIT ORDER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√(Q/ADV)       OPTIMAL        paruh 30 mnt   terisi 41,9%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Q/ADV 20%      T* = 2 hari    1 mnt: −2,3%   rata-rata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→ 89,4 bps     kurva DATAR    5 mnt: −10,9%  −0,93σ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biaya ∝ M^1,5  di sekitarnya   60 mnt: −75%  ► SELEKSI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10× → 31,6×    ► presisi T                     MERUGIKAN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tak penting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│              │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Implementation Shortfall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Implementation Shortfall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terurai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(beli 1.000.000 unit; harga keputusan 1.000):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Menegosiasikan komisi memberi hasil terbatas.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Memotong komisi separuh menghemat 7,5 bps dari 95 bps —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7,9%.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penundaan sering dapat dihilangkan tanpa biaya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berasal dari proses internal, bukan dari pasar.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Dampak pasar dikendalikan oleh keputusan ukuran dan horizon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oleh broker.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tidak diukur tidak dapat dikelola.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Organisasi yang hanya melaporkan komisi buta terhadap 84,2% biayanya.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Implementation Shortfall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Harga keputusan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Harga saat pesanan tiba di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1.002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**20,0 bps**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Harga rata-rata eksekusi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**60,0 bps**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Komisi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**15,0 bps**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**95,0 bps**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rupiah**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**Rp9.500.000**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Hukum akar kuadrat dampak pasar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Hukum akar kuadrat dampak pasar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Modal 10 kali lipat menghasilkan biaya 31,6 kali lipat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10^1,5 = 31,6.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Hukum akar kuadrat dampak pasar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Q/ADV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6,32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14,14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20,00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44,72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**63,25 bps**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100,00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141,42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Hukum akar kuadrat dampak pasar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Q/ADV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**Biaya total**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Rp1 miliar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28,3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Rp2.828.427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Rp5 miliar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63,2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Rp31.622.777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**Rp10 miliar**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89,4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**Rp89.442.719**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Rp50 miliar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200,0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Rp1.000.000.000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**Rp100 miliar**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282,8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**Rp2.828.427.125**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Horizon eksekusi optimal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Horizon eksekusi optimal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(hari)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Risiko (1 sd)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141,4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**134,0**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173,2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138,2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223,6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151,8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282,8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173,0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28,3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316,2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186,4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447,2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243,6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Horizon eksekusi optimal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dari optimum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+5,4 bps (+4,0%)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**134,0**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138,2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+4,2 bps (+3,1%)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Latensi: kapan ia penting dan kapan tidak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Latensi: kapan ia penting dan kapan tidak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 hampir seluruh strategi yang diajarkan dalam kurikulum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dengan paruh sinyal diukur dalam hari (L4Q.1 §4.4) — **latensi di bawah satu menit tidak…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Latensi: kapan ia penting dan kapan tidak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Penundaan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Alfa tersisa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0,001 menit (60 ms)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20,00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 menit (6 detik)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19,95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99,8%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19,54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97,7%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menit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17,82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89,1%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 menit**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**10,00 bps**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60 menit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5,00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240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0,08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Latensi: kapan ia penting dan kapan tidak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Paruh sinyal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Latensi yang relevan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Investasi yang masuk akal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Mikrodetik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Infrastruktur khusus (di luar cakupan modul ini)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**Menit–jam**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**Detik**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Konektivitas andal; otomasi tanpa langkah manual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Proses harian yang tertib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Minggu–bulan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yang khusus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Seleksi merugikan pada limit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Seleksi merugikan pada limit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Penghematan spread pada limit order sebagian bersifat semu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dibayar oleh seleksi merugikan.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Tingkat pengisian adalah informasi.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Tingkat pengisian yang sangat tinggi sering menandakan limit order yang ditempatkan terlalu agresif.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Pesanan yang tidak terisi punya biaya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sinyal tetap meluruh (§4.4) sementara Anda menunggu.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Membandingkan harga eksekusi limit order dengan harga pasar saat itu menyesatkan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perbandingan yang benar adalah terhadap harga keputusan (§4.1).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Seleksi merugikan pada limit order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rata-rata **semua** periode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**+0,0015σ**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Proporsi pesanan yang **terisi**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**41,9%**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rata-rata pada periode **terisi**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**−0,9320σ**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**−0,9335σ**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Algoritma eksekusi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Algoritma eksekusi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Algoritma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kerja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Cocok bila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Kelemahan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**TWAP**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Membagi rata sepanjang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Sederhana; tidak ada pandangan tentang volume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Mengabaikan pola likuiditas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**VWAP**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Mengikuti pola volume historis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Volume harian berpola 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Berpatokan pada rata-rata, bukan biaya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**POV** (persentase volume)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Menjaga proporsi tetap terhadap volume berjalan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Ukuran pesanan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Horizon tidak dapat dipastikan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**IS / adaptif**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Meminimalkan IS yang diharapkan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Ada pandangan tentang urgensi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Bergantung pada parameter lambda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Data dan rekonsiliasi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Data dan rekonsiliasi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Konsekuensinya bukan "perbaiki laju kesalahan menjadi nol"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itu tidak dapat dicapai. Konsekuensinya adalah: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Data dan rekonsiliasi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Laju kesalahan 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100 transaksi/hari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1.000 transaksi/hari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**0,001**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**63,23%**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39,42%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99,33%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63,40%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~100%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Data dan rekonsiliasi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100/hari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1.000/hari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**0,001**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**252**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2.520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Eksekusi dan Pengendalian Operasional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Eksekusi dan Pengendalian Operasional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Rekonsiliasi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Otomatis?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Waktu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Penanggung 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Posisi vs kustodian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Kas vs broker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Pesanan vs konfirmasi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**Harga: dua sumber + uji timestamp**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Nilai portofolio independen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Eksposur vs batas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Saat sinyal terbentuk (keputusan)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Saat pesanan tiba di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eksekusi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 miliar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Rp2.828.427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Sepuluh kali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Rp10 miliar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Rp89.442.719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**31,6×**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141,4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**134,0**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173,2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138,2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223,6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151,8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447,2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243,6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dari 134,0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+5,4 bps (**+4,0%**)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+4,2 bps (**+3,1%**)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+109,6 bps (**+81,8%**)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Menghapus jeda internal bernilai 2,67 kali lipat dibanding memotong komisi separuh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tidak memerlukan negosiasi dengan siapa pun.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Total IS: ____ bps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Nilai: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Komisi sebagai % total: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Mana yang lebih besar, dan mana yang lebih mudah?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Modal ketika keunggulan habis: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Modal ketika keunggulan bersih = ____ bps (syarat saya):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T^* = ____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lambda saya = ____ ·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Alasan memilih lambda itu: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Biaya penundaan internal (Bagian A): ____ bps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Rasio: ____×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Mana yang saya perbaiki lebih dahulu?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