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Sinyal meluruh: IC menurun seiring jarak antara pengukuran sinyal dan imbal hasil yang diramalkan.</a:t>
            </a:r>
          </a:p>
          <a:p/>
          <a:p>
            <a:r>
              <a:t>**IC pada berbagai horizon** (IC awal 0,05):</a:t>
            </a:r>
          </a:p>
          <a:p/>
          <a:p>
            <a:r>
              <a:t>**Pertukaran horizon.** Horizon pendek memberi IC lebih tinggi **dan** perputaran lebih tinggi. Horizon panjang memberi kebalikannya.</a:t>
            </a:r>
          </a:p>
          <a:p/>
          <a:p>
            <a:r>
              <a:t>Dengan biaya 15 bps per sisi, volatilitas aktif 5%, dan **breadth efektif** (§4.2):</a:t>
            </a:r>
          </a:p>
          <a:p/>
          <a:p>
            <a:r>
              <a:t>**Ada optimum, dan ia berada di tengah.** Horizon terlalu pendek dimakan biaya; horizon terlalu panjang kehabisan sinyal.</a:t>
            </a:r>
          </a:p>
          <a:p/>
          <a:p>
            <a:r>
              <a:t>**Tiga konsekuensi:**</a:t>
            </a:r>
          </a:p>
          <a:p/>
          <a:p>
            <a:r>
              <a:t>1. **Paruh peluruhan harus diukur, bukan diasumsikan** — ia menentukan horizon optimal 2. **Biaya harus dimasukkan sejak awal riset**, bukan setelah sinyal "ditemukan" 3. **Sinyal yang optimal pada biaya 5 bps mungkin tidak dapat dipakai pada biaya 40 bps** — sehingga biaya eksekusi Anda menentukan sinyal mana yang tersedia bagi Anda</a:t>
            </a:r>
          </a:p>
          <a:p/>
          <a:p>
            <a:r>
              <a:t>**Butir ketiga berarti riset sinyal tidak dapat dipisahkan dari infrastruktur eksekusi** — yang merupakan isi **L4Q.2**.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Seluruh perhitungan di atas menjadi tidak berarti bila datanya cacat. L3.4 §4.2 mendaftar tujuh bias; bagian ini menerapkannya pada panel riset sinyal.</a:t>
            </a:r>
          </a:p>
          <a:p/>
          <a:p>
            <a:r>
              <a:t>**Enam syarat panel:**</a:t>
            </a:r>
          </a:p>
          <a:p/>
          <a:p>
            <a:r>
              <a:t>**Uji verifikasi yang dapat dijalankan:**</a:t>
            </a:r>
          </a:p>
          <a:p/>
          <a:p>
            <a:r>
              <a:t>**Bila uji pertama menghasilkan nol, seluruh riset di atas panel itu tidak dapat ditafsirkan** — L3.4 Contoh 1 mengukur bahwa bias bertahan hidup saja bernilai **+6,607 pp per tahun.**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peneliti melaporkan: "Sinyal ini memiliki IC 0,0483 pada 500 saham dengan penyeimbangan harian. Menurut Hukum Dasar, IR-nya 17,1."</a:t>
            </a:r>
          </a:p>
          <a:p/>
          <a:p>
            <a:r>
              <a:t>**Langkah 1 — verifikasi perhitungannya.**</a:t>
            </a:r>
          </a:p>
          <a:p/>
          <a:p>
            <a:r>
              <a:t>BR = 500 × 252 = 126.000 IR = 0,0483 × sqrt126.000 = 0,0483 × 354,96 = 17,144</a:t>
            </a:r>
          </a:p>
          <a:p/>
          <a:p>
            <a:r>
              <a:t>**Perhitungannya benar.**</a:t>
            </a:r>
          </a:p>
          <a:p/>
          <a:p>
            <a:r>
              <a:t>**Langkah 2 — periksa kewajarannya.** IR 17,1 berarti imbal hasil aktif 17,1 kali volatilitas aktifnya. Pada volatilitas aktif 5%, itu **imbal hasil aktif 85,7% per tahun, setiap tahun.**</a:t>
            </a:r>
          </a:p>
          <a:p/>
          <a:p>
            <a:r>
              <a:t>**IR sebesar itu tidak ada.** Terapkan **K-10**.</a:t>
            </a:r>
          </a:p>
          <a:p/>
          <a:p>
            <a:r>
              <a:t>**Langkah 3 — temukan kesalahannya.** BR adalah jumlah taruhan **independen.** Lima ratus saham yang diseimbangkan harian tidak menghasilkan 126.000 taruhan independen karena:</a:t>
            </a:r>
          </a:p>
          <a:p/>
          <a:p>
            <a:r>
              <a:t>**Langkah 4 — hitung breadth efektif.**</a:t>
            </a:r>
          </a:p>
          <a:p/>
          <a:p>
            <a:r>
              <a:t>BR_efektif ≈ (500) / (1 + 499(0,)30) × (252) / (20) = (500) / (150,)7 × 12,6 = 3,32 × 12,6 = 41,8</a:t>
            </a:r>
          </a:p>
          <a:p/>
          <a:p>
            <a:r>
              <a:t>**Langkah 5 — hitung ulang IR.**</a:t>
            </a:r>
          </a:p>
          <a:p/>
          <a:p>
            <a:r>
              <a:t>IR = 0,0483 × sqrt41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peneliti melaporkan: "Sinyal ini memiliki IC 0,0483 pada 500 saham dengan penyeimbangan harian. Menurut Hukum Dasar, IR-nya 17,1."</a:t>
            </a:r>
          </a:p>
          <a:p/>
          <a:p>
            <a:r>
              <a:t>**Langkah 1 — verifikasi perhitungannya.**</a:t>
            </a:r>
          </a:p>
          <a:p/>
          <a:p>
            <a:r>
              <a:t>BR = 500 × 252 = 126.000 IR = 0,0483 × sqrt126.000 = 0,0483 × 354,96 = 17,144</a:t>
            </a:r>
          </a:p>
          <a:p/>
          <a:p>
            <a:r>
              <a:t>**Perhitungannya benar.**</a:t>
            </a:r>
          </a:p>
          <a:p/>
          <a:p>
            <a:r>
              <a:t>**Langkah 2 — periksa kewajarannya.** IR 17,1 berarti imbal hasil aktif 17,1 kali volatilitas aktifnya. Pada volatilitas aktif 5%, itu **imbal hasil aktif 85,7% per tahun, setiap tahun.**</a:t>
            </a:r>
          </a:p>
          <a:p/>
          <a:p>
            <a:r>
              <a:t>**IR sebesar itu tidak ada.** Terapkan **K-10**.</a:t>
            </a:r>
          </a:p>
          <a:p/>
          <a:p>
            <a:r>
              <a:t>**Langkah 3 — temukan kesalahannya.** BR adalah jumlah taruhan **independen.** Lima ratus saham yang diseimbangkan harian tidak menghasilkan 126.000 taruhan independen karena:</a:t>
            </a:r>
          </a:p>
          <a:p/>
          <a:p>
            <a:r>
              <a:t>**Langkah 4 — hitung breadth efektif.**</a:t>
            </a:r>
          </a:p>
          <a:p/>
          <a:p>
            <a:r>
              <a:t>BR_efektif ≈ (500) / (1 + 499(0,)30) × (252) / (20) = (500) / (150,)7 × 12,6 = 3,32 × 12,6 = 41,8</a:t>
            </a:r>
          </a:p>
          <a:p/>
          <a:p>
            <a:r>
              <a:t>**Langkah 5 — hitung ulang IR.**</a:t>
            </a:r>
          </a:p>
          <a:p/>
          <a:p>
            <a:r>
              <a:t>IR = 0,0483 × sqrt41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peneliti melaporkan: "Sinyal ini memiliki IC 0,0483 pada 500 saham dengan penyeimbangan harian. Menurut Hukum Dasar, IR-nya 17,1."</a:t>
            </a:r>
          </a:p>
          <a:p/>
          <a:p>
            <a:r>
              <a:t>**Langkah 1 — verifikasi perhitungannya.**</a:t>
            </a:r>
          </a:p>
          <a:p/>
          <a:p>
            <a:r>
              <a:t>BR = 500 × 252 = 126.000 IR = 0,0483 × sqrt126.000 = 0,0483 × 354,96 = 17,144</a:t>
            </a:r>
          </a:p>
          <a:p/>
          <a:p>
            <a:r>
              <a:t>**Perhitungannya benar.**</a:t>
            </a:r>
          </a:p>
          <a:p/>
          <a:p>
            <a:r>
              <a:t>**Langkah 2 — periksa kewajarannya.** IR 17,1 berarti imbal hasil aktif 17,1 kali volatilitas aktifnya. Pada volatilitas aktif 5%, itu **imbal hasil aktif 85,7% per tahun, setiap tahun.**</a:t>
            </a:r>
          </a:p>
          <a:p/>
          <a:p>
            <a:r>
              <a:t>**IR sebesar itu tidak ada.** Terapkan **K-10**.</a:t>
            </a:r>
          </a:p>
          <a:p/>
          <a:p>
            <a:r>
              <a:t>**Langkah 3 — temukan kesalahannya.** BR adalah jumlah taruhan **independen.** Lima ratus saham yang diseimbangkan harian tidak menghasilkan 126.000 taruhan independen karena:</a:t>
            </a:r>
          </a:p>
          <a:p/>
          <a:p>
            <a:r>
              <a:t>**Langkah 4 — hitung breadth efektif.**</a:t>
            </a:r>
          </a:p>
          <a:p/>
          <a:p>
            <a:r>
              <a:t>BR_efektif ≈ (500) / (1 + 499(0,)30) × (252) / (20) = (500) / (150,)7 × 12,6 = 3,32 × 12,6 = 41,8</a:t>
            </a:r>
          </a:p>
          <a:p/>
          <a:p>
            <a:r>
              <a:t>**Langkah 5 — hitung ulang IR.**</a:t>
            </a:r>
          </a:p>
          <a:p/>
          <a:p>
            <a:r>
              <a:t>IR = 0,0483 × sqrt41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peneliti melaporkan: "Sinyal ini memiliki IC 0,0483 pada 500 saham dengan penyeimbangan harian. Menurut Hukum Dasar, IR-nya 17,1."</a:t>
            </a:r>
          </a:p>
          <a:p/>
          <a:p>
            <a:r>
              <a:t>**Langkah 1 — verifikasi perhitungannya.**</a:t>
            </a:r>
          </a:p>
          <a:p/>
          <a:p>
            <a:r>
              <a:t>BR = 500 × 252 = 126.000 IR = 0,0483 × sqrt126.000 = 0,0483 × 354,96 = 17,144</a:t>
            </a:r>
          </a:p>
          <a:p/>
          <a:p>
            <a:r>
              <a:t>**Perhitungannya benar.**</a:t>
            </a:r>
          </a:p>
          <a:p/>
          <a:p>
            <a:r>
              <a:t>**Langkah 2 — periksa kewajarannya.** IR 17,1 berarti imbal hasil aktif 17,1 kali volatilitas aktifnya. Pada volatilitas aktif 5%, itu **imbal hasil aktif 85,7% per tahun, setiap tahun.**</a:t>
            </a:r>
          </a:p>
          <a:p/>
          <a:p>
            <a:r>
              <a:t>**IR sebesar itu tidak ada.** Terapkan **K-10**.</a:t>
            </a:r>
          </a:p>
          <a:p/>
          <a:p>
            <a:r>
              <a:t>**Langkah 3 — temukan kesalahannya.** BR adalah jumlah taruhan **independen.** Lima ratus saham yang diseimbangkan harian tidak menghasilkan 126.000 taruhan independen karena:</a:t>
            </a:r>
          </a:p>
          <a:p/>
          <a:p>
            <a:r>
              <a:t>**Langkah 4 — hitung breadth efektif.**</a:t>
            </a:r>
          </a:p>
          <a:p/>
          <a:p>
            <a:r>
              <a:t>BR_efektif ≈ (500) / (1 + 499(0,)30) × (252) / (20) = (500) / (150,)7 × 12,6 = 3,32 × 12,6 = 41,8</a:t>
            </a:r>
          </a:p>
          <a:p/>
          <a:p>
            <a:r>
              <a:t>**Langkah 5 — hitung ulang IR.**</a:t>
            </a:r>
          </a:p>
          <a:p/>
          <a:p>
            <a:r>
              <a:t>IR = 0,0483 × sqrt41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peneliti melaporkan: "Sinyal ini memiliki IC 0,0483 pada 500 saham dengan penyeimbangan harian. Menurut Hukum Dasar, IR-nya 17,1."</a:t>
            </a:r>
          </a:p>
          <a:p/>
          <a:p>
            <a:r>
              <a:t>**Langkah 1 — verifikasi perhitungannya.**</a:t>
            </a:r>
          </a:p>
          <a:p/>
          <a:p>
            <a:r>
              <a:t>BR = 500 × 252 = 126.000 IR = 0,0483 × sqrt126.000 = 0,0483 × 354,96 = 17,144</a:t>
            </a:r>
          </a:p>
          <a:p/>
          <a:p>
            <a:r>
              <a:t>**Perhitungannya benar.**</a:t>
            </a:r>
          </a:p>
          <a:p/>
          <a:p>
            <a:r>
              <a:t>**Langkah 2 — periksa kewajarannya.** IR 17,1 berarti imbal hasil aktif 17,1 kali volatilitas aktifnya. Pada volatilitas aktif 5%, itu **imbal hasil aktif 85,7% per tahun, setiap tahun.**</a:t>
            </a:r>
          </a:p>
          <a:p/>
          <a:p>
            <a:r>
              <a:t>**IR sebesar itu tidak ada.** Terapkan **K-10**.</a:t>
            </a:r>
          </a:p>
          <a:p/>
          <a:p>
            <a:r>
              <a:t>**Langkah 3 — temukan kesalahannya.** BR adalah jumlah taruhan **independen.** Lima ratus saham yang diseimbangkan harian tidak menghasilkan 126.000 taruhan independen karena:</a:t>
            </a:r>
          </a:p>
          <a:p/>
          <a:p>
            <a:r>
              <a:t>**Langkah 4 — hitung breadth efektif.**</a:t>
            </a:r>
          </a:p>
          <a:p/>
          <a:p>
            <a:r>
              <a:t>BR_efektif ≈ (500) / (1 + 499(0,)30) × (252) / (20) = (500) / (150,)7 × 12,6 = 3,32 × 12,6 = 41,8</a:t>
            </a:r>
          </a:p>
          <a:p/>
          <a:p>
            <a:r>
              <a:t>**Langkah 5 — hitung ulang IR.**</a:t>
            </a:r>
          </a:p>
          <a:p/>
          <a:p>
            <a:r>
              <a:t>IR = 0,0483 × sqrt41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IC sinyal saya: ____ · Jumlah aset: ____ · Korelasi rata-rata: ____ - **Paruh peluruhan yang diukur:** ____ hari - BR naif = N × 252/h = ____ - **BR_efektif = dfracN1+(N-1)barrho × dfrac252paruh = ____** - IR naif = ____ · **IR efektif = ____** - **Rasio: ____×** - ☐ IR efektif saya di bawah 1,0 (bila tidak, periksa asumsi independensi)</a:t>
            </a:r>
          </a:p>
          <a:p/>
          <a:p>
            <a:r>
              <a:t>- IC: ____ · n pengamatan: ____ · SE = 1/sqrtn = ____ · t = ____ - **N varian yang saya uji (jujur, termasuk yang gagal): ____** - z kritis pada N itu: ____ - **n dibutuhkan = (z/IC)^2 = ____** - **Apakah cukup?** ☐ Ya ☐ **Tidak → kurang ____ pengamatan** - Pengamatan **efektif** setelah ketergantungan: ____ - Pilihan yang saya ambil: ☐ kurangi N ☐ perluas semesta ☐ tunggu data ☐ terima FDR lebih tinggi</a:t>
            </a:r>
          </a:p>
          <a:p/>
          <a:p>
            <a:r>
              <a:t>- **Horizon optimal: ____** - Biaya eksekusi saya: ____ bps - **Apakah sinyal tetap layak pada biaya saya?** ☐ Ya ☐ Tidak - Bila biaya saya turun ke ____ bps, horizon optimal menjadi: ____</a:t>
            </a:r>
          </a:p>
          <a:p/>
          <a:p>
            <a:r>
              <a:t>- Jumlah sinyal yang saya uji: ____ - Proporsi yang saya perkirakan benar-benar punya keunggulan: ____% - **FDR yang saya terima (ditetapkan sebelum pengujian): ____%** - alpha yang tersirat: ____ - Jumlah sinyal dalam portofolio saya: ____ - **Sinyal yang dip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L4Q.1 — Riset Sinyal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Q (Kuantitatif) · Modul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HUKUM DASAR: IR = IC × √breadth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KETEGANGAN YANG MENENTUKAN SEGALANYA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IC realistis 0,02–0,05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→ IC 0,03 menjelaskan 0,09% variasi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→ butuh breadth besar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TAPI mengukur IC 0,03: n = 4.444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dengan 1.000 sinyal diuji: n = 18.279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┌─────────────────────┼─────────────────────┐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BREADTH SEMU        PELURUHAN &amp;           FALSE DISCOVERY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Hukum memberi       HORIZON               RATE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IR 17,1 pada        IC turun, biaya       1.000 sinyal,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horizon 1 hari      turun → ada           50 benar: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► MUSTAHIL          optimum               α=0,05 → FDR 54,3%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► asumsi taruhan    paruh 20 hari:        α=0,001 → FDR 2,3%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BEBAS dilanggar   horizon 5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Hukum Dasar Manajemen Aktif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Hukum Dasar Manajemen Aktif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 yang dijawab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**IC**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Seberapa baik saya meramal?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**sqrtBR**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Seberapa sering saya dapat menerapkannya?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Hukum Dasar Manajemen Aktif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BR = 50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BR = 250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BR = 1.000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BR = 5.000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0,141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0,632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1,414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0,474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**0,949**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2,121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0,354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0,791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1,581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3,536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0,566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1,265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2,530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5,657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Breadth semu: batas Hukum Dasar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Breadth semu: batas Hukum Dasar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 ketergantungan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berkorelasi satu sama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Taruhan lintas-saham jauh dari independen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Sinyal hari ini mirip sinyal kemarin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Taruhan lintas-waktu jauh dari independen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Sinyal memiliki paruh peluruhan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Taruhan berulang pada informasi yang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Eksposur faktor bersama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taruhan adalah satu taruhan faktor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Mengukur IC dan biayanya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Mengukur IC dan biayanya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**n dibutuhkan**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**4.444**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1.600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625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Mengukur IC dan biayanya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 sinyal diuji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z kritis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 untuk IC 0,03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 untuk IC 0,05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4.271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1.537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3,481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**13.462**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4.846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**4,056**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**18.279**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**6.580**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23.153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8.335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Peluruhan sinyal dan pemilihan horizon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Peluruhan sinyal dan pemilihan horizon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IC pada berbagai horizon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(IC awal 0,05):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Paruh peluruhan harus diukur, bukan diasumsikan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menentukan horizon optimal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harus dimasukkan sejak awal riset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setelah sinyal "ditemukan"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Sinyal yang optimal pada biaya 5 bps mungkin tidak dapat dipakai pada biaya 40 bps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sehingga biaya eksekusi Anda menentukan sinyal mana yang tersedia bagi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Butir ketiga berarti riset sinyal tidak dapat dipisahkan dari infrastruktur eksekusi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yang merupakan isi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L4Q.2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Peluruhan sinyal dan pemilihan horizon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Paruh peluruhan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h=1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h=5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h=20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h=60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h=120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0,0435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0,0031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~0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~0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**20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0,0483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0,0420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**0,0250**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0,0063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0,0008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60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0,0494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0,0472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0,0397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0,0125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Peluruhan sinyal dan pemilihan horizon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IC (paruh 20)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Perputaran/thn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**IR bersih**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0,0483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25.200%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75,60%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negatif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0,0420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5.040%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15,12%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**tertinggi**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1.260%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3,78%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0,0063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1,26%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mendekati nol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120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**negatif**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False Discovery Rate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False Discovery Rate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alpha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Positif palsu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Positif benar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**FDR**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47,5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**54,3%**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0,00005 (Bonferroni)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False Discovery Rate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Kerangka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Mengendalikan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Cocok untuk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**Bonferroni**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Peluang **satu pun** positif palsu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Ketika satu kesalahan sangat mahal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**FDR**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**Proporsi** positif palsu di antara temuan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Ketika beberapa kesalahan dapat ditoleransi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Crowding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Crowding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/ ADV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**IC efektif**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 dari IC awal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0,0032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0,0468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0,0071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0,0429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**0,0400**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0,0224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0,0276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0,0316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**0,0184**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Panel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Panel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uji pertama menghasilkan nol, seluruh riset di atas panel itu tidak dapat ditafsirkan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L3.4 Contoh 1 mengukur bahwa bias bertahan hidup saja bernilai…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Panel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dicegah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**Point-in-time**: nilai sebagaimana diketahui pada tanggal itu, bukan versi revisi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penyajian ulang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**Termasuk yang delisting**, sampai tanggal delisting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bertahan hidup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**Stempel waktu ketersediaan**, bukan tanggal periode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melihat ke depan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**Semesta sebagaimana ada pada tanggal itu**, bukan semesta hari ini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bertahan hidup + melihat ke depan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yang **tidak** memuat aksi korporasi yang belum diumumkan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melihat ke depan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**Catatan perubahan definisi data** sepanjang periode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Struktur berubah tanpa disadari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Panel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 yang diharapkan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Uji delisting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proporsi entitas yang hilang per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&gt; 0; bila nol, panel memuat bias bertahan hidup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Uji stempel waktu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selisih tanggal periode dan tanggal tersedia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Selalu positif, sering 45–90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Uji semesta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 anggota semesta pada tanggal lama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Berbeda dari hari ini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Uji revisi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 nilai versi pertama dan versi terkini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Berbeda pada sebagian data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Riset Sinyal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Riset Sinyal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Terpenuhi?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verifikasi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Point-in-time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Termasuk delisting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Stempel waktu ketersediaan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Semesta historis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bebas aksi korporasi belum diumumkan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Catatan perubahan definisi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Riset Sinyal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Tanggal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Varian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Keputusan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**TOTAL N AKHIR**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____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Korelasi antarsaham 0,30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Taruhan lintas-saham tumpang tindih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Paruh peluruhan 20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Sinyal hari ini ≈ sinyal kemarin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Semesta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Frekuensi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Pengamatan/tahun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**Tahun dibutuhkan**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**15,2**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500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Efek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**Kurangi N** — uji lebih sedikit varian, ditetapkan lebih dahulu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Perluas semesta (lebih banyak aset, bukan frekuensi)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Pengamatan independen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Tunggu lebih banyak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Lambat tetapi sah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**Terima FDR lebih tinggi** (§4.5)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turun; sebagian sinyal palsu 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0,0483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0,0420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0,0063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 bila kedua sinyal itu berkorelasi, kerugiannya tidak terdiversifikasi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sehingga dampaknya melampaui 10% portofolio.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Untuk riset sinyal, FDR sering lebih sesuai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tetapi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hanya bila FDR yang diterima dinyatakan sebelum pengujian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(K-11).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Ia berhenti bekerja karena modal yang mengejarnya menggerakkan harga cukup jauh sehingga IC efektifnya mendekati nol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mekanisme yang identik dengan peluruhan…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Paruh peluruhan yang diukur: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 hari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BR_efektif = dfracN1+(N-1)barrho × dfrac252paruh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Rasio: ____×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N varian yang saya uji (jujur, termasuk yang gagal):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n dibutuhkan = (z/IC)^2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cukup?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Tidak → kurang ____ pengamatan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Horizon optimal: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sinyal tetap layak pada biaya saya?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Tidak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Menguasai Hukum Dasar dan IC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Benar dengan kekeliruan 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Protokol koheren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Risiko dinilai memadai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Terdokumentasi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Jujur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