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Seluruh kurikulum ini berulang kali sampai pada satu kesimpulan yang sama: **hasil yang paling kita pedulikan tidak dapat diukur dalam waktu yang tersedia.**</a:t>
            </a:r>
          </a:p>
          <a:p/>
          <a:p>
            <a:r>
              <a:t>**Capstone ini karena itu dibangun di atas satu keputusan:**</a:t>
            </a:r>
          </a:p>
          <a:p/>
          <a:p>
            <a:r>
              <a:t>&gt; **Yang tidak dapat diukur tidak dinilai. Yang dinilai adalah yang benar-benar dapat diukur dalam waktu yang tersedia — proses, kalibrasi, dan kemampuan mempertahankan penalaran di bawah tekanan.**</a:t>
            </a:r>
          </a:p>
          <a:p/>
          <a:p>
            <a:r>
              <a:t>Membedakan kandidat berketerampilan (Sharpe 0,50) dari kandidat tanpa keterampilan:</a:t>
            </a:r>
          </a:p>
          <a:p/>
          <a:p>
            <a:r>
              <a:t>**Dan selama periode mandat 12 minggu:**</a:t>
            </a:r>
          </a:p>
          <a:p/>
          <a:p>
            <a:r>
              <a:t>**Menilai kandidat dari imbal hasil pada periode ini akan salah pada hampir empat dari sepuluh perbandingan.**</a:t>
            </a:r>
          </a:p>
          <a:p/>
          <a:p>
            <a:r>
              <a:t>**Karena itu — dan ini aturan operasional, bukan pernyataan filosofis:**</a:t>
            </a:r>
          </a:p>
          <a:p/>
          <a:p>
            <a:r>
              <a:t>&gt; **Seluruh angka imbal hasil dihapus dari dokumen sebelum dokumen diserahkan kepada panel. Panel tidak melihatnya, tidak menanyakannya, dan tidak mempertimbangkannya.**</a:t>
            </a:r>
          </a:p>
          <a:p/>
          <a:p>
            <a:r>
              <a:t>Aturan ini identik dengan **L3-Proyek**, dan berlaku dengan alasan yang sama.</a:t>
            </a:r>
          </a:p>
          <a:p/>
          <a:p>
            <a:r>
              <a:t>**Kalibrasi dapat diukur dengan cepat.** Kandidat menyatakan sejumlah klaim pada tingkat keyakinan tertentu; panel memeriksa proporsi yang benar.</a:t>
            </a:r>
          </a:p>
          <a:p/>
          <a:p>
            <a:r>
              <a:t>Untuk mendeteksi kandidat yang **menyatakan 90% tetapi sebenarnya 72% akurat** — angka tipikal dari L4.4:</a:t>
            </a:r>
          </a:p>
          <a:p/>
          <a:p>
            <a:r>
              <a:t>**Dua puluh sembilan klaim memberi daya 89,8%.**</a:t>
            </a:r>
          </a:p>
          <a:p/>
          <a:p>
            <a:r>
              <a:t>(16,0 tahun) / (29 klaim) quadRightarrowquad textbfinilah alasan kalibrasi dinilai dan imbal hasil tidak.</a:t>
            </a:r>
          </a:p>
          <a:p/>
          <a:p>
            <a:r>
              <a:t>**Tet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Penilaian proses bersifat subjektif, sehingga reliabilitasnya harus dihitung, bukan diasumsikan.</a:t>
            </a:r>
          </a:p>
          <a:p/>
          <a:p>
            <a:r>
              <a:t>**Reliabilitas panel** (Spearman-Brown), dengan r_1 = reliabilitas satu penilai:</a:t>
            </a:r>
          </a:p>
          <a:p/>
          <a:p>
            <a:r>
              <a:t>**Penilai yang dibutuhkan untuk reliabilitas panel ≥ 0,80:**</a:t>
            </a:r>
          </a:p>
          <a:p/>
          <a:p>
            <a:r>
              <a:t>&gt; **Panel capstone terdiri dari TIGA penilai.** Angka itu bukan kebiasaan — ia berasal dari r_1 ≈ 0,60 yang wajar untuk rubrik terstruktur, dan menghasilkan reliabilitas panel **0,818.**</a:t>
            </a:r>
          </a:p>
          <a:p/>
          <a:p>
            <a:r>
              <a:t>**Tiga penilai juga membenarkan diri melalui dimensi knockout.** Bila peluang seorang penilai keliru pada satu dimensi adalah 10%:</a:t>
            </a:r>
          </a:p>
          <a:p/>
          <a:p>
            <a:r>
              <a:t>**Faktor 100×** — dan itu berlaku pada dimensi yang justru paling merugikan bila salah.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**Dokumen dapat disiapkan. Jawaban atas pertanyaan yang tidak diduga tidak dapat.**</a:t>
            </a:r>
          </a:p>
          <a:p/>
          <a:p>
            <a:r>
              <a:t>**Dokumen saja hampir tidak lebih baik daripada lemparan koin** dalam membedakan kandidat yang memahami dari yang menyalin.</a:t>
            </a:r>
          </a:p>
          <a:p/>
          <a:p>
            <a:r>
              <a:t>**Yang membuat pembelaan bekerja bukan pertanyaan pertamanya, melainkan pertanyaan lanjutannya** — "mengapa bukan X?", "apa yang akan mengubah pendirian Anda?", "bagian mana dari analisis ini yang paling lemah?"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&gt; **LULUS bila: rata-rata tertimbang ≥ 3,00 DAN D4 ≥ 2 DAN D5 ≥ 2.**</a:t>
            </a:r>
          </a:p>
          <a:p/>
          <a:p>
            <a:r>
              <a:t>**Dua contoh yang menunjukkan cara knockout bekerja:**</a:t>
            </a:r>
          </a:p>
          <a:p/>
          <a:p>
            <a:r>
              <a:t>**Contoh A** — nilai 3,5 · 3,0 · 3,5 · **2,0** · 3,0 · 3,5</a:t>
            </a:r>
          </a:p>
          <a:p/>
          <a:p>
            <a:r>
              <a:t>0,15(3,5)+0,20(3,0)+0,20(3,5)+0,15(2,0)+0,15(3,0)+0,15(3,5) = 3,100</a:t>
            </a:r>
          </a:p>
          <a:p/>
          <a:p>
            <a:r>
              <a:t>3,100 geq 3,00 quaddanquad D4 = 2 geq 2 quadRightarrowquad textbfLULUS</a:t>
            </a:r>
          </a:p>
          <a:p/>
          <a:p>
            <a:r>
              <a:t>**Contoh B** — nilai 4,0 · 4,0 · 4,0 · **1,0** · 4,0 · 4,0</a:t>
            </a:r>
          </a:p>
          <a:p/>
          <a:p>
            <a:r>
              <a:t>0,15(4,0)+0,20(4,0)+0,20(4,0)+0,15(1,0)+0,15(4,0)+0,15(4,0) = 3,550</a:t>
            </a:r>
          </a:p>
          <a:p/>
          <a:p>
            <a:r>
              <a:t>3,550 geq 3,00 quadtetapiquad D4 = 1 &lt; 2 quadRightarrowquad textbfGAGAL</a:t>
            </a:r>
          </a:p>
          <a:p/>
          <a:p>
            <a:r>
              <a:t>**Kandidat kedua memperoleh rata-rata lebih tinggi dan tetap gagal.** Itulah arti knockout: **keunggulan pada dimensi lain tidak menggantikan perlakuan risiko yang tidak memadai.**</a:t>
            </a:r>
          </a:p>
          <a:p/>
          <a:p>
            <a:r>
              <a:t>**Langkah 1 tidak dapat ditawar.** Penilai yang berunding sebelum menilai menghasilkan satu penilaian yang terdengar seperti tiga, dan reliabilitas 0,818 pada §2.3 mengandaikan penilaian yang independen.</a:t>
            </a:r>
          </a:p>
          <a:p/>
          <a:p>
            <a:r>
              <a:t>**Kegagalan D5 menuntut pengulangan L4K.1** karena pelanggaran batas kompetensi dan ketidakkonsistenan pengungkapan konflik adalah persoalan etika praktik, bukan persoalan teknis.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&gt; **LULUS bila: rata-rata tertimbang ≥ 3,00 DAN D4 ≥ 2 DAN D5 ≥ 2.**</a:t>
            </a:r>
          </a:p>
          <a:p/>
          <a:p>
            <a:r>
              <a:t>**Dua contoh yang menunjukkan cara knockout bekerja:**</a:t>
            </a:r>
          </a:p>
          <a:p/>
          <a:p>
            <a:r>
              <a:t>**Contoh A** — nilai 3,5 · 3,0 · 3,5 · **2,0** · 3,0 · 3,5</a:t>
            </a:r>
          </a:p>
          <a:p/>
          <a:p>
            <a:r>
              <a:t>0,15(3,5)+0,20(3,0)+0,20(3,5)+0,15(2,0)+0,15(3,0)+0,15(3,5) = 3,100</a:t>
            </a:r>
          </a:p>
          <a:p/>
          <a:p>
            <a:r>
              <a:t>3,100 geq 3,00 quaddanquad D4 = 2 geq 2 quadRightarrowquad textbfLULUS</a:t>
            </a:r>
          </a:p>
          <a:p/>
          <a:p>
            <a:r>
              <a:t>**Contoh B** — nilai 4,0 · 4,0 · 4,0 · **1,0** · 4,0 · 4,0</a:t>
            </a:r>
          </a:p>
          <a:p/>
          <a:p>
            <a:r>
              <a:t>0,15(4,0)+0,20(4,0)+0,20(4,0)+0,15(1,0)+0,15(4,0)+0,15(4,0) = 3,550</a:t>
            </a:r>
          </a:p>
          <a:p/>
          <a:p>
            <a:r>
              <a:t>3,550 geq 3,00 quadtetapiquad D4 = 1 &lt; 2 quadRightarrowquad textbfGAGAL</a:t>
            </a:r>
          </a:p>
          <a:p/>
          <a:p>
            <a:r>
              <a:t>**Kandidat kedua memperoleh rata-rata lebih tinggi dan tetap gagal.** Itulah arti knockout: **keunggulan pada dimensi lain tidak menggantikan perlakuan risiko yang tidak memadai.**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**Tiga penilai** (§2.3), sekurang-kurangnya satu di antaranya **tidak pernah membimbing kandidat**.</a:t>
            </a:r>
          </a:p>
          <a:p/>
          <a:p>
            <a:r>
              <a:t>**Kolom kanan baris ketiga dan keempat layak ditekankan.** Kandidat yang berbicara dengan ragu tetapi menjawab dengan tepat menilai lebih tinggi daripada kandidat yang lancar tetapi tidak dapat menjawab pertanyaan 4 dan 6.</a:t>
            </a:r>
          </a:p>
          <a:p/>
          <a:p>
            <a:r>
              <a:t>1. **Dilarang menanyakan atau mempertimbangkan imbal hasil** dalam bentuk apa pun. 2. **Dilarang menanyakan pandangan kandidat atas instrumen tertentu**, termasuk sebagai pancingan. 3. **Dilarang mengajukan pertanyaan hukum, pajak, atau perizinan** — dan kandidat yang **menjawabnya** bila tetap ditanyakan melanggar D5. 4. **Dilarang berunding sebelum seluruh nilai terkumpul.** 5. **Dilarang menilai kandidat yang memiliki hubungan keluarga, kepentingan bisnis, atau hubungan keuangan** dengan penilai. Hubungan semacam itu wajib dinyatakan sebelum panel dibentuk. 6. **Dilarang menerima imbalan dalam bentuk apa pun** dari kandidat, keluarganya, atau pemberi kerjanya. 7. **Wajib memberikan alasan tertulis per dimensi**, termasuk pada dimensi yang bernilai tinggi. 8. **Wajib menghentikan pembelaan** dan merujuk bila kandidat menunjukkan tekanan yang memerlukan bantuan di luar kompetensi panel.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**Tiga penilai** (§2.3), sekurang-kurangnya satu di antaranya **tidak pernah membimbing kandidat**.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**Dilarang menanyakan atau mempertimbangkan imbal hasil** dalam bentuk apa pun. 2. **Dilarang menanyakan pandangan kandidat atas instrumen tertentu**, termasuk sebagai pancingan. 3. **Dilarang mengajukan pertanyaan hukum, pajak, atau perizinan** — dan kandidat yang **menjawabnya** bila tetap ditanyakan melanggar D5. 4. **Dilarang berunding sebelum seluruh nilai terkumpul.** 5. **Dilarang menilai kandidat yang memiliki hubungan keluarga, kepentingan bisnis, atau hubungan keuangan** dengan penilai. Hubungan semacam itu wajib dinyatakan sebelum panel dibentuk. 6. **Dilarang menerima imbalan dalam bentuk apa pun** dari kandidat, keluarganya, atau pemberi kerjanya. 7. **Wajib memberikan alasan tertulis per dimensi**, termasuk pada dimensi yang bernilai tinggi. 8. **Wajib menghentikan pembelaan** dan merujuk bila kandidat menunjukkan tekanan yang memerlukan bantuan di luar kompetensi panel.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**Apa yang dibuktikan kelulusan capstone ini — dan apa yang tidak.**</a:t>
            </a:r>
          </a:p>
          <a:p/>
          <a:p>
            <a:r>
              <a:t>**Kolom kanan bukan kerendahan hati yang dibuat-buat.** Ia adalah kesimpulan langsung dari §2.1: **16,0 tahun** diperlukan untuk membedakan keterampilan dari keberuntungan, dan capstone ini berlangsung dua belas minggu.</a:t>
            </a:r>
          </a:p>
          <a:p/>
          <a:p>
            <a:r>
              <a:t>&gt; **Sertifikasi ini menyatakan bahwa kandidat telah menunjukkan proses yang dapat dipertahankan. Ia tidak menyatakan, dan tidak dapat menyatakan, bahwa kandidat akan berhasil.**</a:t>
            </a:r>
          </a:p>
          <a:p/>
          <a:p>
            <a:r>
              <a:t>**Setiap pemegang sertifikat wajib menyampaikan pembedaan ini kepada siapa pun yang menanyakan artinya** — dan kegagalan melakukannya adalah pelanggaran Piagam L4K.1 Bagian 1.3.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L4K.2 — Capstone: Pembelaan Mandat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K (Kependidikan) · Modul 2 — Capstone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Delapan pertanyaan wajib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Delapan pertanyaan wajib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**Angka mana dalam dokumen Anda yang paling mungkin salah, dan bagaimana Anda mengetahuinya?**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Kejujuran epistemik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**Berapa N pengujian yang benar-benar Anda lakukan, termasuk yang gagal?**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L4Q.1 / K-11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akan mengubah pendirian Anda atas tesis utama?**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Falsifiabilitas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**Mengapa bukan pendekatan X?** (panel memilih alternatif yang wajar)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Penalaran, bukan hafalan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 mana kepentingan Anda berbeda dari kepentingan pemberi mandat?**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**Bila mandat ini gagal karena kesalahan Anda sendiri, kesalahan apa itu?**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Pra-mortem yang nyata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tidak Anda ketahui dan tidak dapat Anda ketahui di sini?**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kompetensi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**Bagaimana Anda menyampaikan kerugian 25% kepada pemberi mandat?**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Yang tidak boleh ditanyakan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Yang tidak boleh ditanyakan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Dilarang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Berapa imbal hasil portofolio simulasi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§2.1 — angka sudah dihapus dan tidak dinilai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menurut Anda aset X akan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Melanggar batas edukasi/advisori (L4K.1 §4.2)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Pertanyaan hukum, pajak, atau perizinan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kompetensi (L4A.2 §1.1, L4D.1 §1.1)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Pertanyaan yang tidak berhubungan dengan dokumen yang diserahkan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Bukan penilaian atas karya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D1 Penguasaan konsep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Ketepatan kuantitatif**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 &amp; kerangka**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D4 Perlakuan risiko — **KNOCKOUT**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D5 Disiplin proses — **KNOCKOUT**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D6 Komunikasi &amp; etika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1.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Identitas dan Kedudukan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1.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Identitas dan Kedudukan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Atribut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Keterangan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L4K.2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Capstone: Pembelaan Mandat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Jenjang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Level 4 — Profesional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Rumpun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 — Kependidikan (integratif lintas rumpun)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Beban terstruktur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**18 JP (15 jam)** — pengarahan, konsultasi, pembelaan, penilaian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Beban kerja mandiri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**± 73 jam**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**± 88 jam**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Prasyarat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**Seluruh** modul inti L4.1–L4.4, **satu** rumpun pilihan diselesaikan penuh, dan L4K.1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Pilar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P1–P6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2.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Prinsip Penilaian — dibaca sebelum menyusun apa pun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Prinsip Penilaian — dibaca sebelum menyusun apa pun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Reliabilitas panel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(Spearman-Brown), dengan r_1 = reliabilitas satu penilai: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Faktor 100×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berlaku pada dimensi yang justru paling merugikan bila salah.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membuat pembelaan bekerja bukan pertanyaan pertamanya, melainkan pertanyaan lanjutannya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"mengapa bukan X?", "apa yang akan mengubah pendirian Anda?"…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Prinsip Penilaian — dibaca sebelum menyusun apa pun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ingin diukur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Waktu yang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Membedakan Sharpe 0,50 dari nol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**16,0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§2.1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Membuktikan pengajaran menaikkan imbal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44,4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L4K.1 §4.5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Memvalidasi 274 keputusan makro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45,7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Memvalidasi satu sistem perdagangan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234–923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L3T.4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Prinsip Penilaian — dibaca sebelum menyusun apa pun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0,447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1,58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**16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2.3 Apa yang dapat diukur: proses — dan berapa penilai yang dibutuhkan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Reliabilitas panel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(Spearman-Brown), dengan r_1 = reliabilitas satu penilai: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Faktor 100×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berlaku pada dimensi yang justru paling merugikan bila salah.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2.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2.4 Mengapa ada pembelaan lisan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membuat pembelaan bekerja bukan pertanyaan pertamanya, melainkan pertanyaan lanjutannya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"mengapa bukan X?", "apa yang akan mengubah pendirian Anda?"…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3.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Komponen Capstone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3.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Komponen Capstone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Dokumen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 templat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**Mandat dan Pernyataan Kebijakan Investasi**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L4A.1 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**Memo Investasi Institusional**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L4.4 §4.5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**Protokol Riset Sinyal** atau **Kerangka Kustodi**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L4Q.1 §4.8 / L4D.1 §4.8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**Kerangka Eksekusi** atau **Protokol Analitik On-Chain**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L4Q.2 §4.8 / L4D.2 §4.8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**Piagam Praktik Edukasi**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L4K.1 §4.8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**Pra-mortem dan Lembar Kalibrasi**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§3.6 di bawah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3.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Komponen Capstone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Unsur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Rujukan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Tiga dimensi profil risiko: kapasitas, toleransi, kebutuhan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L4A.1 §4.1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**Modal manusia** dan beta_HC yang dipakai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L4A.1 §4.2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Volatilitas yang tersirat dari kebutuhan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L4A.1 §4.4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Penurunan nilai yang menyertainya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L4A.1 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 eksposur dan aturan penyeimbangan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L3.2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Pembelaan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Pembelaan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Waktu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Kandidat memaparkan mandat — **tanpa slide, tanpa catatan**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 menit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**Delapan pertanyaan wajib** (§4.1)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Pertanyaan lanjutan bebas dari panel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 menit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**Pembelaan balik**: kandidat menyatakan di mana panel keliru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Panel berunding tanpa kandidat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Pembelaan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**Angka mana dalam dokumen Anda yang paling mungkin salah, dan bagaimana Anda mengetahuinya?**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Kejujuran epistemik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**Berapa N pengujian yang benar-benar Anda lakukan, termasuk yang gagal?**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L4Q.1 / K-11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akan mengubah pendirian Anda atas tesis utama?**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Falsifiabilitas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**Mengapa bukan pendekatan X?** (panel memilih alternatif yang wajar)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Penalaran, bukan hafalan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 mana kepentingan Anda berbeda dari kepentingan pemberi mandat?**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**Bila mandat ini gagal karena kesalahan Anda sendiri, kesalahan apa itu?**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Pra-mortem yang nyata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 yang tidak Anda ketahui dan tidak dapat Anda ketahui di sini?**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kompetensi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**Bagaimana Anda menyampaikan kerugian 25% kepada pemberi mandat?**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5.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Rubrik dan Ambang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Rubrik dan Ambang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nilai 3,5 · 3,0 · 3,5 ·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2,0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· 3,0 · 3,5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B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nilai 4,0 · 4,0 · 4,0 ·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1,0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· 4,0 · 4,0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Rubrik dan Ambang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D1 Penguasaan konsep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Ketepatan kuantitatif**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 &amp; kerangka**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D4 Perlakuan risiko — **KNOCKOUT**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D5 Disiplin proses — **KNOCKOUT**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D6 Komunikasi &amp; etika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Rubrik dan Ambang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penilai menilai **secara terpisah**, tanpa berunding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dikumpulkan sebelum perundingan dimulai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≥ 2 tingkat pada satu dimensi **wajib dibahas**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akhir = rata-rata ketiganya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**Knockout berlaku bila mayoritas (≥ 2 dari 3) menilai dimensi knockout di bawah 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Kandidat menerima nilai per dimensi beserta alasannya,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5.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5.3 Ambang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nilai 3,5 · 3,0 · 3,5 ·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2,0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· 3,0 · 3,5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B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nilai 4,0 · 4,0 · 4,0 ·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1,0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· 4,0 · 4,0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6.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Panduan Panel Penilai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Panduan Panel Penilai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Tiga penilai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(§2.3), sekurang-kurangnya satu di antaranya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 pernah membimbing kandidat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menanyakan atau mempertimbangkan imbal hasil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dalam bentuk apa pun.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menanyakan pandangan kandidat atas instrumen tertentu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, termasuk sebagai pancingan.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mengajukan pertanyaan hukum, pajak, atau perizinan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dan kandidat yang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menjawabnya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tetap ditanyakan melanggar D5.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berunding sebelum seluruh nilai terkumpul.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Dilarang menilai kandidat yang memiliki hubungan keluarga, kepentingan bisnis, atau hubungan keuangan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dengan penilai. Hubungan semacam itu wajib dinyatakan…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Panduan Panel Penilai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Pembimbing kandidat (boleh)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Penilai rumpun — menguasai rumpun yang diambil kandidat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**Penilai independen — tidak pernah membimbing kandidat**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Panduan Panel Penilai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**Tidak dinilai**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Kualitas proses dan konsistensi dokumen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**Imbal hasil** (§2.1)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Kalibrasi dan daya pembeda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Kecocokan pandangan dengan panel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Kemampuan menyatakan batas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Kepercayaan diri dalam penyampaian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Penalaran di bawah pertanyaan lanjutan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Kelancaran berbicara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6.1 Komposisi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Tiga penilai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(§2.3), sekurang-kurangnya satu di antaranya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pernah membimbing kandidat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6.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6.4 Aturan keras bagi panel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Dilarang menanyakan atau mempertimbangkan imbal hasil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dalam bentuk apa pun.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Dilarang menanyakan pandangan kandidat atas instrumen tertentu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termasuk sebagai pancingan.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Dilarang mengajukan pertanyaan hukum, pajak, atau perizinan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kandidat yang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menjawabnya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tetap ditanyakan melanggar D5.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Dilarang berunding sebelum seluruh nilai terkumpul.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Dilarang menilai kandidat yang memiliki hubungan keluarga, kepentingan bisnis, atau hubungan keuangan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dengan penilai. Hubungan semacam itu wajib dinyatakan…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7.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Jadwal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7.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Jadwal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Minggu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Kegiatan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Terstruktur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Mandiri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Pengarahan capstone; pemilihan mandat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JP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2–4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Dokumen 1 dan 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 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**Konsultasi 1** — konsistensi Dokumen 1–2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JP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6–7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Dokumen 3 dan 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 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**Konsultasi 2** — konsistensi lintas dokumen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JP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Dokumen 5 dan 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 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Persiapan pembelaan; simulasi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JP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 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**Penyerahan dokumen** (angka imbal hasil dihapus)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 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**Pembelaan (90 menit) dan penilaian**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 JP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8.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Kesiapan Kandidat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8.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Lembar Kesiapan Kandidat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modul inti L4.1–L4.4 selesai dan lulus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Satu rumpun pilihan selesai penuh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L4K.1 selesai dan Piagam sudah ditandatangani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Templat dari setiap modul sudah terisi, bukan kosong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Saya memiliki ± 73 jam untuk 12 minggu ke depan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Saya memahami imbal hasil tidak dinilai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Saya memahami dokumen tidak dapat diubah setelah minggu 11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Saya bersedia menyatakan kelemahan karya saya sendiri di hadapan panel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9.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Penutup Level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9.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Penutup Level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Setiap pemegang sertifikat wajib menyampaikan pembedaan ini kepada siapa pun yang menanyakan artinya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kegagalan melakukannya adalah pelanggaran Piagam…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9.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Penutup Level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Dibuktikan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**Tidak dibuktikan**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Kandidat dapat menyusun mandat yang konsisten dan dapat dipertahankan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Kandidat akan menghasilkan imbal hasil yang baik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Proses kandidat terdokumentasi dan dapat diaudit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Proses itu akan diikuti di bawah tekanan nyata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Kalibrasi kandidat terukur pada 29 klaim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Kalibrasi itu bertahan pada keputusan bernilai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Kandidat mengetahui batas kompetensinya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Kandidat akan menjaganya ketika tidak ada yang mengawasi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