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Buku besar publik mencatat **transfer antaralamat.** Ia mencatat itu dengan kepastian mutlak.</a:t>
            </a:r>
          </a:p>
          <a:p/>
          <a:p>
            <a:r>
              <a:t>**Ia tidak mencatat:**</a:t>
            </a:r>
          </a:p>
          <a:p/>
          <a:p>
            <a:r>
              <a:t>**Seluruh kesalahan analitik on-chain berasal dari memperlakukan yang pertama sebagai yang kedua.**</a:t>
            </a:r>
          </a:p>
          <a:p/>
          <a:p>
            <a:r>
              <a:t>**Arah pertama: satu entitas memegang banyak alamat.**</a:t>
            </a:r>
          </a:p>
          <a:p/>
          <a:p>
            <a:r>
              <a:t>**"Jumlah alamat aktif naik" dapat berarti satu entitas memecah dananya.**</a:t>
            </a:r>
          </a:p>
          <a:p/>
          <a:p>
            <a:r>
              <a:t>**Arah kedua — dan ini lebih merusak: satu alamat memegang dana banyak entitas.**</a:t>
            </a:r>
          </a:p>
          <a:p/>
          <a:p>
            <a:r>
              <a:t>Alamat omnibus bursa memegang aset ribuan hingga jutaan nasabah dalam **satu** alamat:</a:t>
            </a:r>
          </a:p>
          <a:p/>
          <a:p>
            <a:r>
              <a:t>**Akibatnya pada metrik yang paling sering dikutip:**</a:t>
            </a:r>
          </a:p>
          <a:p/>
          <a:p>
            <a:r>
              <a:t>&gt; "Sepuluh alamat teratas memegang 38% pasokan."</a:t>
            </a:r>
          </a:p>
          <a:p/>
          <a:p>
            <a:r>
              <a:t>Bila 80% dari jumlah itu adalah alamat omnibus bursa, konsentrasi **entitas** yang sebenarnya adalah:</a:t>
            </a:r>
          </a:p>
          <a:p/>
          <a:p>
            <a:r>
              <a:t>38% × 20% = 7,6%</a:t>
            </a:r>
          </a:p>
          <a:p/>
          <a:p>
            <a:r>
              <a:t>**Selisih antara 38% dan 7,6% adalah selisih antara "terkonsentrasi berbahaya" dan "tersebar wajar"** — dan ia sepenuhnya bergantung pada pemetaan yang **tidak tercatat di rantai.**</a:t>
            </a:r>
          </a:p>
          <a:p/>
          <a:p>
            <a:r>
              <a:t>&gt; **K-04 — pahami apa yang diukur sebelum memakainya.** Metrik konsentrasi on-chain mengukur konsentrasi **alamat**, dan menyajikannya sebagai konsentrasi **pemilik**.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Klaim yang paling sering dijual: "aliran keluar dari bursa berarti akumulasi, karena orang memindahkan aset ke penyimpanan pribadi."</a:t>
            </a:r>
          </a:p>
          <a:p/>
          <a:p>
            <a:r>
              <a:t>**Klaim itu punya mekanisme yang masuk akal** — dan L2T.5 mengajarkan bahwa mekanisme yang masuk akal wajib tetap diuji.</a:t>
            </a:r>
          </a:p>
          <a:p/>
          <a:p>
            <a:r>
              <a:t>**Pengujian.** Tingkat menang dasar (kontrol acak): **51,50%**, n = 1.500 pengamatan.</a:t>
            </a:r>
          </a:p>
          <a:p/>
          <a:p>
            <a:r>
              <a:t>**Sinyal terbaik mencapai z = +2,030.** Pada satu hipotesis tunggal, itu signifikan.</a:t>
            </a:r>
          </a:p>
          <a:p/>
          <a:p>
            <a:r>
              <a:t>**Tetapi hitunglah berapa variasi yang diuji:**</a:t>
            </a:r>
          </a:p>
          <a:p/>
          <a:p>
            <a:r>
              <a:t>4 metrik × 6 ambang × 5 jendela × 3 aset = 360</a:t>
            </a:r>
          </a:p>
          <a:p/>
          <a:p>
            <a:r>
              <a:t>**Sinyal terbaik gagal dua kali:**</a:t>
            </a:r>
          </a:p>
          <a:p/>
          <a:p>
            <a:r>
              <a:t>1. Ia **jauh di bawah ambang** yang diperlukan (2,030 &lt; 3,810) 2. Ia bahkan **di bawah yang dihasilkan kebisingan murni** (2,030 &lt; 2,991)</a:t>
            </a:r>
          </a:p>
          <a:p/>
          <a:p>
            <a:r>
              <a:t>**Butir kedua adalah yang menentukan.** Bila Anda menguji 360 variasi pada data yang sepenuhnya acak, variasi terbaik akan mencapai z ≈ 2,991 **rata-rata.** Sinyal yang hanya mencapai 2,030 **berkinerja lebih buruk daripada kebisingan yang diseleksi.**</a:t>
            </a:r>
          </a:p>
          <a:p/>
          <a:p>
            <a:r>
              <a:t>**Bandingkan dengan hasil kurikulum yang bertahan:**</a:t>
            </a:r>
          </a:p>
          <a:p/>
          <a:p>
            <a:r>
              <a:t>**Alat yang memiliki mekanisme yang beroperasi pada transaksi itu sendiri bertahan. Alat yang menafsirkan niat dari jejak tidak.**</a:t>
            </a:r>
          </a:p>
          <a:p/>
          <a:p>
            <a:r>
              <a:t>**Dan alasannya dapat dinyatakan:** VWAP dan POC mengukur **di mana transaksi benar-benar terjadi.** Aliran bursa mencoba menyimpulkan **mengapa** — dan §4.1 menunjukkan bahwa "mengapa" tidak tercatat.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L3.4 §4.2 mengukur bias bertahan hidup pada saham: **+6,607 pp per tahun**, cukup besar untuk **menciptakan** keunggulan yang tidak ada.</a:t>
            </a:r>
          </a:p>
          <a:p/>
          <a:p>
            <a:r>
              <a:t>**Pada data token, besarannya berbeda kelas.**</a:t>
            </a:r>
          </a:p>
          <a:p/>
          <a:p>
            <a:r>
              <a:t>**Rancangan.** Kohort 2.000 token, peluang bertahan 60% per tahun, horizon 5 tahun.</a:t>
            </a:r>
          </a:p>
          <a:p/>
          <a:p>
            <a:r>
              <a:t>0,60^5 = 7,8% bertahan</a:t>
            </a:r>
          </a:p>
          <a:p/>
          <a:p>
            <a:r>
              <a:t>**Dan dalam tingkat tahunan:**</a:t>
            </a:r>
          </a:p>
          <a:p/>
          <a:p>
            <a:r>
              <a:t>(49,92) / (6,)607 = 7,56× lebih besar daripada bias saham</a:t>
            </a:r>
          </a:p>
          <a:p/>
          <a:p>
            <a:r>
              <a:t>**Tiga hal yang harus dibaca dari tabel ini.**</a:t>
            </a:r>
          </a:p>
          <a:p/>
          <a:p>
            <a:r>
              <a:t>**Pertama, tandanya berbalik.** Kohort penuh kehilangan 25,49% per tahun; yang bertahan menghasilkan 24,43% per tahun. **Bias ini tidak melebih-lebihkan keunggulan — ia menciptakan keunggulan dari kerugian.**</a:t>
            </a:r>
          </a:p>
          <a:p/>
          <a:p>
            <a:r>
              <a:t>**Kedua, median yang bertahan masih negatif: −36,20%.** Bahkan di antara yang selamat, sebagian besar rugi. Rata-rata +198,33% ditarik oleh sedikit hasil ekstrem — persis pola yang membuat kesaksian terdengar meyakinkan (L3T.3 §4.5).</a:t>
            </a:r>
          </a:p>
          <a:p/>
          <a:p>
            <a:r>
              <a:t>**Ketiga, dan inilah yang membuatnya berbahaya: dasbor menampilkan yang bertahan secara konstruksi.** Token yang mati berhenti melaporkan data, hilang dari peringkat, dan tidak muncul dalam analisis mana pun. **Tidak ada yang perlu menyembunyikannya; ia hilang dengan sendirinya.**</a:t>
            </a:r>
          </a:p>
          <a:p/>
          <a:p>
            <a:r>
              <a:t>&gt; **K-11 — catat apa yang Anda uji.** Di sini yang harus dicatat bukan hanya apa yang diuji, melainkan **apa yang tidak pernah sampai ke data.**</a:t>
            </a:r>
          </a:p>
          <a:p/>
          <a:p>
            <a:r>
              <a:t>**Uji yang wajib dijalankan sebelum memakai data token apa pun:**</a:t>
            </a:r>
          </a:p>
          <a:p/>
          <a:p>
            <a:r>
              <a:t>**Bila uji pertama mengha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Banyak metrik on-chain memakai volume sebagai penyebut. **Bila sebagian volume bukan aktivitas ekonomi, seluruh metrik itu terdistorsi.**</a:t>
            </a:r>
          </a:p>
          <a:p/>
          <a:p>
            <a:r>
              <a:t>Bila fraksi w dari volume adalah perdagangan semu:</a:t>
            </a:r>
          </a:p>
          <a:p/>
          <a:p>
            <a:r>
              <a:t>Volume dilaporkan = (volume ekonomi) / (1-w)</a:t>
            </a:r>
          </a:p>
          <a:p/>
          <a:p>
            <a:r>
              <a:t>**Contoh terurai — rasio nilai jaringan terhadap transaksi.** Kapitalisasi Rp100 triliun, volume dilaporkan Rp5 triliun per hari:</a:t>
            </a:r>
          </a:p>
          <a:p/>
          <a:p>
            <a:r>
              <a:t>**Pada w = 70%, metrik yang dilaporkan 20,0 sebenarnya 66,7** — dan penafsiran "murah" berubah menjadi "mahal" tanpa satu pun angka harga berubah.</a:t>
            </a:r>
          </a:p>
          <a:p/>
          <a:p>
            <a:r>
              <a:t>**Dua sumber volume yang bukan aktivitas ekonomi:**</a:t>
            </a:r>
          </a:p>
          <a:p/>
          <a:p>
            <a:r>
              <a:t>**Yang pertama tidak memerlukan niat jahat dan tetap merusak metrik.**</a:t>
            </a:r>
          </a:p>
          <a:p/>
          <a:p>
            <a:r>
              <a:t>**Aturan operasional:**</a:t>
            </a:r>
          </a:p>
          <a:p/>
          <a:p>
            <a:r>
              <a:t>&gt; **Metrik apa pun yang memakai volume on-chain sebagai penyebut harus disertai estimasi w, atau tidak dipakai.** Menyajikan rasio tanpa menyatakan penyebutnya tidak terverifikasi adalah penyajian yang menyesatkan.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Empat bagian sebelumnya adalah tentang batas. **Bagian ini adalah tentang kekuatan yang nyata — dan kekuatan itu besar.**</a:t>
            </a:r>
          </a:p>
          <a:p/>
          <a:p>
            <a:r>
              <a:t>**Empat baris pertama adalah sesuatu yang tidak tersedia di pasar keuangan mana pun.** Tidak ada investor saham yang dapat memverifikasi sendiri bahwa jumlah saham beredar benar. Pemegang aset digital dapat.</a:t>
            </a:r>
          </a:p>
          <a:p/>
          <a:p>
            <a:r>
              <a:t>**Tiga penggunaan verifikasi yang bernilai nyata:**</a:t>
            </a:r>
          </a:p>
          <a:p/>
          <a:p>
            <a:r>
              <a:t>**Penggunaan ketiga sering terlewat dan merupakan yang paling berguna bagi peserta.** Anda dapat memastikan, tanpa memercayai siapa pun, bahwa alamat kustodi Anda memegang jumlah yang Anda catat — setiap hari, dengan kepastian 1,000.</a:t>
            </a:r>
          </a:p>
          <a:p/>
          <a:p>
            <a:r>
              <a:t>**Bandingkan dengan rekonsiliasi harian pada L4Q.2 §4.7**, yang memerlukan membandingkan catatan internal dengan pernyataan pihak ketiga yang harus dipercaya. Di sini pihak ketiganya tidak diperlukan.</a:t>
            </a:r>
          </a:p>
          <a:p/>
          <a:p>
            <a:r>
              <a:t>&gt; **Inilah penggunaan on-chain yang benar-benar tidak tergantikan — dan ia hampir tidak pernah menjadi yang dijual.**</a:t>
            </a:r>
          </a:p>
          <a:p/>
          <a:p>
            <a:r>
              <a:t>---</a:t>
            </a:r>
          </a:p>
          <a:p/>
          <a:p>
            <a:r>
              <a:t>Sebagian protokol mengalokasikan pendapatannya untuk membeli kembali tokennya sendiri di pasar terbuka. **Klaim itu dapat diverifikasi sepenuhnya on-chain** — dan inilah contoh paling jelas dari kekuatan yang diuraikan bagian ini.</a:t>
            </a:r>
          </a:p>
          <a:p/>
          <a:p>
            <a:r>
              <a:t>**Dua baris pertama dapat diperiksa siapa pun, kapan pun, tanpa memercayai pernyataan penerbit.** Itu tidak tersedia pada pembelian kembali saham, di mana investor bergantung pada laporan berkala perusahaan.</a:t>
            </a:r>
          </a:p>
          <a:p/>
          <a:p>
            <a:r>
              <a:t>**Dan besaran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Dasbor analitik dijual berlangganan. **Biayanya harus dinyatakan sebagai persentase modal, bukan sebagai angka bulanan** — karena begitulah ia dibandingkan dengan keunggulan.</a:t>
            </a:r>
          </a:p>
          <a:p/>
          <a:p>
            <a:r>
              <a:t>**Baca sel kiri atas.** Langganan Rp500.000 per bulan pada modal Rp50.000.000 adalah **12,00% modal per tahun.**</a:t>
            </a:r>
          </a:p>
          <a:p/>
          <a:p>
            <a:r>
              <a:t>**Untuk membandingkannya dengan sesuatu yang nyata:** L3I.2 mengukur bahwa biaya produk 1,50% per tahun sudah cukup memangkas Sharpe faktor menjadi 0,105. Di sini biayanya **delapan kali lipat** angka itu.</a:t>
            </a:r>
          </a:p>
          <a:p/>
          <a:p>
            <a:r>
              <a:t>**Dan biaya itu harus dibayar dari keunggulan yang, menurut §4.2 dan §4.5, mungkin tidak ada.**</a:t>
            </a:r>
          </a:p>
          <a:p/>
          <a:p>
            <a:r>
              <a:t>**Aturan operasional:**</a:t>
            </a:r>
          </a:p>
          <a:p/>
          <a:p>
            <a:r>
              <a:t>&gt; **Nyatakan biaya langganan sebagai persentase modal sebelum berlangganan. Bila ia melampaui keunggulan yang dapat Anda tunjukkan secara terukur, ia adalah biaya, bukan investasi.**</a:t>
            </a:r>
          </a:p>
          <a:p/>
          <a:p>
            <a:r>
              <a:t>**Dan untuk penggunaan verifikasi (§4.6), sebagian besar tidak memerlukan langganan apa pun** — penjelajah blok publik sudah cukup untuk memverifikasi pasokan, transfer, dan saldo alamat Anda sendiri.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laporan menyatakan: "Sepuluh alamat teratas memegang 38% pasokan. Aset ini terkonsentrasi berbahaya."</a:t>
            </a:r>
          </a:p>
          <a:p/>
          <a:p>
            <a:r>
              <a:t>**Langkah 1 — tanyakan apa yang diukur.** Metrik mengukur konsentrasi **alamat.** Kesimpulan yang ditarik adalah tentang konsentrasi **pemilik.** Keduanya berbeda.</a:t>
            </a:r>
          </a:p>
          <a:p/>
          <a:p>
            <a:r>
              <a:t>**Langkah 2 — periksa arah pertama kekeliruan.** Satu entitas dapat memegang banyak alamat:</a:t>
            </a:r>
          </a:p>
          <a:p/>
          <a:p>
            <a:r>
              <a:t>**Ini membuat "jumlah pemegang" terlalu besar.**</a:t>
            </a:r>
          </a:p>
          <a:p/>
          <a:p>
            <a:r>
              <a:t>**Langkah 3 — periksa arah kedua**, yang berlaku pada kasus ini. Alamat omnibus bursa memegang dana banyak entitas dalam satu alamat.</a:t>
            </a:r>
          </a:p>
          <a:p/>
          <a:p>
            <a:r>
              <a:t>**Langkah 4 — koreksi angkanya.** Bila 80% dari 38% itu adalah alamat omnibus:</a:t>
            </a:r>
          </a:p>
          <a:p/>
          <a:p>
            <a:r>
              <a:t>38% × (1 - 0,80) = 38% × 0,20 = 7,6%</a:t>
            </a:r>
          </a:p>
          <a:p/>
          <a:p>
            <a:r>
              <a:t>**Langkah 5 — baca selisihnya.**</a:t>
            </a:r>
          </a:p>
          <a:p/>
          <a:p>
            <a:r>
              <a:t>**Selisih antara "terkonsentrasi berbahaya" dan "tersebar wajar" — dan ia bergantung sepenuhnya pada pemetaan yang tidak tercatat di rantai.**</a:t>
            </a:r>
          </a:p>
          <a:p/>
          <a:p>
            <a:r>
              <a:t>**Langkah 6 — perhatikan bahwa koreksinya juga tida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laporan menyatakan: "Sepuluh alamat teratas memegang 38% pasokan. Aset ini terkonsentrasi berbahaya."</a:t>
            </a:r>
          </a:p>
          <a:p/>
          <a:p>
            <a:r>
              <a:t>**Langkah 1 — tanyakan apa yang diukur.** Metrik mengukur konsentrasi **alamat.** Kesimpulan yang ditarik adalah tentang konsentrasi **pemilik.** Keduanya berbeda.</a:t>
            </a:r>
          </a:p>
          <a:p/>
          <a:p>
            <a:r>
              <a:t>**Langkah 2 — periksa arah pertama kekeliruan.** Satu entitas dapat memegang banyak alamat:</a:t>
            </a:r>
          </a:p>
          <a:p/>
          <a:p>
            <a:r>
              <a:t>**Ini membuat "jumlah pemegang" terlalu besar.**</a:t>
            </a:r>
          </a:p>
          <a:p/>
          <a:p>
            <a:r>
              <a:t>**Langkah 3 — periksa arah kedua**, yang berlaku pada kasus ini. Alamat omnibus bursa memegang dana banyak entitas dalam satu alamat.</a:t>
            </a:r>
          </a:p>
          <a:p/>
          <a:p>
            <a:r>
              <a:t>**Langkah 4 — koreksi angkanya.** Bila 80% dari 38% itu adalah alamat omnibus:</a:t>
            </a:r>
          </a:p>
          <a:p/>
          <a:p>
            <a:r>
              <a:t>38% × (1 - 0,80) = 38% × 0,20 = 7,6%</a:t>
            </a:r>
          </a:p>
          <a:p/>
          <a:p>
            <a:r>
              <a:t>**Langkah 5 — baca selisihnya.**</a:t>
            </a:r>
          </a:p>
          <a:p/>
          <a:p>
            <a:r>
              <a:t>**Selisih antara "terkonsentrasi berbahaya" dan "tersebar wajar" — dan ia bergantung sepenuhnya pada pemetaan yang tidak tercatat di rantai.**</a:t>
            </a:r>
          </a:p>
          <a:p/>
          <a:p>
            <a:r>
              <a:t>**Langkah 6 — perhatikan bahwa koreksinya juga tida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laporan menyatakan: "Sepuluh alamat teratas memegang 38% pasokan. Aset ini terkonsentrasi berbahaya."</a:t>
            </a:r>
          </a:p>
          <a:p/>
          <a:p>
            <a:r>
              <a:t>**Langkah 1 — tanyakan apa yang diukur.** Metrik mengukur konsentrasi **alamat.** Kesimpulan yang ditarik adalah tentang konsentrasi **pemilik.** Keduanya berbeda.</a:t>
            </a:r>
          </a:p>
          <a:p/>
          <a:p>
            <a:r>
              <a:t>**Langkah 2 — periksa arah pertama kekeliruan.** Satu entitas dapat memegang banyak alamat:</a:t>
            </a:r>
          </a:p>
          <a:p/>
          <a:p>
            <a:r>
              <a:t>**Ini membuat "jumlah pemegang" terlalu besar.**</a:t>
            </a:r>
          </a:p>
          <a:p/>
          <a:p>
            <a:r>
              <a:t>**Langkah 3 — periksa arah kedua**, yang berlaku pada kasus ini. Alamat omnibus bursa memegang dana banyak entitas dalam satu alamat.</a:t>
            </a:r>
          </a:p>
          <a:p/>
          <a:p>
            <a:r>
              <a:t>**Langkah 4 — koreksi angkanya.** Bila 80% dari 38% itu adalah alamat omnibus:</a:t>
            </a:r>
          </a:p>
          <a:p/>
          <a:p>
            <a:r>
              <a:t>38% × (1 - 0,80) = 38% × 0,20 = 7,6%</a:t>
            </a:r>
          </a:p>
          <a:p/>
          <a:p>
            <a:r>
              <a:t>**Langkah 5 — baca selisihnya.**</a:t>
            </a:r>
          </a:p>
          <a:p/>
          <a:p>
            <a:r>
              <a:t>**Selisih antara "terkonsentrasi berbahaya" dan "tersebar wajar" — dan ia bergantung sepenuhnya pada pemetaan yang tidak tercatat di rantai.**</a:t>
            </a:r>
          </a:p>
          <a:p/>
          <a:p>
            <a:r>
              <a:t>**Langkah 6 — perhatikan bahwa koreksinya juga tida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laporan menyatakan: "Sepuluh alamat teratas memegang 38% pasokan. Aset ini terkonsentrasi berbahaya."</a:t>
            </a:r>
          </a:p>
          <a:p/>
          <a:p>
            <a:r>
              <a:t>**Langkah 1 — tanyakan apa yang diukur.** Metrik mengukur konsentrasi **alamat.** Kesimpulan yang ditarik adalah tentang konsentrasi **pemilik.** Keduanya berbeda.</a:t>
            </a:r>
          </a:p>
          <a:p/>
          <a:p>
            <a:r>
              <a:t>**Langkah 2 — periksa arah pertama kekeliruan.** Satu entitas dapat memegang banyak alamat:</a:t>
            </a:r>
          </a:p>
          <a:p/>
          <a:p>
            <a:r>
              <a:t>**Ini membuat "jumlah pemegang" terlalu besar.**</a:t>
            </a:r>
          </a:p>
          <a:p/>
          <a:p>
            <a:r>
              <a:t>**Langkah 3 — periksa arah kedua**, yang berlaku pada kasus ini. Alamat omnibus bursa memegang dana banyak entitas dalam satu alamat.</a:t>
            </a:r>
          </a:p>
          <a:p/>
          <a:p>
            <a:r>
              <a:t>**Langkah 4 — koreksi angkanya.** Bila 80% dari 38% itu adalah alamat omnibus:</a:t>
            </a:r>
          </a:p>
          <a:p/>
          <a:p>
            <a:r>
              <a:t>38% × (1 - 0,80) = 38% × 0,20 = 7,6%</a:t>
            </a:r>
          </a:p>
          <a:p/>
          <a:p>
            <a:r>
              <a:t>**Langkah 5 — baca selisihnya.**</a:t>
            </a:r>
          </a:p>
          <a:p/>
          <a:p>
            <a:r>
              <a:t>**Selisih antara "terkonsentrasi berbahaya" dan "tersebar wajar" — dan ia bergantung sepenuhnya pada pemetaan yang tidak tercatat di rantai.**</a:t>
            </a:r>
          </a:p>
          <a:p/>
          <a:p>
            <a:r>
              <a:t>**Langkah 6 — perhatikan bahwa koreksinya juga tida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Pertanyaan yang ingin saya jawab: ____ - Jenisnya: ☐ Verifikasi ☐ Inferensi ☐ Prediksi - Kepastian yang dapat dicapai: ____ - ☐ Bila Prediksi, saya menjalankan Bagian C lengkap lebih dahulu</a:t>
            </a:r>
          </a:p>
          <a:p/>
          <a:p>
            <a:r>
              <a:t>- Metrik saya menghitung: ☐ alamat ☐ entitas ☐ tidak jelas - Perkiraan alamat per entitas: ____ → entitas ____% lebih sedikit - Bila metrik konsentrasi — bagian omnibus: ____% - **Konsentrasi entitas terkoreksi: ____%** vs dilaporkan ____% - ☐ Saya tidak menyajikan konsentrasi alamat sebagai konsentrasi pemilik</a:t>
            </a:r>
          </a:p>
          <a:p/>
          <a:p>
            <a:r>
              <a:t>- Mekanisme: ____ - **Beroperasi pada transaksi itu sendiri, atau menafsirkan niat?** ____ - Dasar ____% · Sinyal ____% · n ____ · **z = ____** - **Ruang pencarian N = ____** · Ambang Bonferroni = ____ - **E[max z] dari N uji acak = ____** - z &gt; ambang? ☐ Ya ☐ Tidak · **z &gt; E[max z]?** ☐ Ya ☐ **Tidak → lebih buruk daripada kebisingan**</a:t>
            </a:r>
          </a:p>
          <a:p/>
          <a:p>
            <a:r>
              <a:t>- **Uji kepunahan: ____%/tahun** ☐ &gt; 0 - Uji kohort: ____ · Uji nilai akhir: ☐ dicatat −100% ☐ dihapus - Rata-rata kohort penuh ____% · Rata-rata yang bertahan ____% - **Selisih ____ pp** · Dalam CAGR: ____ pp/tahun - ☐ Saya melaporkan **kedua** angka, bukan hanya yang bertahan</a:t>
            </a:r>
          </a:p>
          <a:p/>
          <a:p>
            <a:r>
              <a:t>- Metrik saya memakai volume sebagai penyebut? ☐ Ya ☐ Tidak - **Estimasi 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L4D.2 — Analitik On-Chain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4 Profesional · Rumpun D (Aset Digital) · Modul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DATA ON-CHAIN: BUKU BESAR TRANSFER — BUKAN BUKU BESAR NIAT EKONOMI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┌─────────────────────┴─────────────────────┐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VERIFIKASI                                 PREDIKSI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kepastian 1,000                            kepastian ~0,0009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┌───┴───────────┐                 ┌─────────────┴─────────────┐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│               │                 │             │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Pasokan       Penguasaan      ALAMAT ≠      SINYAL       BERTAHAN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total         alamat          ENTITAS       ALIRAN       HIDUP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8 alamat/     terbaik      penuh −25,49%/thn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Kustodi       Transfer        entitas →     z=+2,030     bertahan +24,43%/thn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(L4D.1 §4.6)  pada blok       entitas 88%   ambang 3,810 ► SELISIH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lebih sedikit E[max] 2,991    49,92 pp/thn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            ► GAGAL DUA    = 7,56× bias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              KALI          saham (L3.4)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│                 │             │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└───────────────┴────────┬────────┴─────────────┴─────────────┘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Apa yang sebenarnya dicatat oleh data on-chain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Apa yang sebenarnya dicatat oleh data on-chain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Selisih antara 38% dan 7,6% adalah selisih antara "terkonsentrasi berbahaya" dan "tersebar wajar"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ia sepenuhnya bergantung pada pemetaan yang **tidak…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Apa yang sebenarnya dicatat oleh data on-chain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tidak tercatat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Akibatnya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**Siapa** yang mengendalikan sebuah alamat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Alamat ≠ entitas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**Mengapa** sebuah transfer dilakukan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Transfer ≠ penjualan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Apakah kepemilikan **ekonomi** berpindah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Pemindahan internal terlihat sama dengan penjualan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Perjanjian, jaminan, dan kewajiban di luar rantai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Neraca sebenarnya tidak terlihat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Apa yang sebenarnya dicatat oleh data on-chain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Alamat per entitas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Entitas sebenarnya (dari 1.000.000 alamat)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**Lebih sedikit**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1,5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666.667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333.333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**8,0**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**125.000**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**88%**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Menguji klaim sinyal aliran bursa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Menguji klaim sinyal aliran bursa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Klaim itu punya mekanisme yang masuk akal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L2T.5 mengajarkan bahwa mekanisme yang masuk akal wajib tetap diuji.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Menguji klaim sinyal aliran bursa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Sinyal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Tingkat menang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z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Aliran keluar bursa &gt; ambang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53,85%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**+1,821**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Aliran masuk bursa &gt; ambang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48,80%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−2,092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**Saldo bursa turun 30 hari**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54,12%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**+2,030**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Dompet besar menambah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52,65%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+0,891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Menguji klaim sinyal aliran bursa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z sinyal terbaik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**+2,030**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Ambang Bonferroni pada N=360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**3,810**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**E[max z] dari 360 uji murni acak**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**2,991**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Bias bertahan hidup — yang terbesar dalam kurikulum ini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Bias bertahan hidup — yang terbesar dalam kurikulum ini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Bila uji pertama menghasilkan nol, seluruh analisis di atas data itu tidak dapat ditafsirkan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besarannya, pada data token, adalah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49,92 pp per tahun.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Bias bertahan hidup — yang terbesar dalam kurikulum ini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Kelompok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Rata-rata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Median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**Kohort penuh** (yang mati dihitung −100%)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**−77,03%**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**−100,00%**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**Hanya yang bertahan** (yang terlihat di dasbor)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154 (7,7%)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**+198,33%**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−36,20%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**Selisih**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**+275,36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Bias bertahan hidup — yang terbesar dalam kurikulum ini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Kelompok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CAGR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Kohort penuh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**−25,49%/tahun**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Hanya yang bertahan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**+24,43%/tahun**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**Selisih**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**+49,92 pp/tahun**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Volume semu dan masalah penyebut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Volume semu dan masalah penyebut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Pada w = 70%, metrik yang dilaporkan 20,0 sebenarnya 66,7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penafsiran "murah" berubah menjadi "mahal" tanpa satu pun angka harga berubah.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Volume semu dan masalah penyebut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w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Volume dilaporkan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Metrik tampak sebagai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1,11×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90,0% dari sebenarnya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1,43×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70,0% dari sebenarnya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2,00×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50,0% dari sebenarnya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**70%**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**3,33×**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**30,0% dari sebenarnya**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90%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10,00×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10,0% dari sebenarnya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Volume semu dan masalah penyebut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w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Volume ekonomi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**Rasio sebenarnya**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Rasio dilaporkan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Rp5,00 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Rp3,50 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**28,6**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**70%**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**Rp1,50 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**66,7**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**20,0**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Peluruhan pasca-publikasi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Peluruhan pasca-publikasi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Tahap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Penurunan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Pra-publikasi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0,42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Setelah publikasi luas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0,18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**−57,1%**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**Setelah masuk dasbor komersial**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**0,08**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**−81,0%**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Setelah tiga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−95,2%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Apa yang benar-benar unggul dari data on-chain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Apa yang benar-benar unggul dari data on-chain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Imbal hasil pembelian kembali bukan imbal hasil investor.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Ia menyatakan berapa persen kapitalisasi yang dibeli kembali per tahun, bukan imbal hasil yang…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Keberlanjutannya adalah inferensi, bukan verifikasi.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Pendapatan protokol dapat runtuh, dan tata kelola dapat menghentikan program — §4.5 L2I.5 mengukur bahwa…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Pendapatan harus diperiksa sumbernya.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Pendapatan yang berasal dari program insentif sementara bukan pendapatan berkelanjutan (§4.3 L4D.2 — aktivitas yang hilang…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Apa yang benar-benar unggul dari data on-chain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Jenis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**Kepastian**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Sumber kepastian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Berapa pasokan total aset ini?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**Verifikasi**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**1,000**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Deterministik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Apakah alamat ini menguasai dana tersebut?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**Verifikasi**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**1,000**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Tanda tangan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Apakah transfer ini terjadi pada blok tersebut?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**Verifikasi**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**1,000**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Deterministik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Apakah penyedia menguasai cadangan pada saat ini?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**Verifikasi**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**0,999**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L4D.1 §4.6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Entitas apa yang berada di balik alamat ini?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Inferensi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0,700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Heuristik klaster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Apakah transfer ini adalah penjualan ekonomi?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Inferensi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0,500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Niat tidak terlihat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Ke mana harga bergerak 30 hari ke depan?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**Prediksi**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**0,515**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§4.2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Apa yang benar-benar unggul dari data on-chain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Penggunaan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Menjawab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**Memverifikasi pasokan dan jadwal penerbitan**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Apakah yang dijanjikan dokumen sesuai dengan yang berjalan?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**Memverifikasi klaim cadangan penyedia**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L4D.1 §4.6 — dengan seluruh batasnya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**Memverifikasi bahwa dana Anda sendiri berada di tempat yang Anda kira**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Kustodi Anda sendiri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Biaya data terhadap modal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Biaya data terhadap modal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Dan untuk penggunaan verifikasi (§4.6), sebagian besar tidak memerlukan langganan apa pun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penjelajah blok publik sudah cukup untuk memverifikasi pasokan…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Biaya data terhadap modal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Langganan/bulan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Modal Rp50 juta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Modal Rp200 juta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Modal Rp1 miliar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Rp500.000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**12,00%/tahun**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3,00%/tahun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0,60%/tahun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Rp2.000.000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**48,00%/tahun**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**12,00%/tahun**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2,40%/tahun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Rp5.000.000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**120,00%/tahun**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**30,00%/tahun**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6,00%/tahun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Protokol Analitik On-Chain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Protokol Analitik On-Chain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Uji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Hasil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Lolos?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**Uji kepunahan**: proporsi token berhenti melapor/tahun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____%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 **&gt; 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Uji kohort: daftar hari ini vs lima tahun lalu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____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Uji nilai akhir: token hilang dicatat −100% atau dihapus?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____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 dicatat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Protokol Analitik On-Chain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Yang diverifikasi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Frekuensi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Terakhir dijalankan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Pasokan dan jadwal penerbitan aset yang saya pegang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Klaim cadangan penyedia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**Saldo alamat kustodi saya sendiri**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**Harian**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Alamat/entitas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Entitas sebenarnya dari 1.000.000 alamat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333.333 (**67% lebih sedikit**)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8,0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125.000 (**88% lebih sedikit**)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Angka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Klaim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Konsentrasi entitas setelah koreksi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**7,6%**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Alat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z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Ambang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Hasil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POC (L3T.1)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+4,875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2,865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**Lolos**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VWAP (L2T.5)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+3,903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2,865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**Lolos**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Saldo bursa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+2,030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3,810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Gagal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Fibonacci (L2T.5)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+0,735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2,865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Gagal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bertahan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gugur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Mengukur **di mana transaksi terjadi**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Menafsirkan **mengapa** transaksi terjadi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VWAP, POC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Aliran bursa, Fibonacci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34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35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Konsentrasi entitas terkoreksi: ____%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vs dilaporkan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Beroperasi pada transaksi itu sendiri, atau menafsirkan niat?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Ruang pencarian N = ____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· Ambang Bonferroni =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E[max z] dari N uji acak =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Uji kepunahan: ____%/tahun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☐ &gt; 0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Selisih ____ pp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· Dalam CAGR: ____ pp/tahun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Estimasi w: ____%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· Faktor distorsi: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Nilai terkoreksi ____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vs dilaporkan ____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36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