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notesMaster" Target="notesMasters/notesMaster1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Ini bagian yang paling sering disalahpahami, dan hasilnya berlawanan intuisi.</a:t>
            </a:r>
          </a:p>
          <a:p/>
          <a:p>
            <a:r>
              <a:t>**Klaim yang beredar:** menunda pajak menghemat pajak.</a:t>
            </a:r>
          </a:p>
          <a:p/>
          <a:p>
            <a:r>
              <a:t>**Uji.** Keuntungan Rp100.000.000, tarif 15%, imbal hasil 8% per tahun.</a:t>
            </a:r>
          </a:p>
          <a:p/>
          <a:p>
            <a:r>
              <a:t>**Nilai kini pajak identik pada setiap cakrawala — persis sama dengan membayar sekarang.**</a:t>
            </a:r>
          </a:p>
          <a:p/>
          <a:p>
            <a:r>
              <a:t>Sebabnya aljabar sederhana: pajak yang ditunda tumbuh pada tingkat yang sama dengan asetnya, sehingga nilai kininya tidak berubah.</a:t>
            </a:r>
          </a:p>
          <a:p/>
          <a:p>
            <a:r>
              <a:t>PV(pajak ditunda) = (tau cdot G(1+r)^n) / ((1+r)^n) = tau cdot G</a:t>
            </a:r>
          </a:p>
          <a:p/>
          <a:p>
            <a:r>
              <a:t>&gt; **Penundaan pajak, dengan sendirinya, tidak menghemat pajak. Ia hanya memindahkan kapan pajak dibayar.**</a:t>
            </a:r>
          </a:p>
          <a:p/>
          <a:p>
            <a:r>
              <a:t>Bila penundaan sendiri tidak menghemat, penghematan yang nyata harus berasal dari sumber lain. Ada tiga, dan hanya tiga:</a:t>
            </a:r>
          </a:p>
          <a:p/>
          <a:p>
            <a:r>
              <a:t>**Hitung sumber (a):** keuntungan Rp100 juta, 20 tahun, imbal hasil 8%:</a:t>
            </a:r>
          </a:p>
          <a:p/>
          <a:p>
            <a:r>
              <a:t>**Baris terakhir adalah yang paling sering diabaikan: bila tarif naik, penundaan merugikan sebesar 11,8%.**</a:t>
            </a:r>
          </a:p>
          <a:p/>
          <a:p>
            <a:r>
              <a:t>**Konsekuensi untuk praktik pengelola portofolio:**</a:t>
            </a:r>
          </a:p>
          <a:p/>
          <a:p>
            <a:r>
              <a:t>**Perhatikan bahwa kesimpulan ini mengembalikan pertanyaannya kepada pihak berizin** — yang merupakan hasil yang tepat, bukan kegagalan.</a:t>
            </a:r>
          </a:p>
          <a:p/>
          <a:p>
            <a:r>
              <a:t>&gt; **K-11 — tulis sebelum bertindak.** Asumsi tentang tarif masa depan harus ditulis eksplisit, karena ia adalah satu-satunya hal yang membuat penundaan bernilai.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L3I.1 §4.4 memperkenalkan prinsipnya: tempatkan aset dengan beban pajak tertinggi per rupiah imbal hasil di wadah paling efisien pajak.</a:t>
            </a:r>
          </a:p>
          <a:p/>
          <a:p>
            <a:r>
              <a:t>**Modul ini menambahkan tiga penyempurnaan.**</a:t>
            </a:r>
          </a:p>
          <a:p/>
          <a:p>
            <a:r>
              <a:t>**Penyempurnaan pertama: yang relevan adalah beban pajak tahunan, bukan tarif.**</a:t>
            </a:r>
          </a:p>
          <a:p/>
          <a:p>
            <a:r>
              <a:t>**Urutan prioritas wadah efisien pajak mengikuti kolom terakhir, bukan tarifnya.**</a:t>
            </a:r>
          </a:p>
          <a:p/>
          <a:p>
            <a:r>
              <a:t>**Penyempurnaan kedua: perputaran mengubah peringkat.** Saham yang diperdagangkan aktif memiliki beban tahunan yang jauh lebih tinggi daripada saham yang sama yang dipegang lama — sehingga **strategi**, bukan hanya kelas aset, menentukan penempatan.</a:t>
            </a:r>
          </a:p>
          <a:p/>
          <a:p>
            <a:r>
              <a:t>**Strategi berperputaran tinggi pada saham dapat memiliki beban pajak lebih tinggi daripada obligasi** — yang membalik urutan penempatan yang lazim diajarkan.</a:t>
            </a:r>
          </a:p>
          <a:p/>
          <a:p>
            <a:r>
              <a:t>**Penyempurnaan ketiga: kapasitas wadah terbatas, sehingga urutan prioritas penting.**</a:t>
            </a:r>
          </a:p>
          <a:p/>
          <a:p>
            <a:r>
              <a:t>**Dan satu batas yang wajib dinyatakan:** kapasitas, syarat, dan perlakuan setiap wadah adalah **wilayah konsultan pajak.** Pengelola portofolio menghitung beban tahunan tiap aset dan menyerahkan penempatannya untuk diverifikasi.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Ini adalah wilayah di mana pengelola portofolio memiliki peran yang jelas dan penting — karena ia tentang **struktur portofolio**, bukan tentang hukum waris.</a:t>
            </a:r>
          </a:p>
          <a:p/>
          <a:p>
            <a:r>
              <a:t>**Masalahnya struktural:** kewajiban yang timbul pada peristiwa waris sering harus dipenuhi dalam bentuk **tunai**, dalam jangka waktu tertentu, sementara sebagian besar kekayaan mungkin berada dalam aset yang **tidak likuid.**</a:t>
            </a:r>
          </a:p>
          <a:p/>
          <a:p>
            <a:r>
              <a:t>**Empat pertanyaan yang harus dijawab portofolio:**</a:t>
            </a:r>
          </a:p>
          <a:p/>
          <a:p>
            <a:r>
              <a:t>**Pertanyaan 3 dan 4 adalah pekerjaan pengelola**, dan ia memerlukan analisis likuiditas yang sama dengan L3.3 §4.6 — dengan satu perbedaan penting: **penjualan waris sering terjadi pada waktu yang tidak dipilih.**</a:t>
            </a:r>
          </a:p>
          <a:p/>
          <a:p>
            <a:r>
              <a:t>**Analisis kesenjangan likuiditas:**</a:t>
            </a:r>
          </a:p>
          <a:p/>
          <a:p>
            <a:r>
              <a:t>(Angka ilustratif; besaran nyatanya sangat bergantung pada aset dan keadaan pasar.)</a:t>
            </a:r>
          </a:p>
          <a:p/>
          <a:p>
            <a:r>
              <a:t>**Bila kewajiban melampaui yang dapat dicairkan tanpa diskon besar, ada kesenjangan — dan kesenjangan itu adalah masalah portofolio yang harus diselesaikan sebelum peristiwanya terjadi.**</a:t>
            </a:r>
          </a:p>
          <a:p/>
          <a:p>
            <a:r>
              <a:t>**Empat cara menutup kesenjangan** — dua di antaranya berada di luar kompetensi pengelola:</a:t>
            </a:r>
          </a:p>
          <a:p/>
          <a:p>
            <a:r>
              <a:t>&gt; **K-09 — likuiditas adalah risiko yang tersembunyi sampai Anda membutuhkannya.** Kewajiban waris adalah kasus paling jelas dari kanon ini: waktunya tidak dipilih, jumlahnya tetap, dan penjualan paksa terjadi pada harga apa pun yang tersedia.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Ketika dekumulasi dimulai (L3I.4), urutan penarikan dari wadah yang perlakuan pajaknya berbeda memengaruhi hasil.</a:t>
            </a:r>
          </a:p>
          <a:p/>
          <a:p>
            <a:r>
              <a:t>**Prinsip umum yang berlaku luas:**</a:t>
            </a:r>
          </a:p>
          <a:p/>
          <a:p>
            <a:r>
              <a:t>**Dan tiga hal yang membuat prinsip ini tidak selalu berlaku:**</a:t>
            </a:r>
          </a:p>
          <a:p/>
          <a:p>
            <a:r>
              <a:t>1. **Bila tarif akan naik**, urutan dapat terbalik (§4.3) 2. **Bila ada ambang progresif**, penarikan merata dapat lebih baik daripada berurutan 3. **Bila ada kewajiban penarikan minimum**, urutan dibatasi ketentuan</a:t>
            </a:r>
          </a:p>
          <a:p/>
          <a:p>
            <a:r>
              <a:t>**Ketiganya adalah wilayah konsultan pajak.**</a:t>
            </a:r>
          </a:p>
          <a:p/>
          <a:p>
            <a:r>
              <a:t>**Yang dapat dilakukan pengelola portofolio:**</a:t>
            </a:r>
          </a:p>
          <a:p/>
          <a:p>
            <a:r>
              <a:t>**Baris terakhir adalah peran yang sesungguhnya.** Pengelola portofolio yang memodelkan tiga urutan penarikan dan membawanya kepada konsultan pajak klien memberi nilai yang nyata — **tanpa melampaui kompetensinya.**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Rp1.000.000.000, imbal hasil kotor 9%, tarif 15%, 25 tahun.</a:t>
            </a:r>
          </a:p>
          <a:p/>
          <a:p>
            <a:r>
              <a:t>**Langkah 2 — hitung pembanding penundaan penuh.**</a:t>
            </a:r>
          </a:p>
          <a:p/>
          <a:p>
            <a:r>
              <a:t>V_kotor = 1.000.000.000 × (1,09)^25 = Rp8.623.080.660 V_bersih = 1.000.000.000 + (8.623.080.660 - 1.000.000.000)(1 - 0,15) = Rp7.479.618.561</a:t>
            </a:r>
          </a:p>
          <a:p/>
          <a:p>
            <a:r>
              <a:t>**Langkah 3 — hitung untuk berbagai tingkat realisasi.**</a:t>
            </a:r>
          </a:p>
          <a:p/>
          <a:p>
            <a:r>
              <a:t>**Langkah 4 — hitung kerugian dari perputaran penuh.**</a:t>
            </a:r>
          </a:p>
          <a:p/>
          <a:p>
            <a:r>
              <a:t>(7.479.618.561 - 6.314.672.827) / (7.479.618.561) = 15,6%</a:t>
            </a:r>
          </a:p>
          <a:p/>
          <a:p>
            <a:r>
              <a:t>**Langkah 5 — perhatikan nuansa penting pada baris 20%.** Perputaran 20% menghasilkan **Rp8.104.658.141** — yang bahkan melampaui pembanding penundaan penuh karena pembanding itu membayar pajak atas seluruh keuntungan di akhir.</a:t>
            </a:r>
          </a:p>
          <a:p/>
          <a:p>
            <a:r>
              <a:t>**Manfaat terbesar datang dari menghindari perputaran ekstrem, bukan dari mengejar perputaran nol.**</a:t>
            </a:r>
          </a:p>
          <a:p/>
          <a:p>
            <a:r>
              <a:t>**Langkah 6 — terjemahkan ke keputusan portofolio.** Selisih antara perputaran 20% dan 100%:</a:t>
            </a:r>
          </a:p>
          <a:p/>
          <a:p>
            <a:r>
              <a:t>8.104.658.141 - 6.31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Rp1.000.000.000, imbal hasil kotor 9%, tarif 15%, 25 tahun.</a:t>
            </a:r>
          </a:p>
          <a:p/>
          <a:p>
            <a:r>
              <a:t>**Langkah 2 — hitung pembanding penundaan penuh.**</a:t>
            </a:r>
          </a:p>
          <a:p/>
          <a:p>
            <a:r>
              <a:t>V_kotor = 1.000.000.000 × (1,09)^25 = Rp8.623.080.660 V_bersih = 1.000.000.000 + (8.623.080.660 - 1.000.000.000)(1 - 0,15) = Rp7.479.618.561</a:t>
            </a:r>
          </a:p>
          <a:p/>
          <a:p>
            <a:r>
              <a:t>**Langkah 3 — hitung untuk berbagai tingkat realisasi.**</a:t>
            </a:r>
          </a:p>
          <a:p/>
          <a:p>
            <a:r>
              <a:t>**Langkah 4 — hitung kerugian dari perputaran penuh.**</a:t>
            </a:r>
          </a:p>
          <a:p/>
          <a:p>
            <a:r>
              <a:t>(7.479.618.561 - 6.314.672.827) / (7.479.618.561) = 15,6%</a:t>
            </a:r>
          </a:p>
          <a:p/>
          <a:p>
            <a:r>
              <a:t>**Langkah 5 — perhatikan nuansa penting pada baris 20%.** Perputaran 20% menghasilkan **Rp8.104.658.141** — yang bahkan melampaui pembanding penundaan penuh karena pembanding itu membayar pajak atas seluruh keuntungan di akhir.</a:t>
            </a:r>
          </a:p>
          <a:p/>
          <a:p>
            <a:r>
              <a:t>**Manfaat terbesar datang dari menghindari perputaran ekstrem, bukan dari mengejar perputaran nol.**</a:t>
            </a:r>
          </a:p>
          <a:p/>
          <a:p>
            <a:r>
              <a:t>**Langkah 6 — terjemahkan ke keputusan portofolio.** Selisih antara perputaran 20% dan 100%:</a:t>
            </a:r>
          </a:p>
          <a:p/>
          <a:p>
            <a:r>
              <a:t>8.104.658.141 - 6.31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Rp1.000.000.000, imbal hasil kotor 9%, tarif 15%, 25 tahun.</a:t>
            </a:r>
          </a:p>
          <a:p/>
          <a:p>
            <a:r>
              <a:t>**Langkah 2 — hitung pembanding penundaan penuh.**</a:t>
            </a:r>
          </a:p>
          <a:p/>
          <a:p>
            <a:r>
              <a:t>V_kotor = 1.000.000.000 × (1,09)^25 = Rp8.623.080.660 V_bersih = 1.000.000.000 + (8.623.080.660 - 1.000.000.000)(1 - 0,15) = Rp7.479.618.561</a:t>
            </a:r>
          </a:p>
          <a:p/>
          <a:p>
            <a:r>
              <a:t>**Langkah 3 — hitung untuk berbagai tingkat realisasi.**</a:t>
            </a:r>
          </a:p>
          <a:p/>
          <a:p>
            <a:r>
              <a:t>**Langkah 4 — hitung kerugian dari perputaran penuh.**</a:t>
            </a:r>
          </a:p>
          <a:p/>
          <a:p>
            <a:r>
              <a:t>(7.479.618.561 - 6.314.672.827) / (7.479.618.561) = 15,6%</a:t>
            </a:r>
          </a:p>
          <a:p/>
          <a:p>
            <a:r>
              <a:t>**Langkah 5 — perhatikan nuansa penting pada baris 20%.** Perputaran 20% menghasilkan **Rp8.104.658.141** — yang bahkan melampaui pembanding penundaan penuh karena pembanding itu membayar pajak atas seluruh keuntungan di akhir.</a:t>
            </a:r>
          </a:p>
          <a:p/>
          <a:p>
            <a:r>
              <a:t>**Manfaat terbesar datang dari menghindari perputaran ekstrem, bukan dari mengejar perputaran nol.**</a:t>
            </a:r>
          </a:p>
          <a:p/>
          <a:p>
            <a:r>
              <a:t>**Langkah 6 — terjemahkan ke keputusan portofolio.** Selisih antara perputaran 20% dan 100%:</a:t>
            </a:r>
          </a:p>
          <a:p/>
          <a:p>
            <a:r>
              <a:t>8.104.658.141 - 6.31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Rp1.000.000.000, imbal hasil kotor 9%, tarif 15%, 25 tahun.</a:t>
            </a:r>
          </a:p>
          <a:p/>
          <a:p>
            <a:r>
              <a:t>**Langkah 2 — hitung pembanding penundaan penuh.**</a:t>
            </a:r>
          </a:p>
          <a:p/>
          <a:p>
            <a:r>
              <a:t>V_kotor = 1.000.000.000 × (1,09)^25 = Rp8.623.080.660 V_bersih = 1.000.000.000 + (8.623.080.660 - 1.000.000.000)(1 - 0,15) = Rp7.479.618.561</a:t>
            </a:r>
          </a:p>
          <a:p/>
          <a:p>
            <a:r>
              <a:t>**Langkah 3 — hitung untuk berbagai tingkat realisasi.**</a:t>
            </a:r>
          </a:p>
          <a:p/>
          <a:p>
            <a:r>
              <a:t>**Langkah 4 — hitung kerugian dari perputaran penuh.**</a:t>
            </a:r>
          </a:p>
          <a:p/>
          <a:p>
            <a:r>
              <a:t>(7.479.618.561 - 6.314.672.827) / (7.479.618.561) = 15,6%</a:t>
            </a:r>
          </a:p>
          <a:p/>
          <a:p>
            <a:r>
              <a:t>**Langkah 5 — perhatikan nuansa penting pada baris 20%.** Perputaran 20% menghasilkan **Rp8.104.658.141** — yang bahkan melampaui pembanding penundaan penuh karena pembanding itu membayar pajak atas seluruh keuntungan di akhir.</a:t>
            </a:r>
          </a:p>
          <a:p/>
          <a:p>
            <a:r>
              <a:t>**Manfaat terbesar datang dari menghindari perputaran ekstrem, bukan dari mengejar perputaran nol.**</a:t>
            </a:r>
          </a:p>
          <a:p/>
          <a:p>
            <a:r>
              <a:t>**Langkah 6 — terjemahkan ke keputusan portofolio.** Selisih antara perputaran 20% dan 100%:</a:t>
            </a:r>
          </a:p>
          <a:p/>
          <a:p>
            <a:r>
              <a:t>8.104.658.141 - 6.31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Rp1.000.000.000, imbal hasil kotor 9%, tarif 15%, 25 tahun.</a:t>
            </a:r>
          </a:p>
          <a:p/>
          <a:p>
            <a:r>
              <a:t>**Langkah 2 — hitung pembanding penundaan penuh.**</a:t>
            </a:r>
          </a:p>
          <a:p/>
          <a:p>
            <a:r>
              <a:t>V_kotor = 1.000.000.000 × (1,09)^25 = Rp8.623.080.660 V_bersih = 1.000.000.000 + (8.623.080.660 - 1.000.000.000)(1 - 0,15) = Rp7.479.618.561</a:t>
            </a:r>
          </a:p>
          <a:p/>
          <a:p>
            <a:r>
              <a:t>**Langkah 3 — hitung untuk berbagai tingkat realisasi.**</a:t>
            </a:r>
          </a:p>
          <a:p/>
          <a:p>
            <a:r>
              <a:t>**Langkah 4 — hitung kerugian dari perputaran penuh.**</a:t>
            </a:r>
          </a:p>
          <a:p/>
          <a:p>
            <a:r>
              <a:t>(7.479.618.561 - 6.314.672.827) / (7.479.618.561) = 15,6%</a:t>
            </a:r>
          </a:p>
          <a:p/>
          <a:p>
            <a:r>
              <a:t>**Langkah 5 — perhatikan nuansa penting pada baris 20%.** Perputaran 20% menghasilkan **Rp8.104.658.141** — yang bahkan melampaui pembanding penundaan penuh karena pembanding itu membayar pajak atas seluruh keuntungan di akhir.</a:t>
            </a:r>
          </a:p>
          <a:p/>
          <a:p>
            <a:r>
              <a:t>**Manfaat terbesar datang dari menghindari perputaran ekstrem, bukan dari mengejar perputaran nol.**</a:t>
            </a:r>
          </a:p>
          <a:p/>
          <a:p>
            <a:r>
              <a:t>**Langkah 6 — terjemahkan ke keputusan portofolio.** Selisih antara perputaran 20% dan 100%:</a:t>
            </a:r>
          </a:p>
          <a:p/>
          <a:p>
            <a:r>
              <a:t>8.104.658.141 - 6.31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Kapasitas saya: ____ - ☐ Saya tidak berizin memberikan nasihat perpajakan - ☐ Saya tidak berizin memberikan nasihat hukum/waris - Pihak berizin yang terlibat: pajak ____ · hukum ____ - **Tiga pertanyaan yang pernah saya jawab padahal seharusnya merujuk:** ____</a:t>
            </a:r>
          </a:p>
          <a:p/>
          <a:p>
            <a:r>
              <a:t>- Perputaran: ____%/tahun · Tarif efektif: ____% (sumber: ____) - Imbal hasil kotor: ____% · Cakrawala: ____ tahun - Nilai akhir pada perputaran saat ini: Rp____ - Nilai akhir pada perputaran 20%: Rp____ - **Selisih: Rp____** - Dapatkah perputaran diturunkan tanpa mengubah strategi? ____</a:t>
            </a:r>
          </a:p>
          <a:p/>
          <a:p>
            <a:r>
              <a:t>- Keuntungan: Rp____ · Tarif: ____% · Imbal hasil: ____% · Ditunda: ____ tahun - Pajak bila dibayar sekarang: Rp____ - Pajak nominal bila ditunda: Rp____ - **Nilai kini pajak yang ditunda: Rp____** - **Apakah sama?** ☐ Ya (harus ya) ☐ Tidak → periksa perhitungan - Tarif masa depan yang saya asumsikan: ____% · **Dasarnya:** ____ - Nilai penundaan pada asumsi itu: ____% - Nilai bila tarif naik ____ pp: ____%</a:t>
            </a:r>
          </a:p>
          <a:p/>
          <a:p>
            <a:r>
              <a:t>- Urutan prioritas: ____ - Kapasitas wadah: Rp____ (sumber: ____) - **Nilai penempatan terbaik vs terburuk atas ____ tahun: Rp____** - ☐ Penempatan diserahkan untuk verifikasi konsultan pajak</a:t>
            </a:r>
          </a:p>
          <a:p/>
          <a:p>
            <a:r>
              <a:t>- Kewajiban: Rp____ (sumber: ____ — bukan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L4A.2 — Warisan dan Pajak Lanjutan: Kerangka, Bukan Nasihat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4 Profesional · Rumpun A (Advisori) · Modul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BATAS KOMPETENSI ADALAH BAGIAN PERTAMA, BUKAN CATATAN KAKI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┌─────────────────────┴─────────────────────┐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YANG DAPAT DILAKUKAN PENGELOLA: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mengenali · menghitung dampak · MERUJUK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YANG TIDAK: menasihatkan struktur pajak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atau waris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└─────────────────────┬─────────────────────┘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┌───────────────────────┼───────────────────────┐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  │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HAMBATAN PAJAK      PENUNDAAN PAJAK          LOKASI ASET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perputaran 100%     ► TIDAK menghemat        &amp; LIKUIDITAS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→ −15,6% vs         bila tarif sama            WARIS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tunda penuh         (nilai kini pajak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IDENTIK: Rp15 juta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perputaran 20%       pada 1, 5, 10, 20,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→ ~0%                dan 30 tahun)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nilai SEBENARNYA dari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Batas kompetensi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kompetensi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Kategori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Pengelola portofolio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Pihak berizin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**Mengenali relevansi**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✓ Wajib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**Menghitung dampak terhadap portofolio**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✓ Wajib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**Menyusun struktur pajak atau waris**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**✗ Dilarang**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✓ Konsultan pajak / notaris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**Menafsirkan ketentuan yang berlaku**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**✗ Dilarang**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✓ Pihak berizin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kompetensi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Pemicu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Rujuk kepada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aset melampaui ambang yang memicu kewajiban waris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Konsultan pajak + notaris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Ada aset di lebih dari satu yurisdiksi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Konsultan pajak lintas yurisdiksi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Ada bisnis keluarga atau aset tidak likuid 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Notaris + konsultan pajak + penilai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Klien menanyakan struktur tertentu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Konsultan pajak — **tanpa memberi pendapat sementara**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Ada ahli waris dengan kebutuhan khusus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Penasihat hukum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Perubahan status pribadi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Konsultan pajak + notaris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Hambatan pajak dari perputaran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Hambatan pajak dari perputaran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Perputaran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Keuntungan direalisasi/tahun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**Nilai akhir**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Hilang vs tunda penuh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8.623.080.660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8.104.658.141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7.382.737.767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**100%**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 6.314.672.827**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**15,6%**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Penundaan pajak: apa yang sebenarnya dihemat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Penundaan pajak: apa yang sebenarnya dihemat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Perhatikan bahwa kesimpulan ini mengembalikan pertanyaannya kepada pihak berizin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yang merupakan hasil yang tepat, bukan kegagalan.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Penundaan pajak: apa yang sebenarnya dihemat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Ditunda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Pajak nominal di akhir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**Nilai kini pajak**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16.200.000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15.000.000**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22.039.921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15.000.000**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32.383.875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15.000.000**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69.914.357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15.000.000**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**30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150.939.853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15.000.000**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Penundaan pajak: apa yang sebenarnya dihemat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**(a) Tarif lebih rendah di masa depan**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Penghasilan lebih rendah saat pensiun; perubahan ketentuan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**(b) Pajak tidak pernah terjadi**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Ketentuan yang menghapus kewajiban pada peristiwa tertentu — **berbeda antaryurisdiksi**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**(c) Pajak dihindari sepenuhnya**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Aset yang perlakuannya berbeda — **wilayah konsultan pajak**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Lokasi aset lanjutan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Lokasi aset lanjutan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Strategi berperputaran tinggi pada saham dapat memiliki beban pajak lebih tinggi daripada obligasi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yang membalik urutan penempatan yang lazim diajarkan.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Lokasi aset lanjutan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Tarif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**Beban tahunan**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kupon 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**0,80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kupon rendah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0,40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Saham dividen 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9% (4% dividen)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 atas dividen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0,40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Saham pertumbuhan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 (0,5% dividen)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 atas dividen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**0,05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Lokasi aset lanjutan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Aset dan strategi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Beban tahunan efektif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pertumbuhan, dipegang 10+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~0,05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**Saham yang sama, perputaran 100%/tahun**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**~1,35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kupon 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0,80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Likuiditas untuk kewajiban waris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Likuiditas untuk kewajiban waris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Empat cara menutup kesenjangan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dua di antaranya berada di luar kompetensi pengelola: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Likuiditas untuk kewajiban waris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Wilayah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kewajiban yang mungkin timbul?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**Konsultan pajak** — bukan pengelola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lama waktu untuk memenuhinya?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**Konsultan pajak / notaris**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**Berapa yang dapat dilikuidasi dalam jangka waktu itu, dan pada harga berapa?**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**Pengelola portofolio**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**Apakah ada kesenjangan, dan bagaimana menutupnya?**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**Pengelola portofolio**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Likuiditas untuk kewajiban waris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Dapat dicairkan dalam 6 bulan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Diskon yang diperkirakan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Kas dan setara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likuid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~95%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1–2%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Saham likuid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~90%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2–5%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Properti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**20–40%**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**10–25%**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Bisnis tidak tercatat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**0–20%**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**20–50%**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Urutan penarikan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Urutan penarikan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Bila tarif akan naik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urutan dapat terbalik (§4.3)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Bila ada ambang progresif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penarikan merata dapat lebih baik daripada berurutan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Bila ada kewajiban penarikan minimum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urutan dibatasi ketentuan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Urutan penarikan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Urutan lazim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1. Wadah kena pajak (yang beban tahunannya sudah dibayar)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Membiarkan wadah efisien terus tumbuh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2. Wadah tertunda pajak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3. Wadah bebas pajak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Dipertahankan paling lama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Urutan penarikan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Dapat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Tidak dapat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Menghitung nilai portofolio per wadah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urutan optimal menurut ketentuan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Memodelkan beberapa urutan dan menunjukkan selisihnya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Menyatakan urutan mana yang sah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Memastikan likuiditas tersedia pada tiap wadah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Menafsirkan kewajiban penarikan minimum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**Mengoordinasikan dengan konsultan pajak**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Protokol Pajak dan Waris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Protokol Pajak dan Waris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Dapat dicairkan dalam 5.2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Diskon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**Total dapat dicairkan**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**Rp____**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Realisasi/tahun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 akhir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8.623.080.660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8.104.658.141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7.382.737.767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**100%**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6.314.672.827**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Ditunda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Pajak nominal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**Nilai kini**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16.200.000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15.000.000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32.383.875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15.000.000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**30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150.939.853**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15.000.000**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Dapatkah pengelola menilainya?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(a) Tarif lebih rendah di masa depan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**Memerlukan ramalan tarif**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(b) Pajak tidak pernah terjadi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**Wilayah konsultan pajak**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(c) Aset dengan perlakuan berbeda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**Wilayah konsultan pajak**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Tarif sekarang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Tarif nanti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Bayar sekarang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Tunda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Selisih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326.267.000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396.181.357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**+21,4%**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396.181.357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396.181.357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396.181.357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349.571.786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**−11,8%**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Menyerahkan penempatan untuk diverifikasi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Inilah kesenjangan yang sebenarnya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bukan ketidakmampuan memenuhi kewajiban, melainkan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biaya memenuhinya pada waktu yang tidak dipilih.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Tiga pertanyaan yang pernah saya jawab padahal seharusnya merujuk: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Selisih: Rp____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Nilai kini pajak yang ditunda: Rp____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Apakah sama?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Ya (harus ya) ☐ Tidak → periksa perhitungan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Nilai penempatan terbaik vs terburuk atas ____ tahun: Rp____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Dapat dicairkan pada pasar tertekan: Rp____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Biaya penjualan paksa bila pasar pulih ____%: Rp____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