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klien berusia 30 tahun, penghasilan Rp300 juta/tahun, portofolio Rp1.000.000.000.</a:t>
            </a:r>
          </a:p>
          <a:p/>
          <a:p>
            <a:r>
              <a:t>**Langkah 1 — hitung modal manusia.** Diskonto 6%, 30 tahun:</a:t>
            </a:r>
          </a:p>
          <a:p/>
          <a:p>
            <a:r>
              <a:t>HC = 300.000.000 × (1 - (1,06)^-30) / (0,)06 = 300.000.000 × 13,7648 = Rp4.129.449.345</a:t>
            </a:r>
          </a:p>
          <a:p/>
          <a:p>
            <a:r>
              <a:t>**Identik untuk keduanya.**</a:t>
            </a:r>
          </a:p>
          <a:p/>
          <a:p>
            <a:r>
              <a:t>**Langkah 2 — hitung kekayaan total.**</a:t>
            </a:r>
          </a:p>
          <a:p/>
          <a:p>
            <a:r>
              <a:t>4.129.449.345 + 1.000.000.000 = Rp5.129.449.345</a:t>
            </a:r>
          </a:p>
          <a:p/>
          <a:p>
            <a:r>
              <a:t>**Langkah 3 — hitung eksposur saham yang sudah dimiliki lewat modal manusia.**</a:t>
            </a:r>
          </a:p>
          <a:p/>
          <a:p>
            <a:r>
              <a:t>**Langkah 4 — hitung alokasi finansial yang tersirat.** Target 60% saham dari kekayaan total:</a:t>
            </a:r>
          </a:p>
          <a:p/>
          <a:p>
            <a:r>
              <a:t>Saham yang dibutuhkan = 0,60 × 5.129.449.345 = Rp3.077.669.607</a:t>
            </a:r>
          </a:p>
          <a:p/>
          <a:p>
            <a:r>
              <a:t>**Langkah 5 — baca hasilnya.**</a:t>
            </a:r>
          </a:p>
          <a:p/>
          <a:p>
            <a:r>
              <a:t>&gt; **Usia sama. Penghasilan sama. Portofolio sama. Alokasi yang tersirat: 100% saham versus −23%.**</a:t>
            </a:r>
          </a:p>
          <a:p/>
          <a:p>
            <a:r>
              <a:t>**Langkah 6 — terjemahkan ke rekomendasi praktis.** Angka −23% berarti "idealnya lindungi eksposur bisnis Anda" — yang bagi sebagian besar orang tidak praktis.</a:t>
            </a:r>
          </a:p>
          <a:p/>
          <a:p>
            <a:r>
              <a:t>**Yang dapat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klien berusia 30 tahun, penghasilan Rp300 juta/tahun, portofolio Rp1.000.000.000.</a:t>
            </a:r>
          </a:p>
          <a:p/>
          <a:p>
            <a:r>
              <a:t>**Langkah 1 — hitung modal manusia.** Diskonto 6%, 30 tahun:</a:t>
            </a:r>
          </a:p>
          <a:p/>
          <a:p>
            <a:r>
              <a:t>HC = 300.000.000 × (1 - (1,06)^-30) / (0,)06 = 300.000.000 × 13,7648 = Rp4.129.449.345</a:t>
            </a:r>
          </a:p>
          <a:p/>
          <a:p>
            <a:r>
              <a:t>**Identik untuk keduanya.**</a:t>
            </a:r>
          </a:p>
          <a:p/>
          <a:p>
            <a:r>
              <a:t>**Langkah 2 — hitung kekayaan total.**</a:t>
            </a:r>
          </a:p>
          <a:p/>
          <a:p>
            <a:r>
              <a:t>4.129.449.345 + 1.000.000.000 = Rp5.129.449.345</a:t>
            </a:r>
          </a:p>
          <a:p/>
          <a:p>
            <a:r>
              <a:t>**Langkah 3 — hitung eksposur saham yang sudah dimiliki lewat modal manusia.**</a:t>
            </a:r>
          </a:p>
          <a:p/>
          <a:p>
            <a:r>
              <a:t>**Langkah 4 — hitung alokasi finansial yang tersirat.** Target 60% saham dari kekayaan total:</a:t>
            </a:r>
          </a:p>
          <a:p/>
          <a:p>
            <a:r>
              <a:t>Saham yang dibutuhkan = 0,60 × 5.129.449.345 = Rp3.077.669.607</a:t>
            </a:r>
          </a:p>
          <a:p/>
          <a:p>
            <a:r>
              <a:t>**Langkah 5 — baca hasilnya.**</a:t>
            </a:r>
          </a:p>
          <a:p/>
          <a:p>
            <a:r>
              <a:t>&gt; **Usia sama. Penghasilan sama. Portofolio sama. Alokasi yang tersirat: 100% saham versus −23%.**</a:t>
            </a:r>
          </a:p>
          <a:p/>
          <a:p>
            <a:r>
              <a:t>**Langkah 6 — terjemahkan ke rekomendasi praktis.** Angka −23% berarti "idealnya lindungi eksposur bisnis Anda" — yang bagi sebagian besar orang tidak praktis.</a:t>
            </a:r>
          </a:p>
          <a:p/>
          <a:p>
            <a:r>
              <a:t>**Yang dapat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klien berusia 30 tahun, penghasilan Rp300 juta/tahun, portofolio Rp1.000.000.000.</a:t>
            </a:r>
          </a:p>
          <a:p/>
          <a:p>
            <a:r>
              <a:t>**Langkah 1 — hitung modal manusia.** Diskonto 6%, 30 tahun:</a:t>
            </a:r>
          </a:p>
          <a:p/>
          <a:p>
            <a:r>
              <a:t>HC = 300.000.000 × (1 - (1,06)^-30) / (0,)06 = 300.000.000 × 13,7648 = Rp4.129.449.345</a:t>
            </a:r>
          </a:p>
          <a:p/>
          <a:p>
            <a:r>
              <a:t>**Identik untuk keduanya.**</a:t>
            </a:r>
          </a:p>
          <a:p/>
          <a:p>
            <a:r>
              <a:t>**Langkah 2 — hitung kekayaan total.**</a:t>
            </a:r>
          </a:p>
          <a:p/>
          <a:p>
            <a:r>
              <a:t>4.129.449.345 + 1.000.000.000 = Rp5.129.449.345</a:t>
            </a:r>
          </a:p>
          <a:p/>
          <a:p>
            <a:r>
              <a:t>**Langkah 3 — hitung eksposur saham yang sudah dimiliki lewat modal manusia.**</a:t>
            </a:r>
          </a:p>
          <a:p/>
          <a:p>
            <a:r>
              <a:t>**Langkah 4 — hitung alokasi finansial yang tersirat.** Target 60% saham dari kekayaan total:</a:t>
            </a:r>
          </a:p>
          <a:p/>
          <a:p>
            <a:r>
              <a:t>Saham yang dibutuhkan = 0,60 × 5.129.449.345 = Rp3.077.669.607</a:t>
            </a:r>
          </a:p>
          <a:p/>
          <a:p>
            <a:r>
              <a:t>**Langkah 5 — baca hasilnya.**</a:t>
            </a:r>
          </a:p>
          <a:p/>
          <a:p>
            <a:r>
              <a:t>&gt; **Usia sama. Penghasilan sama. Portofolio sama. Alokasi yang tersirat: 100% saham versus −23%.**</a:t>
            </a:r>
          </a:p>
          <a:p/>
          <a:p>
            <a:r>
              <a:t>**Langkah 6 — terjemahkan ke rekomendasi praktis.** Angka −23% berarti "idealnya lindungi eksposur bisnis Anda" — yang bagi sebagian besar orang tidak praktis.</a:t>
            </a:r>
          </a:p>
          <a:p/>
          <a:p>
            <a:r>
              <a:t>**Yang dapat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klien berusia 30 tahun, penghasilan Rp300 juta/tahun, portofolio Rp1.000.000.000.</a:t>
            </a:r>
          </a:p>
          <a:p/>
          <a:p>
            <a:r>
              <a:t>**Langkah 1 — hitung modal manusia.** Diskonto 6%, 30 tahun:</a:t>
            </a:r>
          </a:p>
          <a:p/>
          <a:p>
            <a:r>
              <a:t>HC = 300.000.000 × (1 - (1,06)^-30) / (0,)06 = 300.000.000 × 13,7648 = Rp4.129.449.345</a:t>
            </a:r>
          </a:p>
          <a:p/>
          <a:p>
            <a:r>
              <a:t>**Identik untuk keduanya.**</a:t>
            </a:r>
          </a:p>
          <a:p/>
          <a:p>
            <a:r>
              <a:t>**Langkah 2 — hitung kekayaan total.**</a:t>
            </a:r>
          </a:p>
          <a:p/>
          <a:p>
            <a:r>
              <a:t>4.129.449.345 + 1.000.000.000 = Rp5.129.449.345</a:t>
            </a:r>
          </a:p>
          <a:p/>
          <a:p>
            <a:r>
              <a:t>**Langkah 3 — hitung eksposur saham yang sudah dimiliki lewat modal manusia.**</a:t>
            </a:r>
          </a:p>
          <a:p/>
          <a:p>
            <a:r>
              <a:t>**Langkah 4 — hitung alokasi finansial yang tersirat.** Target 60% saham dari kekayaan total:</a:t>
            </a:r>
          </a:p>
          <a:p/>
          <a:p>
            <a:r>
              <a:t>Saham yang dibutuhkan = 0,60 × 5.129.449.345 = Rp3.077.669.607</a:t>
            </a:r>
          </a:p>
          <a:p/>
          <a:p>
            <a:r>
              <a:t>**Langkah 5 — baca hasilnya.**</a:t>
            </a:r>
          </a:p>
          <a:p/>
          <a:p>
            <a:r>
              <a:t>&gt; **Usia sama. Penghasilan sama. Portofolio sama. Alokasi yang tersirat: 100% saham versus −23%.**</a:t>
            </a:r>
          </a:p>
          <a:p/>
          <a:p>
            <a:r>
              <a:t>**Langkah 6 — terjemahkan ke rekomendasi praktis.** Angka −23% berarti "idealnya lindungi eksposur bisnis Anda" — yang bagi sebagian besar orang tidak praktis.</a:t>
            </a:r>
          </a:p>
          <a:p/>
          <a:p>
            <a:r>
              <a:t>**Yang dapat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klien berusia 30 tahun, penghasilan Rp300 juta/tahun, portofolio Rp1.000.000.000.</a:t>
            </a:r>
          </a:p>
          <a:p/>
          <a:p>
            <a:r>
              <a:t>**Langkah 1 — hitung modal manusia.** Diskonto 6%, 30 tahun:</a:t>
            </a:r>
          </a:p>
          <a:p/>
          <a:p>
            <a:r>
              <a:t>HC = 300.000.000 × (1 - (1,06)^-30) / (0,)06 = 300.000.000 × 13,7648 = Rp4.129.449.345</a:t>
            </a:r>
          </a:p>
          <a:p/>
          <a:p>
            <a:r>
              <a:t>**Identik untuk keduanya.**</a:t>
            </a:r>
          </a:p>
          <a:p/>
          <a:p>
            <a:r>
              <a:t>**Langkah 2 — hitung kekayaan total.**</a:t>
            </a:r>
          </a:p>
          <a:p/>
          <a:p>
            <a:r>
              <a:t>4.129.449.345 + 1.000.000.000 = Rp5.129.449.345</a:t>
            </a:r>
          </a:p>
          <a:p/>
          <a:p>
            <a:r>
              <a:t>**Langkah 3 — hitung eksposur saham yang sudah dimiliki lewat modal manusia.**</a:t>
            </a:r>
          </a:p>
          <a:p/>
          <a:p>
            <a:r>
              <a:t>**Langkah 4 — hitung alokasi finansial yang tersirat.** Target 60% saham dari kekayaan total:</a:t>
            </a:r>
          </a:p>
          <a:p/>
          <a:p>
            <a:r>
              <a:t>Saham yang dibutuhkan = 0,60 × 5.129.449.345 = Rp3.077.669.607</a:t>
            </a:r>
          </a:p>
          <a:p/>
          <a:p>
            <a:r>
              <a:t>**Langkah 5 — baca hasilnya.**</a:t>
            </a:r>
          </a:p>
          <a:p/>
          <a:p>
            <a:r>
              <a:t>&gt; **Usia sama. Penghasilan sama. Portofolio sama. Alokasi yang tersirat: 100% saham versus −23%.**</a:t>
            </a:r>
          </a:p>
          <a:p/>
          <a:p>
            <a:r>
              <a:t>**Langkah 6 — terjemahkan ke rekomendasi praktis.** Angka −23% berarti "idealnya lindungi eksposur bisnis Anda" — yang bagi sebagian besar orang tidak praktis.</a:t>
            </a:r>
          </a:p>
          <a:p/>
          <a:p>
            <a:r>
              <a:t>**Yang dapat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Usia: ____ · Tahun kerja tersisa: ____ · Penghasilan: Rp____/tahun - Diskonto: ____% · **Modal manusia: Rp____** - Portofolio finansial: Rp____ · **Kekayaan total: Rp____** - Sifat penghasilan: ____ · **beta_HC yang saya asumsikan: ____** · Dasar: ____ - Eksposur saham lewat modal manusia: Rp____ - Target saham dari kekayaan total ____% → dibutuhkan Rp____ - **Alokasi saham finansial yang tersirat: ____%** - Bandingkan dengan aturan "100 − usia": ____% · **Selisih: ____ pp**</a:t>
            </a:r>
          </a:p>
          <a:p/>
          <a:p>
            <a:r>
              <a:t>- **Bila sumber 1 dan 4 bertentangan, saya ikuti:** ☐ Sumber 1 (benar) ☐ Sumber 4 - Toleransi yang disimpulkan: DD maksimum ____%</a:t>
            </a:r>
          </a:p>
          <a:p/>
          <a:p>
            <a:r>
              <a:t>- Tujuan: Rp____ pada tanggal ____ · Modal: Rp____ · Setoran: Rp____/tahun - **Imbal hasil riil yang dibutuhkan: ____%** - Volatilitas yang tersirat (Sharpe ____): ____% - **DD yang diperkirakan: ____% rata-rata · ____% p95** - Dalam rupiah: Rp____ · Rp____</a:t>
            </a:r>
          </a:p>
          <a:p/>
          <a:p>
            <a:r>
              <a:t>- **Apakah kebutuhan ≤ min(kapasitas, toleransi)?** ☐ Ya ☐ **Tidak** - Bila tidak, hitung tiap pilihan:</a:t>
            </a:r>
          </a:p>
          <a:p/>
          <a:p>
            <a:r>
              <a:t>- **Pilihan yang diambil:** ____ - Bila menerima tujuan tidak tercapai: ✍ pernyataan ____</a:t>
            </a:r>
          </a:p>
          <a:p/>
          <a:p>
            <a:r>
              <a:t>Isi templat §4.5 secara lengkap, **terutama Bagian 4 dan 6**. Dokumen ini menjadi komponen **Capstone Level 4.**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L4A.1 — Profil Risiko Klien dan Pernyataan Kebijakan Investasi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4 Profesional · Rumpun A (Advisori) · Modul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"PROFIL RISIKO" = TIGA HAL BERBEDA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┌─────────────────────────┼─────────────────────────┐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    │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KAPASITAS                TOLERANSI                 KEBUTUHAN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(objektif)              (psikologis)              (aritmetis)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    │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Modal manusia           Kuesioner TIDAK           butuh riil 6%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= obligasi              STABIL: r=0,44            → vol 14,3%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tersembunyi           setelah pasar             → DD ~37%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turun (81% varians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usia 30, beta 0,10        tak dijelaskan)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→ saham 100%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usia 30, beta 0,80      Dinyatakan vs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→ saham −23%            terungkap: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"sanggup DD 30%"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► bukan usia yang       → 62% keluar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menentukan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└─────────────────────────┼─────────────────────────┘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Tiga dimensi yang berbeda jenis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Tiga dimensi yang berbeda jenis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Kesalahan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Akibat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Kapasitas tinggi dibaca sebagai toleransi 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Klien keluar pada drawdown pertama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Toleransi tinggi dibaca sebagai kapasitas tinggi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Kerugian merusak tujuan yang tidak dapat diulang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Kebutuhan tinggi memaksa risiko melampaui kapasitas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Kegagalan tujuan **dan** kerugian permanen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Kebutuhan diabaikan karena toleransi rendah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Tujuan tidak tercapai secara diam-diam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Kapasitas: modal manusia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Kapasitas: modal manusia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Usia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Tahun kerja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Penghasilan/tahun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**Modal manusia**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300 juta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 4.129.449.345**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500 juta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 4.856.124.494**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600 juta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 2.527.418.271**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Kapasitas: modal manusia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 penghasilan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Korelasi dengan pasar saham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Modal manusia berperilaku seperti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Pensiun manfaat pasti / penghasilan sangat stabil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**Obligasi**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Karyawan korporat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0,35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Campuran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Komisi / wiraswasta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0,70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**Saham**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Pemilik bisnis sektor siklikal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0,85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**Saham**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Toleransi: mengapa kuesioner gagal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Toleransi: mengapa kuesioner gagal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Keadaan antara dua pengukuran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**Varians yang tidak dijelaskan**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Setelah pasar naik kuat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0,58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Pasar datar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0,71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**Setelah pasar turun tajam**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**0,44**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Toleransi: mengapa kuesioner gagal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Klien menyatakan sanggup drawdown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**Proporsi yang keluar saat benar-benar terjadi**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**30%**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**62%**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Ketika ketiganya bertabrakan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Ketika ketiganya bertabrakan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Kebutuhan riil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 berlebih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**Volatilitas**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**DD maksimum yang diperkirakan**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~22%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**14,3%**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**~37%**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Ketika ketiganya bertabrakan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Pilihan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Efek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Catatan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**Kurangi tujuan**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Kebutuhan turun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Paling langsung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**Perpanjang cakrawala**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Kebutuhan turun; kapasitas naik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**Dampak ganda** (L3I.4 Contoh 2)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**Tambah setoran**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Kebutuhan turun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Memerlukan penghasilan atau pengeluaran berubah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**Bekerja lebih lama**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Menambah modal **dan** memperpendek dekumulasi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**Dampak ganda**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**Turunkan biaya**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Menaikkan imbal hasil bersih tanpa menambah risiko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L3I.1 §4.3; sering diabaikan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Terima risiko melampaui toleransi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**Hampir selalu gagal**; klien keluar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Terima kebutuhan tidak tercapai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**Harus dinyatakan eksplisit dan ditandatangani**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Pernyataan Kebijakan Investasi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Peninjauan yang benar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Peninjauan yang benar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**Pemicu tinjauan yang sah**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**Bukan pemicu**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Penghasilan berubah berarti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Kinerja portofolio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Tanggungan bertambah atau berkurang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Pergerakan pasar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Kesehatan berubah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Berita ekonomi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Tujuan berubah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Kinerja pembanding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Perlakuan pajak berubah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Pandangan baru tentang pasar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Cakrawala berubah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Rekomendasi pihak lain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Peninjauan yang benar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Bentuk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sebenarnya terjadi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"Mari kita tinjau karena kinerja mengecewakan"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Mengubah kebijakan karena derau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"Klien meminta tinjauan karena cemas"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**Sama** — tetapi memerlukan penanganan berbeda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Kasus yang memerlukan penanganan khusus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Kasus yang memerlukan penanganan khusus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Kasus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Masalah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Penanganan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**Klien dengan konsentrasi pada satu aset** (saham perusahaan sendiri, properti, bisnis)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Kapasitas jauh lebih rendah daripada yang tampak; beta_HC 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Prioritaskan diversifikasi bertahap; jangan tambah eksposur sejenis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**Pasangan dengan toleransi berbeda**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Satu kebijakan, dua toleransi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Kebijakan mengikuti yang **lebih rendah**; nyatakan eksplisit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**Klien dengan kebutuhan mustahil**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Kebutuhan &gt; kapasitas dan toleransi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§4.4.1; **jangan** naikkan risiko untuk menutupnya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**Klien yang meminta produk yang tidak Anda pahami**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Kompetensi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**Menolak adalah jawaban yang benar** (L4.2 §4.7)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**Klien dalam tekanan emosional** (kehilangan, perceraian, PHK)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Keputusan pada keadaan yang tidak mewakili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**Tunda keputusan besar**; tangani kebutuhan likuiditas segera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**Klien lanjut usia dengan tanda penurunan kognitif**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Kapasitas membuat keputusan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Protokol khusus; libatkan pihak yang ditunjuk klien sebelumnya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Klien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Klien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Pekerjaan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Pegawai dengan penghasilan sangat stabil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Pemilik bisnis kontraktor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beta_HC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**0,10**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**0,80**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Klien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Klien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HC × beta_HC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4,129 × 0,10 = **Rp412.944.935**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4,129 × 0,80 = **Rp3.303.559.476**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Klien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Klien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Dibutuhkan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3.077.669.607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3.077.669.607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Sudah dimiliki lewat HC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412.944.935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3.303.559.476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**Sisa dari portofolio finansial**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2.664.724.672**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**−Rp 225.889.869**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**Sebagai % portofolio Rp1 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**266% → dibatasi 100%**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**−23%**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Keadaan antarpengukuran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1 - r^2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Setelah pasar naik kuat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0,58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Pasar datar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0,71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Setelah pasar turun tajam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0,44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Untuk mendeteksi pergeseran setengah simpangan baku dibutuhkan 141 pengukuran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yang pada frekuensi tahunan berarti lebih dari satu abad.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Kapasitas juga terbatas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tidak ada waktu untuk pulih dari drawdown besar sebelum dekumulasi dimulai.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Catat bahwa perubahan dilakukan atas permintaan klien, bukan atas rekomendasi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Butir 4 penting untuk tinjauan proses di kemudian hari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(L4.4 §4.6).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Bila kebutuhan mereka melampaui itu, konflik §4.4 berlaku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percakapannya berpindah ke pilihan di luar portofolio.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Alokasi saham finansial yang tersirat: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Bila sumber 1 dan 4 bertentangan, saya ikuti: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Sumber 1 (benar) ☐ Sumber 4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Imbal hasil riil yang dibutuhkan: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DD yang diperkirakan: ____% rata-rata · ____% p95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Apakah kebutuhan ≤ min(kapasitas, toleransi)?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Ya ☐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Tidak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Pilihan yang diambil: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