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prinsip yang diajarkan K-04 sejak Level 0. Modul ini mengukurnya.</a:t>
            </a:r>
          </a:p>
          <a:p/>
          <a:p>
            <a:r>
              <a:t>**Rancangan.** Andaikan keputusan **baik** berhasil 60% waktu, keputusan **buruk** berhasil 40% waktu, dan 70% keputusan yang diambil adalah keputusan baik.</a:t>
            </a:r>
          </a:p>
          <a:p/>
          <a:p>
            <a:r>
              <a:t>**Balikkan kondisinya — inilah yang menentukan:**</a:t>
            </a:r>
          </a:p>
          <a:p/>
          <a:p>
            <a:r>
              <a:t>P(keputusan baik mid hasil berhasil) = (42,0) / (42,)0 + 12,0 = 77,8%</a:t>
            </a:r>
          </a:p>
          <a:p/>
          <a:p>
            <a:r>
              <a:t>P(keputusan baik mid hasil gagal) = (28,0) / (28,)0 + 18,0 = 60,9%</a:t>
            </a:r>
          </a:p>
          <a:p/>
          <a:p>
            <a:r>
              <a:t>**Dua bacaan yang mengubah cara memo dinilai.**</a:t>
            </a:r>
          </a:p>
          <a:p/>
          <a:p>
            <a:r>
              <a:t>**Pertama: 60,9% keputusan yang gagal sebenarnya adalah keputusan baik.** Menghukum setiap kegagalan berarti menghukum mayoritas keputusan yang benar.</a:t>
            </a:r>
          </a:p>
          <a:p/>
          <a:p>
            <a:r>
              <a:t>**Kedua: 22,2% keputusan yang berhasil sebenarnya adalah keputusan buruk.** Memberi penghargaan atas setiap keberhasilan berarti memberi penghargaan atas lebih dari satu dari lima keputusan yang salah.</a:t>
            </a:r>
          </a:p>
          <a:p/>
          <a:p>
            <a:r>
              <a:t>**Konsekuensi untuk organisasi.** Tinjauan berbasis hasil secara sistematis:</a:t>
            </a:r>
          </a:p>
          <a:p/>
          <a:p>
            <a:r>
              <a:t>- Menghukum 60,9% keputusan baik yang gagal → mendorong penghindaran risiko yang tidak beralasan - Memberi penghargaan pada 22,2% keputusan buruk yang berhasil → mendorong pengulangan proses yang buruk</a:t>
            </a:r>
          </a:p>
          <a:p/>
          <a:p>
            <a:r>
              <a:t>**Keduanya bekerja ke arah yang salah, dan efeknya kumulatif.**</a:t>
            </a:r>
          </a:p>
          <a:p/>
          <a:p>
            <a:r>
              <a:t>Bila hasil saja yang dipakai, berapa banyak yang dibutuhkan untuk membedakan proses baik dari proses buruk?</a:t>
            </a:r>
          </a:p>
          <a:p/>
          <a:p>
            <a:r>
              <a:t>Membedakan tingkat keberhasilan 60% dari 40%:</a:t>
            </a:r>
          </a:p>
          <a:p/>
          <a:p>
            <a:r>
              <a:t>**Sembilan puluh delapan keputusan** — pada keputusan investasi institusion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**Aturan tunggal yang mengatur Bagian 3 dan 4:**</a:t>
            </a:r>
          </a:p>
          <a:p/>
          <a:p>
            <a:r>
              <a:t>&gt; **Setiap angka dalam memo harus dapat dilacak ke (a) sumber yang dapat diperiksa, atau (b) perhitungan yang dapat direproduksi dari angka-angka lain dalam memo.**</a:t>
            </a:r>
          </a:p>
          <a:p/>
          <a:p>
            <a:r>
              <a:t>**Angka yang tidak memenuhi salah satunya dihapus.** Bukan ditandai sebagai lemah — dihapus.</a:t>
            </a:r>
          </a:p>
          <a:p/>
          <a:p>
            <a:r>
              <a:t>**Tiga tambahan yang berlaku dari Level 3:**</a:t>
            </a:r>
          </a:p>
          <a:p/>
          <a:p>
            <a:r>
              <a:t>1. **Bila angka berasal dari pencarian, nyatakan jumlah percobaannya** (L3.4 §4.3) 2. **Bila angka berasal dari sampel, nyatakan ukuran dan kecukupannya** (L2.3) 3. **Bila angka berasal dari simulasi, nyatakan proses pembangkit datanya** (L3I.3 §4.4)</a:t>
            </a:r>
          </a:p>
          <a:p/>
          <a:p>
            <a:r>
              <a:t>**Uji operasional untuk Bagian 3:** serahkan memo kepada rekan tanpa penjelasan lisan. **Dapatkah ia menghasilkan ulang setiap angka?** Bila tidak, memo belum selesai.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**Pre-mortem** adalah teknik yang membalik pertanyaan risiko. Alih-alih bertanya "apa risikonya?", penulis diminta membayangkan:</a:t>
            </a:r>
          </a:p>
          <a:p/>
          <a:p>
            <a:r>
              <a:t>&gt; **"Sekarang tiga tahun kemudian. Investasi ini gagal total. Tulis mengapa."**</a:t>
            </a:r>
          </a:p>
          <a:p/>
          <a:p>
            <a:r>
              <a:t>**Perbedaan bentuknya menentukan, dan alasannya kognitif.** Pertanyaan "apa risikonya?" meminta penulis membayangkan kemungkinan — tugas yang dilakukan pikiran dengan enggan ketika ia sudah memiliki kesimpulan. Pertanyaan pre-mortem menetapkan kegagalan sebagai **fakta** dan meminta penjelasan — tugas yang dilakukan pikiran dengan lancar.</a:t>
            </a:r>
          </a:p>
          <a:p/>
          <a:p>
            <a:r>
              <a:t>**Hasilnya berbeda dalam jenis, bukan derajat:**</a:t>
            </a:r>
          </a:p>
          <a:p/>
          <a:p>
            <a:r>
              <a:t>**Kolom kanan dapat dipantau. Kolom kiri tidak.**</a:t>
            </a:r>
          </a:p>
          <a:p/>
          <a:p>
            <a:r>
              <a:t>**Empat aturan pre-mortem:**</a:t>
            </a:r>
          </a:p>
          <a:p/>
          <a:p>
            <a:r>
              <a:t>1. **Tulis dalam bentuk lampau** — "ini gagal karena…" bukan "ini bisa gagal bila…" 2. **Minimal lima jalur kegagalan berbeda**, bukan lima variasi dari satu 3. **Setiap jalur harus spesifik cukup untuk dipantau** — ia menjadi Bagian 6 4. **Sertakan kegagalan yang berasal dari penulis sendiri** — asumsi yang keliru, data yang salah dibaca, bias yang tidak disadari</a:t>
            </a:r>
          </a:p>
          <a:p/>
          <a:p>
            <a:r>
              <a:t>**Aturan keempat adalah yang paling sering dilewati** dan paling berharga. Sebagian besar pre-mortem hanya membayangkan kegagalan dunia luar; **sebagian besar kegagalan nyata melibatkan kesalahan penulisnya.**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Bagian 8 mensyaratkan keyakinan dinyatakan sebagai **angka**, bukan kata.</a:t>
            </a:r>
          </a:p>
          <a:p/>
          <a:p>
            <a:r>
              <a:t>**Angka dapat diperiksa; kata tidak.**</a:t>
            </a:r>
          </a:p>
          <a:p/>
          <a:p>
            <a:r>
              <a:t>Klaim keyakinan hanya bermakna bila **terkalibrasi**: dari seluruh hal yang Anda nyatakan "80% yakin", sekitar 80% harus benar.</a:t>
            </a:r>
          </a:p>
          <a:p/>
          <a:p>
            <a:r>
              <a:t>Pola terlalu percaya diri yang lazim ditemukan dalam kajian penilaian:</a:t>
            </a:r>
          </a:p>
          <a:p/>
          <a:p>
            <a:r>
              <a:t>(Angka ilustratif yang mencerminkan pola yang dilaporkan literatur; besaran pastinya berbeda antarbidang dan antarindividu.)</a:t>
            </a:r>
          </a:p>
          <a:p/>
          <a:p>
            <a:r>
              <a:t>**Polanya: semakin tinggi klaim, semakin besar selisihnya.** Klaim "99% yakin" tipikal benar sekitar 80% waktu.</a:t>
            </a:r>
          </a:p>
          <a:p/>
          <a:p>
            <a:r>
              <a:t>**Konsekuensi praktis:** klaim keyakinan tinggi dalam memo harus diperlakukan dengan kecurigaan **khusus**, termasuk oleh penulisnya sendiri.</a:t>
            </a:r>
          </a:p>
          <a:p/>
          <a:p>
            <a:r>
              <a:t>Berbeda dengan hampir semua hal lain dalam kurikulum ini, **kalibrasi dapat diuji dalam waktu yang wajar.**</a:t>
            </a:r>
          </a:p>
          <a:p/>
          <a:p>
            <a:r>
              <a:t>**Dua puluh sembilan klaim pada bin 90%** — angka yang dapat dikumpulkan seorang analis dalam satu atau dua tahun.</a:t>
            </a:r>
          </a:p>
          <a:p/>
          <a:p>
            <a:r>
              <a:t>**Bandingkan dengan seluruh kurikulum ini:** validasi sistem perdagangan butuh 234–923 transaksi (L2T.6, L3T.4); keunggulan makro butuh 45,7 tahun (L4.1 Contoh 3); membedakan Sharpe 0,50 dari nol butuh 16 tahun (Proyek Mandat §2.3).</a:t>
            </a:r>
          </a:p>
          <a:p/>
          <a:p>
            <a:r>
              <a:t>**Kalibrasi adalah salah satu dari sedikit hal tentang diri Anda yang benar-benar dapat Anda ukur.** Karena itu ia layak diukur.</a:t>
            </a:r>
          </a:p>
          <a:p/>
          <a:p>
            <a:r>
              <a:t>**Protokol pengujian kalibrasi:**</a:t>
            </a:r>
          </a:p>
          <a:p/>
          <a:p>
            <a:r>
              <a:t>1. Setiap klaim probabilistik dicatat dengan **angka** dan **tanggal penyelesa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susun matriksnya.** Keputusan baik berhasil 60%; keputusan buruk berhasil 40%; 70% keputusan adalah keputusan baik.</a:t>
            </a:r>
          </a:p>
          <a:p/>
          <a:p>
            <a:r>
              <a:t>**Langkah 2 — balikkan kondisinya.**</a:t>
            </a:r>
          </a:p>
          <a:p/>
          <a:p>
            <a:r>
              <a:t>P(baik mid berhasil) = (42,0) / (54,)0 = 77,8% P(baik mid gagal) = (28,0) / (46,)0 = 60,9%</a:t>
            </a:r>
          </a:p>
          <a:p/>
          <a:p>
            <a:r>
              <a:t>**Langkah 3 — baca angka kedua.**</a:t>
            </a:r>
          </a:p>
          <a:p/>
          <a:p>
            <a:r>
              <a:t>&gt; **Enam puluh satu persen keputusan yang gagal sebenarnya adalah keputusan baik.**</a:t>
            </a:r>
          </a:p>
          <a:p/>
          <a:p>
            <a:r>
              <a:t>**Langkah 4 — hitung arah sebaliknya.**</a:t>
            </a:r>
          </a:p>
          <a:p/>
          <a:p>
            <a:r>
              <a:t>P(buruk mid berhasil) = (12,0) / (54,)0 = 22,2%</a:t>
            </a:r>
          </a:p>
          <a:p/>
          <a:p>
            <a:r>
              <a:t>**Lebih dari satu dari lima keberhasilan berasal dari keputusan yang buruk.**</a:t>
            </a:r>
          </a:p>
          <a:p/>
          <a:p>
            <a:r>
              <a:t>**Langkah 5 — terjemahkan ke konsekuensi organisasi.**</a:t>
            </a:r>
          </a:p>
          <a:p/>
          <a:p>
            <a:r>
              <a:t>**Keduanya bekerja ke arah yang salah, dan efeknya kumulatif.**</a:t>
            </a:r>
          </a:p>
          <a:p/>
          <a:p>
            <a:r>
              <a:t>**Langkah 6 — hitung berapa hasil yang dibutuhkan bila hanya hasil yang dipakai.** Membedakan tingkat keberhasilan 60% dari 40%:</a:t>
            </a:r>
          </a:p>
          <a:p/>
          <a:p>
            <a:r>
              <a:t>n &gt; ((1,96sqrt2(0,5)(0,5) + 0,84sqrt2(0,5)(0,5))^2) / ((0,)20)^2 = 98 keputusan</a:t>
            </a:r>
          </a:p>
          <a:p/>
          <a:p>
            <a:r>
              <a:t>**Langkah 7 — nyat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susun matriksnya.** Keputusan baik berhasil 60%; keputusan buruk berhasil 40%; 70% keputusan adalah keputusan baik.</a:t>
            </a:r>
          </a:p>
          <a:p/>
          <a:p>
            <a:r>
              <a:t>**Langkah 2 — balikkan kondisinya.**</a:t>
            </a:r>
          </a:p>
          <a:p/>
          <a:p>
            <a:r>
              <a:t>P(baik mid berhasil) = (42,0) / (54,)0 = 77,8% P(baik mid gagal) = (28,0) / (46,)0 = 60,9%</a:t>
            </a:r>
          </a:p>
          <a:p/>
          <a:p>
            <a:r>
              <a:t>**Langkah 3 — baca angka kedua.**</a:t>
            </a:r>
          </a:p>
          <a:p/>
          <a:p>
            <a:r>
              <a:t>&gt; **Enam puluh satu persen keputusan yang gagal sebenarnya adalah keputusan baik.**</a:t>
            </a:r>
          </a:p>
          <a:p/>
          <a:p>
            <a:r>
              <a:t>**Langkah 4 — hitung arah sebaliknya.**</a:t>
            </a:r>
          </a:p>
          <a:p/>
          <a:p>
            <a:r>
              <a:t>P(buruk mid berhasil) = (12,0) / (54,)0 = 22,2%</a:t>
            </a:r>
          </a:p>
          <a:p/>
          <a:p>
            <a:r>
              <a:t>**Lebih dari satu dari lima keberhasilan berasal dari keputusan yang buruk.**</a:t>
            </a:r>
          </a:p>
          <a:p/>
          <a:p>
            <a:r>
              <a:t>**Langkah 5 — terjemahkan ke konsekuensi organisasi.**</a:t>
            </a:r>
          </a:p>
          <a:p/>
          <a:p>
            <a:r>
              <a:t>**Keduanya bekerja ke arah yang salah, dan efeknya kumulatif.**</a:t>
            </a:r>
          </a:p>
          <a:p/>
          <a:p>
            <a:r>
              <a:t>**Langkah 6 — hitung berapa hasil yang dibutuhkan bila hanya hasil yang dipakai.** Membedakan tingkat keberhasilan 60% dari 40%:</a:t>
            </a:r>
          </a:p>
          <a:p/>
          <a:p>
            <a:r>
              <a:t>n &gt; ((1,96sqrt2(0,5)(0,5) + 0,84sqrt2(0,5)(0,5))^2) / ((0,)20)^2 = 98 keputusan</a:t>
            </a:r>
          </a:p>
          <a:p/>
          <a:p>
            <a:r>
              <a:t>**Langkah 7 — nyat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susun matriksnya.** Keputusan baik berhasil 60%; keputusan buruk berhasil 40%; 70% keputusan adalah keputusan baik.</a:t>
            </a:r>
          </a:p>
          <a:p/>
          <a:p>
            <a:r>
              <a:t>**Langkah 2 — balikkan kondisinya.**</a:t>
            </a:r>
          </a:p>
          <a:p/>
          <a:p>
            <a:r>
              <a:t>P(baik mid berhasil) = (42,0) / (54,)0 = 77,8% P(baik mid gagal) = (28,0) / (46,)0 = 60,9%</a:t>
            </a:r>
          </a:p>
          <a:p/>
          <a:p>
            <a:r>
              <a:t>**Langkah 3 — baca angka kedua.**</a:t>
            </a:r>
          </a:p>
          <a:p/>
          <a:p>
            <a:r>
              <a:t>&gt; **Enam puluh satu persen keputusan yang gagal sebenarnya adalah keputusan baik.**</a:t>
            </a:r>
          </a:p>
          <a:p/>
          <a:p>
            <a:r>
              <a:t>**Langkah 4 — hitung arah sebaliknya.**</a:t>
            </a:r>
          </a:p>
          <a:p/>
          <a:p>
            <a:r>
              <a:t>P(buruk mid berhasil) = (12,0) / (54,)0 = 22,2%</a:t>
            </a:r>
          </a:p>
          <a:p/>
          <a:p>
            <a:r>
              <a:t>**Lebih dari satu dari lima keberhasilan berasal dari keputusan yang buruk.**</a:t>
            </a:r>
          </a:p>
          <a:p/>
          <a:p>
            <a:r>
              <a:t>**Langkah 5 — terjemahkan ke konsekuensi organisasi.**</a:t>
            </a:r>
          </a:p>
          <a:p/>
          <a:p>
            <a:r>
              <a:t>**Keduanya bekerja ke arah yang salah, dan efeknya kumulatif.**</a:t>
            </a:r>
          </a:p>
          <a:p/>
          <a:p>
            <a:r>
              <a:t>**Langkah 6 — hitung berapa hasil yang dibutuhkan bila hanya hasil yang dipakai.** Membedakan tingkat keberhasilan 60% dari 40%:</a:t>
            </a:r>
          </a:p>
          <a:p/>
          <a:p>
            <a:r>
              <a:t>n &gt; ((1,96sqrt2(0,5)(0,5) + 0,84sqrt2(0,5)(0,5))^2) / ((0,)20)^2 = 98 keputusan</a:t>
            </a:r>
          </a:p>
          <a:p/>
          <a:p>
            <a:r>
              <a:t>**Langkah 7 — nyat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susun matriksnya.** Keputusan baik berhasil 60%; keputusan buruk berhasil 40%; 70% keputusan adalah keputusan baik.</a:t>
            </a:r>
          </a:p>
          <a:p/>
          <a:p>
            <a:r>
              <a:t>**Langkah 2 — balikkan kondisinya.**</a:t>
            </a:r>
          </a:p>
          <a:p/>
          <a:p>
            <a:r>
              <a:t>P(baik mid berhasil) = (42,0) / (54,)0 = 77,8% P(baik mid gagal) = (28,0) / (46,)0 = 60,9%</a:t>
            </a:r>
          </a:p>
          <a:p/>
          <a:p>
            <a:r>
              <a:t>**Langkah 3 — baca angka kedua.**</a:t>
            </a:r>
          </a:p>
          <a:p/>
          <a:p>
            <a:r>
              <a:t>&gt; **Enam puluh satu persen keputusan yang gagal sebenarnya adalah keputusan baik.**</a:t>
            </a:r>
          </a:p>
          <a:p/>
          <a:p>
            <a:r>
              <a:t>**Langkah 4 — hitung arah sebaliknya.**</a:t>
            </a:r>
          </a:p>
          <a:p/>
          <a:p>
            <a:r>
              <a:t>P(buruk mid berhasil) = (12,0) / (54,)0 = 22,2%</a:t>
            </a:r>
          </a:p>
          <a:p/>
          <a:p>
            <a:r>
              <a:t>**Lebih dari satu dari lima keberhasilan berasal dari keputusan yang buruk.**</a:t>
            </a:r>
          </a:p>
          <a:p/>
          <a:p>
            <a:r>
              <a:t>**Langkah 5 — terjemahkan ke konsekuensi organisasi.**</a:t>
            </a:r>
          </a:p>
          <a:p/>
          <a:p>
            <a:r>
              <a:t>**Keduanya bekerja ke arah yang salah, dan efeknya kumulatif.**</a:t>
            </a:r>
          </a:p>
          <a:p/>
          <a:p>
            <a:r>
              <a:t>**Langkah 6 — hitung berapa hasil yang dibutuhkan bila hanya hasil yang dipakai.** Membedakan tingkat keberhasilan 60% dari 40%:</a:t>
            </a:r>
          </a:p>
          <a:p/>
          <a:p>
            <a:r>
              <a:t>n &gt; ((1,96sqrt2(0,5)(0,5) + 0,84sqrt2(0,5)(0,5))^2) / ((0,)20)^2 = 98 keputusan</a:t>
            </a:r>
          </a:p>
          <a:p/>
          <a:p>
            <a:r>
              <a:t>**Langkah 7 — nyat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susun matriksnya.** Keputusan baik berhasil 60%; keputusan buruk berhasil 40%; 70% keputusan adalah keputusan baik.</a:t>
            </a:r>
          </a:p>
          <a:p/>
          <a:p>
            <a:r>
              <a:t>**Langkah 2 — balikkan kondisinya.**</a:t>
            </a:r>
          </a:p>
          <a:p/>
          <a:p>
            <a:r>
              <a:t>P(baik mid berhasil) = (42,0) / (54,)0 = 77,8% P(baik mid gagal) = (28,0) / (46,)0 = 60,9%</a:t>
            </a:r>
          </a:p>
          <a:p/>
          <a:p>
            <a:r>
              <a:t>**Langkah 3 — baca angka kedua.**</a:t>
            </a:r>
          </a:p>
          <a:p/>
          <a:p>
            <a:r>
              <a:t>&gt; **Enam puluh satu persen keputusan yang gagal sebenarnya adalah keputusan baik.**</a:t>
            </a:r>
          </a:p>
          <a:p/>
          <a:p>
            <a:r>
              <a:t>**Langkah 4 — hitung arah sebaliknya.**</a:t>
            </a:r>
          </a:p>
          <a:p/>
          <a:p>
            <a:r>
              <a:t>P(buruk mid berhasil) = (12,0) / (54,)0 = 22,2%</a:t>
            </a:r>
          </a:p>
          <a:p/>
          <a:p>
            <a:r>
              <a:t>**Lebih dari satu dari lima keberhasilan berasal dari keputusan yang buruk.**</a:t>
            </a:r>
          </a:p>
          <a:p/>
          <a:p>
            <a:r>
              <a:t>**Langkah 5 — terjemahkan ke konsekuensi organisasi.**</a:t>
            </a:r>
          </a:p>
          <a:p/>
          <a:p>
            <a:r>
              <a:t>**Keduanya bekerja ke arah yang salah, dan efeknya kumulatif.**</a:t>
            </a:r>
          </a:p>
          <a:p/>
          <a:p>
            <a:r>
              <a:t>**Langkah 6 — hitung berapa hasil yang dibutuhkan bila hanya hasil yang dipakai.** Membedakan tingkat keberhasilan 60% dari 40%:</a:t>
            </a:r>
          </a:p>
          <a:p/>
          <a:p>
            <a:r>
              <a:t>n &gt; ((1,96sqrt2(0,5)(0,5) + 0,84sqrt2(0,5)(0,5))^2) / ((0,)20)^2 = 98 keputusan</a:t>
            </a:r>
          </a:p>
          <a:p/>
          <a:p>
            <a:r>
              <a:t>**Langkah 7 — nyat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Tingkat keberhasilan yang saya asumsikan untuk keputusan baik: ____% · buruk: ____% - Proporsi keputusan saya yang baik (perkiraan): ____% - P(baik mid gagal) = ____% - P(buruk mid berhasil) = ____% - **n keputusan untuk membedakan proses baik dari buruk:** ____ - Keputusan saya per tahun: ____ → **tahun dibutuhkan: ____**</a:t>
            </a:r>
          </a:p>
          <a:p/>
          <a:p>
            <a:r>
              <a:t>Ambil satu memo — milik Anda atau yang Anda terima.</a:t>
            </a:r>
          </a:p>
          <a:p/>
          <a:p>
            <a:r>
              <a:t>- Klaim yang **dihapus**: ____ dari ____ - Panjang memo sebelum: ____ kata · sesudah: ____ kata - ☐ Rekan dapat menghasilkan ulang setiap angka tanpa penjelasan lisan</a:t>
            </a:r>
          </a:p>
          <a:p/>
          <a:p>
            <a:r>
              <a:t>&gt; "Sekarang ____ tahun kemudian. Ini gagal total. Mengapa?"</a:t>
            </a:r>
          </a:p>
          <a:p/>
          <a:p>
            <a:r>
              <a:t>- ☐ Minimal lima jalur **berbeda**, bukan variasi satu - ☐ Butir 6 diisi dengan sungguh-sungguh - Pembatal tesis yang diturunkan dari jalur di atas: ____</a:t>
            </a:r>
          </a:p>
          <a:p/>
          <a:p>
            <a:r>
              <a:t>- Klaim terkumpul: ____ · Pada bin ____%: ____ klaim - Tingkat benar: ____% · Klaim: ____% · **Selisih: ____ pp** - n untuk menguji bin itu: ____ · **Sudah cukup?** ☐ Ya ☐ Tidak - **Penyesuaian yang saya lakukan pada klaim berikutnya:** ____ - ☐ Saya menyesuaikan klaim, bukan membela yang lalu</a:t>
            </a:r>
          </a:p>
          <a:p/>
          <a:p>
            <a:r>
              <a:t>Susun memo sembilan bagian menurut templat §4.7. Dokumen ini menjadi komponen inti **Capstone Level 4.**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L4.4 — Memo Investasi Institusional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Modul Inti 4 (Penutup Inti)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MEMO = ANALISIS YANG DITULIS AGAR DAPAT DIPERIKSA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KEPUTUSAN ≠ HASIL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60,9% keputusan yang GAGAL = baik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22,2% keputusan yang BERHASIL = buruk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► memo dinilai dari proses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┌───────────────────────┼───────────────────────┐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STANDAR BUKTI          PRE-MORTEM             KALIBRASI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setiap klaim →         tulis kegagalan        klaim 90% →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sumber atau            SEBELUM terjadi        benar ~72%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perhitungan                                   (selisih 18 pp)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► mengubah                ► dapat diuji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"apa risikonya?"          sendiri: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menjadi                   n = 29 klaim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"ini sudah gagal —          pada bin 90%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Kualitas keputusan bukan kualitas hasil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Kualitas keputusan bukan kualitas hasil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Sembilan puluh delapan keputusan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pada keputusan investasi institusional yang diambil beberapa kali per tahun, itu bertahun-tahun.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Menghukum 60,9% keputusan baik yang gagal → mendorong penghindaran risiko yang tidak beralasan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Memberi penghargaan pada 22,2% keputusan buruk yang berhasil → mendorong pengulangan proses yang buruk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Kualitas keputusan bukan kualitas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 berhasil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 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**Keputusan baik**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**28,0%**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**Keputusan buruk**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**12,0%**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Kualitas keputusan bukan kualitas hasil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keyakinan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 keputusan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Sembilan bagian memo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Sembilan bagian memo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Panjang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**Rekomendasi**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Apa yang diusulkan, ukurannya, dalam satu paragraf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≤150 kata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**Tesis**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Mengapa ini akan berhasil, dalam 3–5 kalimat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≤200 kata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**Bukti**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Data yang mendukung, dengan sumber tiap angka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Bebas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**Valuasi / ekspektasi**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Perhitungan, dengan asumsi eksplisit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Bebas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**Pre-mortem**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Ini sudah gagal — mengapa? (§4.4)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≥300 kata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**Pembatal tesis**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Kondisi spesifik dan dapat diamati yang membatalkannya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≥3 butir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**Risiko dan ukuran**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Kerugian maksimum, dan mengapa ukurannya sebesar itu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Bebas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**Keyakinan terkalibrasi**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Probabilitas dengan angka, bukan kata (§4.5)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**Batas pengetahuan**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Apa yang tidak diketahui dan dampaknya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≥150 kata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Standar bukti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Standar bukti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angka berasal dari pencarian, nyatakan jumlah percobaannya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(L3.4 §4.3)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angka berasal dari sampel, nyatakan ukuran dan kecukupannya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(L2.3)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angka berasal dari simulasi, nyatakan proses pembangkit datanya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(L3I.3 §4.4)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Standar bukti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Bentuk klaim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Status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"Laba tumbuh 14% (Laporan Tahunan 2025, hlm. 42)"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**Dapat diperiksa**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"ROIC 16,46% = NOPAT 795,60 / Modal 4.835"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**Dapat direproduksi**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"Marjin diperkirakan membaik"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**Dihapus** — tidak dapat diperiksa maupun direproduksi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"Pasar memperkirakan pertumbuhan 8%"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**Dihapus kecuali** dihitung lewat reverse DCF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"Manajemen berkualitas baik"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**Dihapus kecuali** disertai ukuran yang dapat diperiksa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Pre-mortem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Pre-mortem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Tulis dalam bentuk lampau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"ini gagal karena…" bukan "ini bisa gagal bila…"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Minimal lima jalur kegagalan berbeda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lima variasi dari satu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Setiap jalur harus spesifik cukup untuk dipantau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menjadi Bagian 6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Sertakan kegagalan yang berasal dari penulis sendiri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asumsi yang keliru, data yang salah dibaca, bias yang tidak disadari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Keyakinan terkalibrasi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Keyakinan terkalibrasi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Dua puluh sembilan klaim pada bin 90%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angka yang dapat dikumpulkan seorang analis dalam satu atau dua tahun.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Sesuaikan klaim berikutnya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membela yang lalu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Keyakinan terkalibrasi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Kata yang dilarang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"kemungkinan besar"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Ditafsirkan 55%–90% oleh pembaca berbeda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"hampir pasti"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Ditafsirkan 80%–99%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"berisiko"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memiliki nilai probabilitas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"menarik"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Bukan pernyataan tentang dunia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Keyakinan terkalibrasi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Klaim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Seharusnya benar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**Tipikal**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**18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**99%**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**80%**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Proses tinjauan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Proses tinjauan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setiap angka dapat dilacak?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Standar bukti (§4.3)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pre-mortem memuat ≥5 jalur berbeda, termasuk kesalahan penulis?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pembatal tesis spesifik dan dapat diamati?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Bagian 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keyakinan dinyatakan sebagai angka?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ukuran posisi mengikuti dari risiko yang dinyatakan?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Bagian 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batas pengetahuan diisi dengan sungguh-sungguh?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Bagian 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Proses tinjauan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kegagalan/keberhasilan ini **ada dalam pre-mortem**?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Menguji mutu pre-mortem, bukan mutu ramalan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pembatal tesis **terpicu**, dan apakah kita bertindak?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Menguji disiplin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keyakinan yang dinyatakan **sesuai** hasilnya?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Menambah data kalibrasi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 yang kita ketahui sekarang yang **dapat** kita ketahui saat itu?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Membedakan pembelajaran dari bias peninjauan ke belakang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Templat memo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Templat memo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Jalur kegagalan (bentuk lampau, spesifik)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dipantau?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**Kegagalan yang berasal dari saya sendiri:**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Templat memo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Pernyataan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**Probabilitas**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Tanggal penyelesaian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Tesis utama terbukti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Pembatal 6.1 terpicu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____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Berhasil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Keputusan baik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0,70 × 0,60 = 42,0%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0,70 × 0,40 = 28,0%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Keputusan buruk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0,30 × 0,40 = 12,0%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0,30 × 0,60 = 18,0%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**Jumlah**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**54,0%**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**46,0%**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Kebijakan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Menghukum setiap kegagalan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Menghukum 60,9% keputusan baik → penghindaran risiko tanpa alasan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Memberi penghargaan setiap keberhasilan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Memberi penghargaan 22,2% keputusan buruk → proses buruk diulang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Klaim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Status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"Pendapatan tumbuh 14,2% (LK 2025 hlm. 12)"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diperiksa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"ROIC 16,46% = 795,60 / 4.835"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direproduksi dari memo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"Marjin akan membaik seiring skala"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**Dihapus**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diperiksa maupun direproduksi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"Valuasi menarik dibanding sejarah"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**Dihapus**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"Menarik" bukan pernyataan tentang dunia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"Pasar memperkirakan pertumbuhan 8%"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**Dihapus kecuali**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Harus dihitung lewat reverse DCF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Jawaban yang dituju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Dapatkah ia menghasilkan ulang setiap angka?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Dapatkah ia menemukan sumber tiap klaim?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ada kalimat yang tidak dapat ia verifikasi?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Maka penilaian proses bukan alternatif yang lebih lembut daripada penilaian hasil. Ia satu-satunya penilaian yang tersedia dalam waktu yang wajar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memo…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penulis belum menguji kalibrasinya sendiri, klaim 80% sebaiknya diperlakukan sebagai sekitar 66%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oleh pembaca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oleh penulisnya.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n keputusan untuk membedakan proses baik dari buruk: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Penyesuaian yang saya lakukan pada klaim berikutnya: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Tingkat keberhasilan yang saya asumsikan untuk keputusan baik: ____% · buruk: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Proporsi keputusan saya yang baik (perkiraan):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P(baik mid gagal)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P(buruk mid berhasil)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Keputusan saya per tahun: ____ →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tahun dibutuhkan: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Klaim yang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dihapus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: ____ dari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