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Probabilitas yang dinyatakan buruk tidak dipahami, dan probabilitas yang tidak dipahami tidak mengubah perilaku.</a:t>
            </a:r>
          </a:p>
          <a:p/>
          <a:p>
            <a:r>
              <a:t>**Empat bentuk untuk peristiwa yang sama:**</a:t>
            </a:r>
          </a:p>
          <a:p/>
          <a:p>
            <a:r>
              <a:t>**Kajian komunikasi risiko secara konsisten menemukan bahwa frekuensi alami ("1 dari 10") lebih dipahami daripada persentase ("10%")** — terutama oleh penerima tanpa latar belakang kuantitatif.</a:t>
            </a:r>
          </a:p>
          <a:p/>
          <a:p>
            <a:r>
              <a:t>**Dan kolom terakhir adalah yang paling sering hilang.** Menyatakan "peluang 10% per tahun" membiarkan penerima menyimpulkan bahwa peristiwa itu jarang. Menyatakan "sekitar tiga kali dalam cakrawala Anda" menyampaikan hal yang sama secara jujur dan mengubah kesimpulannya.</a:t>
            </a:r>
          </a:p>
          <a:p/>
          <a:p>
            <a:r>
              <a:t>**Aturan operasional:**</a:t>
            </a:r>
          </a:p>
          <a:p/>
          <a:p>
            <a:r>
              <a:t>1. Nyatakan dalam **frekuensi alami**, bukan persentase saja 2. Nyatakan dalam **cakrawala penerima**, bukan per tahun saja 3. Nyatakan **kedua sisi**: "berhasil 4 dari 5" dan "gagal 1 dari 5" 4. Untuk peristiwa berulang, nyatakan **akumulasinya** (§4.3)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Imbal hasil harapan 8%, volatilitas 14%, 20 tahun, 20.000 lintasan.</a:t>
            </a:r>
          </a:p>
          <a:p/>
          <a:p>
            <a:r>
              <a:t>**Langkah 2 — hasil.**</a:t>
            </a:r>
          </a:p>
          <a:p/>
          <a:p>
            <a:r>
              <a:t>**Langkah 3 — hitung selisihnya.**</a:t>
            </a:r>
          </a:p>
          <a:p/>
          <a:p>
            <a:r>
              <a:t>(4,032) / (1,)366 = 2,95×</a:t>
            </a:r>
          </a:p>
          <a:p/>
          <a:p>
            <a:r>
              <a:t>**Investor yang bertahan berakhir dengan hampir tiga kali kekayaan investor yang keluar pada drawdown 20% — portofolio identik, analisis identik.**</a:t>
            </a:r>
          </a:p>
          <a:p/>
          <a:p>
            <a:r>
              <a:t>**Langkah 4 — terjemahkan ke rupiah.** Modal awal Rp1.000.000.000:</a:t>
            </a:r>
          </a:p>
          <a:p/>
          <a:p>
            <a:r>
              <a:t>**Langkah 5 — identifikasi penyebabnya.** Selisih Rp2,67 miliar tidak berasal dari:</a:t>
            </a:r>
          </a:p>
          <a:p/>
          <a:p>
            <a:r>
              <a:t>- Pemilihan aset yang lebih baik - Alokasi yang lebih baik - Penentuan waktu yang lebih baik</a:t>
            </a:r>
          </a:p>
          <a:p/>
          <a:p>
            <a:r>
              <a:t>**Ia berasal seluruhnya dari apakah investor memahami sebelumnya bahwa drawdown 20% akan datang.**</a:t>
            </a:r>
          </a:p>
          <a:p/>
          <a:p>
            <a:r>
              <a:t>**Langkah 6 — periksa apakah drawdown itu memang diperkirakan.** L3.3 §4.2: portofolio dengan volatilitas 14% mengharapkan drawdown maksimum sekitar 30% atas 20 tahun (interpolasi antara 12% dan 18%), dengan persentil 95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Imbal hasil harapan 8%, volatilitas 14%, 20 tahun, 20.000 lintasan.</a:t>
            </a:r>
          </a:p>
          <a:p/>
          <a:p>
            <a:r>
              <a:t>**Langkah 2 — hasil.**</a:t>
            </a:r>
          </a:p>
          <a:p/>
          <a:p>
            <a:r>
              <a:t>**Langkah 3 — hitung selisihnya.**</a:t>
            </a:r>
          </a:p>
          <a:p/>
          <a:p>
            <a:r>
              <a:t>(4,032) / (1,)366 = 2,95×</a:t>
            </a:r>
          </a:p>
          <a:p/>
          <a:p>
            <a:r>
              <a:t>**Investor yang bertahan berakhir dengan hampir tiga kali kekayaan investor yang keluar pada drawdown 20% — portofolio identik, analisis identik.**</a:t>
            </a:r>
          </a:p>
          <a:p/>
          <a:p>
            <a:r>
              <a:t>**Langkah 4 — terjemahkan ke rupiah.** Modal awal Rp1.000.000.000:</a:t>
            </a:r>
          </a:p>
          <a:p/>
          <a:p>
            <a:r>
              <a:t>**Langkah 5 — identifikasi penyebabnya.** Selisih Rp2,67 miliar tidak berasal dari:</a:t>
            </a:r>
          </a:p>
          <a:p/>
          <a:p>
            <a:r>
              <a:t>- Pemilihan aset yang lebih baik - Alokasi yang lebih baik - Penentuan waktu yang lebih baik</a:t>
            </a:r>
          </a:p>
          <a:p/>
          <a:p>
            <a:r>
              <a:t>**Ia berasal seluruhnya dari apakah investor memahami sebelumnya bahwa drawdown 20% akan datang.**</a:t>
            </a:r>
          </a:p>
          <a:p/>
          <a:p>
            <a:r>
              <a:t>**Langkah 6 — periksa apakah drawdown itu memang diperkirakan.** L3.3 §4.2: portofolio dengan volatilitas 14% mengharapkan drawdown maksimum sekitar 30% atas 20 tahun (interpolasi antara 12% dan 18%), dengan persentil 95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Imbal hasil harapan 8%, volatilitas 14%, 20 tahun, 20.000 lintasan.</a:t>
            </a:r>
          </a:p>
          <a:p/>
          <a:p>
            <a:r>
              <a:t>**Langkah 2 — hasil.**</a:t>
            </a:r>
          </a:p>
          <a:p/>
          <a:p>
            <a:r>
              <a:t>**Langkah 3 — hitung selisihnya.**</a:t>
            </a:r>
          </a:p>
          <a:p/>
          <a:p>
            <a:r>
              <a:t>(4,032) / (1,)366 = 2,95×</a:t>
            </a:r>
          </a:p>
          <a:p/>
          <a:p>
            <a:r>
              <a:t>**Investor yang bertahan berakhir dengan hampir tiga kali kekayaan investor yang keluar pada drawdown 20% — portofolio identik, analisis identik.**</a:t>
            </a:r>
          </a:p>
          <a:p/>
          <a:p>
            <a:r>
              <a:t>**Langkah 4 — terjemahkan ke rupiah.** Modal awal Rp1.000.000.000:</a:t>
            </a:r>
          </a:p>
          <a:p/>
          <a:p>
            <a:r>
              <a:t>**Langkah 5 — identifikasi penyebabnya.** Selisih Rp2,67 miliar tidak berasal dari:</a:t>
            </a:r>
          </a:p>
          <a:p/>
          <a:p>
            <a:r>
              <a:t>- Pemilihan aset yang lebih baik - Alokasi yang lebih baik - Penentuan waktu yang lebih baik</a:t>
            </a:r>
          </a:p>
          <a:p/>
          <a:p>
            <a:r>
              <a:t>**Ia berasal seluruhnya dari apakah investor memahami sebelumnya bahwa drawdown 20% akan datang.**</a:t>
            </a:r>
          </a:p>
          <a:p/>
          <a:p>
            <a:r>
              <a:t>**Langkah 6 — periksa apakah drawdown itu memang diperkirakan.** L3.3 §4.2: portofolio dengan volatilitas 14% mengharapkan drawdown maksimum sekitar 30% atas 20 tahun (interpolasi antara 12% dan 18%), dengan persentil 95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Imbal hasil harapan 8%, volatilitas 14%, 20 tahun, 20.000 lintasan.</a:t>
            </a:r>
          </a:p>
          <a:p/>
          <a:p>
            <a:r>
              <a:t>**Langkah 2 — hasil.**</a:t>
            </a:r>
          </a:p>
          <a:p/>
          <a:p>
            <a:r>
              <a:t>**Langkah 3 — hitung selisihnya.**</a:t>
            </a:r>
          </a:p>
          <a:p/>
          <a:p>
            <a:r>
              <a:t>(4,032) / (1,)366 = 2,95×</a:t>
            </a:r>
          </a:p>
          <a:p/>
          <a:p>
            <a:r>
              <a:t>**Investor yang bertahan berakhir dengan hampir tiga kali kekayaan investor yang keluar pada drawdown 20% — portofolio identik, analisis identik.**</a:t>
            </a:r>
          </a:p>
          <a:p/>
          <a:p>
            <a:r>
              <a:t>**Langkah 4 — terjemahkan ke rupiah.** Modal awal Rp1.000.000.000:</a:t>
            </a:r>
          </a:p>
          <a:p/>
          <a:p>
            <a:r>
              <a:t>**Langkah 5 — identifikasi penyebabnya.** Selisih Rp2,67 miliar tidak berasal dari:</a:t>
            </a:r>
          </a:p>
          <a:p/>
          <a:p>
            <a:r>
              <a:t>- Pemilihan aset yang lebih baik - Alokasi yang lebih baik - Penentuan waktu yang lebih baik</a:t>
            </a:r>
          </a:p>
          <a:p/>
          <a:p>
            <a:r>
              <a:t>**Ia berasal seluruhnya dari apakah investor memahami sebelumnya bahwa drawdown 20% akan datang.**</a:t>
            </a:r>
          </a:p>
          <a:p/>
          <a:p>
            <a:r>
              <a:t>**Langkah 6 — periksa apakah drawdown itu memang diperkirakan.** L3.3 §4.2: portofolio dengan volatilitas 14% mengharapkan drawdown maksimum sekitar 30% atas 20 tahun (interpolasi antara 12% dan 18%), dengan persentil 95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Imbal hasil harapan 8%, volatilitas 14%, 20 tahun, 20.000 lintasan.</a:t>
            </a:r>
          </a:p>
          <a:p/>
          <a:p>
            <a:r>
              <a:t>**Langkah 2 — hasil.**</a:t>
            </a:r>
          </a:p>
          <a:p/>
          <a:p>
            <a:r>
              <a:t>**Langkah 3 — hitung selisihnya.**</a:t>
            </a:r>
          </a:p>
          <a:p/>
          <a:p>
            <a:r>
              <a:t>(4,032) / (1,)366 = 2,95×</a:t>
            </a:r>
          </a:p>
          <a:p/>
          <a:p>
            <a:r>
              <a:t>**Investor yang bertahan berakhir dengan hampir tiga kali kekayaan investor yang keluar pada drawdown 20% — portofolio identik, analisis identik.**</a:t>
            </a:r>
          </a:p>
          <a:p/>
          <a:p>
            <a:r>
              <a:t>**Langkah 4 — terjemahkan ke rupiah.** Modal awal Rp1.000.000.000:</a:t>
            </a:r>
          </a:p>
          <a:p/>
          <a:p>
            <a:r>
              <a:t>**Langkah 5 — identifikasi penyebabnya.** Selisih Rp2,67 miliar tidak berasal dari:</a:t>
            </a:r>
          </a:p>
          <a:p/>
          <a:p>
            <a:r>
              <a:t>- Pemilihan aset yang lebih baik - Alokasi yang lebih baik - Penentuan waktu yang lebih baik</a:t>
            </a:r>
          </a:p>
          <a:p/>
          <a:p>
            <a:r>
              <a:t>**Ia berasal seluruhnya dari apakah investor memahami sebelumnya bahwa drawdown 20% akan datang.**</a:t>
            </a:r>
          </a:p>
          <a:p/>
          <a:p>
            <a:r>
              <a:t>**Langkah 6 — periksa apakah drawdown itu memang diperkirakan.** L3.3 §4.2: portofolio dengan volatilitas 14% mengharapkan drawdown maksimum sekitar 30% atas 20 tahun (interpolasi antara 12% dan 18%), dengan persentil 95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Volatilitas portofolio: ____% · Cakrawala: ____ tahun - Nilai akhir median bila bertahan: ____× - Nilai akhir median bila keluar pada DD 20%: ____× - **Selisih: ____×** · Pada modal Rp____: **Rp____** - Berapa kenaikan imbal hasil harapan yang setara dengan selisih itu? ____ pp</a:t>
            </a:r>
          </a:p>
          <a:p/>
          <a:p>
            <a:r>
              <a:t>- ☐ Seluruhnya dinyatakan dalam frekuensi alami - ☐ Seluruhnya dinyatakan dalam akumulasi atas cakrawala penerima - ☐ Kedua sisi disajikan</a:t>
            </a:r>
          </a:p>
          <a:p/>
          <a:p>
            <a:r>
              <a:t>Ambil satu pesan yang pernah Anda sampaikan atau terima.</a:t>
            </a:r>
          </a:p>
          <a:p/>
          <a:p>
            <a:r>
              <a:t>- Pesan asli: ____ - **Dinyatakan dalam bingkai sebaliknya:** ____ - Apakah tetap meyakinkan? ☐ Ya ☐ **Tidak → bingkai menggantikan bukti** - Versi dalam rupiah: ____ - Versi dengan dampak kumulatif: ____</a:t>
            </a:r>
          </a:p>
          <a:p/>
          <a:p>
            <a:r>
              <a:t>**Tulis pernyataan lengkapnya:** ____</a:t>
            </a:r>
          </a:p>
          <a:p/>
          <a:p>
            <a:r>
              <a:t>Andaikan portofolio Anda turun ____%.</a:t>
            </a:r>
          </a:p>
          <a:p/>
          <a:p>
            <a:r>
              <a:t>- ☐ Tidak ada janji tentang masa depan - ☐ Tidak ada pembelaan panjang - ☐ Bagian 4 benar-benar diisi</a:t>
            </a:r>
          </a:p>
          <a:p/>
          <a:p>
            <a:r>
              <a:t>Isi templat §4.8 secara lengkap. Dokumen ini menjadi lampiran **Capstone Level 4.**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L4.3 — Komunikasi Investasi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Modul Inti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KOMUNIKASI BUKAN PELENGKAP ANALISIS — IA BAGIAN DARINYA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BIAYA KOMUNIKASI YANG GAGAL (20 thn)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bertahan penuh      : median 4,032×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keluar pada DD 20%  : median 1,366×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► selisih bukan analisis, melainkan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pemahaman sebelum peristiwa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┌───────────────────────┼───────────────────────┐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│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MENYATAKAN            AKUMULASI              PEMBINGKAIAN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PROBABILITAS          PERISTIWA JARANG       "80% berhasil"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frekuensi alami       p=10%/thn:             vs "1 dari 5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"1 dari 10"           95,8% terjadi          gagal"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bukan "10%"           dalam 30 thn           ► sama, dirasa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p=5%/thn: 78,5%          berbeda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│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└───────────────────────┼───────────────────────┘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 komunikasi yang gagal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Biaya komunikasi yang gagal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Perilaku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akhir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**Nilai akhir median**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**Bertahan penuh**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**4,929×**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**4,032×**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Keluar pada drawdown 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2,377×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**1,366×**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Keluar pada drawdown 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4,026×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2,976×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Menyatakan probabilitas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Menyatakan probabilitas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Kajian komunikasi risiko secara konsisten menemukan bahwa frekuensi alami ("1 dari 10") lebih dipahami daripada persentase ("10%")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terutama oleh penerima…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Menyatakan probabilitas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Probabilitas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Persentase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**Frekuensi alami**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Dalam 30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"5%"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**"1 dari 20"**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~1,5 kali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"10%"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**"1 dari 10"**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~3,0 kali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"20%"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"1 dari 5"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~6,0 kali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0,33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"33%"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"1 dari 3"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~9,9 kali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Akumulasi peristiwa jarang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Akumulasi peristiwa jarang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 per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**30 tahun**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**78,5%**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41,0%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65,1%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**95,8%**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67,2%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89,3%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**99,9%**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Pembingkaian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Pembingkaian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Bingkai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Bingkai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Keduanya menyatakan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"Berhasil pada 80% kasus"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"Gagal pada 1 dari 5 kasus"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 = 0,80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"Imbal hasil 8% per tahun"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"Rp80 juta per Rp1 miliar per tahun"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"Drawdown maksimum 30%"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"Portofolio Rp1 miliar turun menjadi Rp700 juta"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"Biaya 1,5% per tahun"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"Rp15 juta per tahun, atau 6,4 tahun pertumbuhan atas 30 tahun"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Komunikasi pra-peristiwa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Komunikasi pra-peristiwa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dikomunikasikan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 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**Drawdown maksimum yang diperkirakan**, rata-rata dan persentil 95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L3.3 §4.2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**Lama pemulihan** yang diperkirakan dari drawdown itu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L3.3 §4.1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**Berapa sering tahun rugi diperkirakan**, dan akumulasinya (§4.3)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L4.1, L3.3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akan dan tidak akan dilakukan** ketika itu terjadi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Kebijakan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**Berapa lama sebelum kinerja dapat dinilai**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L3-Mandat §2.3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Mengomunikasikan kinerja buruk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Mengomunikasikan kinerja buruk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Kesalahan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Bentuknya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**Meremehkan**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"Ini hanya sementara, pasar akan pulih"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Kehilangan kredibilitas bila berlanjut; melanggar kejujuran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**Membenarkan berlebihan**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Penjelasan panjang mengapa bukan salah Anda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Terdengar seperti pembelaan; menaikkan kecemasan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Mengomunikasikan kinerja buruk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**Angka, tanpa bingkai**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turunnya, dalam rupiah dan persen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**Apakah ini dalam rentang yang diperkirakan**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Rujuk komunikasi pra-peristiwa (§4.5)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dilakukan kebijakan**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Aturan mana yang berlaku, dan apa yang dipicunya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tidak diketahui**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lama, apakah akan memburuk — dinyatakan jujur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akan memicu perubahan**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Ambang tertulis, bukan perasaan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Yang dilarang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Yang dilarang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Dilarang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**Menjanjikan atau menyiratkan hasil**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dapat dipenuhi; L4.2 §4.8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Menyajikan backtest sebagai rekam jejak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L4.2 §4.6 syarat 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Kinerja tanpa ukuran sampel dan kecukupannya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L4.2 §4.6 syarat 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Kesaksian sebagai bukti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Sampel tersaring; L3T.3 §4.6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Kinerja kotor disajikan sebagai bersih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L4.2 §4.6 syarat 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**Probabilitas tahunan tanpa akumulasi**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Menyesatkan melalui kelalaian; §4.3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tanpa risiko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L4.2 §4.6 syarat 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Urgensi buatan ("kesempatan terbatas")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Menghalangi pertimbangan; melanggar kepentingan penerima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Klaim keyakinan melampaui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L4.1 §4.6; seluruh Level 2–3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Komunikasi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Perilaku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**Median**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Bertahan penuh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4,929×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**4,032×**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Keluar pada DD 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2,377×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**1,366×**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Keluar pada DD 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4,026×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2,976×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Perilaku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akhir (median)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Bertahan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4.032.000.000**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Keluar pada DD 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1.366.000.000**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2.666.000.000**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Cakrawala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 setidaknya sekali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65,1%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**95,8%**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Pernyataan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"Peluangnya 10% per tahun."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Jarang; mungkin tidak terjadi pada saya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"Dalam 30 tahun, peluang Anda mengalami setidaknya satu adalah 95,8%."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**Akan terjadi**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Drawdown 20% bukan peristiwa luar biasa. Ia hasil yang diperkirakan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investor yang tidak diberi tahu menghadapinya sebagai kejutan.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Pemilihan aset yang lebih baik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Alokasi yang lebih baik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Penentuan waktu yang lebih baik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Selisih: ____×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Pada modal Rp____: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Dinyatakan dalam bingkai sebaliknya: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Volatilitas portofolio: ____% · Cakrawala: ____ 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Nilai akhir median bila bertahan: ____×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Nilai akhir median bila keluar pada DD 20%: ____×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Berapa kenaikan imbal hasil harapan yang setara dengan selisih itu? ____ pp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☐ Seluruhnya dinyatakan dalam frekuensi alami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☐ Seluruhnya dinyatakan dalam akumulasi atas cakrawala penerima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