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notesMaster" Target="notesMasters/notesMaster1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Etika yang tidak memiliki pengendalian operasional adalah niat baik. §4.5.1 menunjukkan mengapa.</a:t>
            </a:r>
          </a:p>
          <a:p/>
          <a:p>
            <a:r>
              <a:t>Cherry-picking — mengalokasikan transaksi yang menguntungkan ke akun tertentu setelah hasilnya diketahui — secara statistik **hampir tidak dapat dideteksi setelah terjadi.**</a:t>
            </a:r>
          </a:p>
          <a:p/>
          <a:p>
            <a:r>
              <a:t>Bandingkan proporsi transaksi menang pada akun terkait dan akun klien:</a:t>
            </a:r>
          </a:p>
          <a:p/>
          <a:p>
            <a:r>
              <a:t>**Keunggulan 12 poin persentase atas 50 transaksi tidak terdeteksi** (p = 0,22).</a:t>
            </a:r>
          </a:p>
          <a:p/>
          <a:p>
            <a:r>
              <a:t>**Dan untuk mendeteksi selisih yang lebih halus:**</a:t>
            </a:r>
          </a:p>
          <a:p/>
          <a:p>
            <a:r>
              <a:t>**Kesimpulan operasional:**</a:t>
            </a:r>
          </a:p>
          <a:p/>
          <a:p>
            <a:r>
              <a:t>&gt; **Deteksi statistik setelah fakta bukan pengendalian yang memadai. Satu-satunya pengendalian yang bekerja adalah pencatatan alokasi SEBELUM hasil diketahui.**</a:t>
            </a:r>
          </a:p>
          <a:p/>
          <a:p>
            <a:r>
              <a:t>Ini penerapan langsung **K-11** pada konteks kepatuhan: alokasi yang ditetapkan sebelum eksekusi dapat diverifikasi; alokasi yang ditetapkan sesudahnya tidak dapat dibedakan dari kebetulan.</a:t>
            </a:r>
          </a:p>
          <a:p/>
          <a:p>
            <a:r>
              <a:t>**Pengendalian 7 adalah yang paling sering lemah**, dan tanpanya enam lainnya bergantung pada kehendak pihak yang seharusnya diawasi.</a:t>
            </a:r>
          </a:p>
          <a:p/>
          <a:p>
            <a:r>
              <a:t>Portofolio Rp1.000.000.000, imbal hasil kotor 8% per tahun, 20 tahun:</a:t>
            </a:r>
          </a:p>
          <a:p/>
          <a:p>
            <a:r>
              <a:t>**Konflik yang masing-masing tampak kecil — kurang dari satu poin persentase — bersama-sama menghapus 23,7% kekayaan akhir klien.**</a:t>
            </a:r>
          </a:p>
          <a:p/>
          <a:p>
            <a:r>
              <a:t>&gt; **K-06 — biaya dan pajak adalah satu-satunya imbal hasil yang pasti.** Biaya konflik juga pasti. Yang tidak pasti adalah imbal hasil yang dijanjikan sebagai gantinya.</a:t>
            </a:r>
          </a:p>
          <a:p/>
          <a:p>
            <a:r>
              <a:t>---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Kasus sulit bukan kasus di mana yang benar tidak diketahui. **Kasus sulit adalah kasus di mana dua kewajiban yang sah bertabrakan.**</a:t>
            </a:r>
          </a:p>
          <a:p/>
          <a:p>
            <a:r>
              <a:t>**Prinsip yang mengurutkan tabel ini:**</a:t>
            </a:r>
          </a:p>
          <a:p/>
          <a:p>
            <a:r>
              <a:t>1. **Kewajiban hukum** mendahului seluruhnya 2. **Fidusia terhadap klien** mendahului kepentingan diri dan pemberi kerja 3. **Otonomi klien** dihormati setelah klien mendapat informasi memadai 4. **Kompetensi adalah batas** — menolak yang di luar kompetensi adalah kewajiban, bukan kegagalan</a:t>
            </a:r>
          </a:p>
          <a:p/>
          <a:p>
            <a:r>
              <a:t>**Butir 4 sering diabaikan.** Menolak permintaan yang berada di luar kompetensi Anda **adalah tindakan etis**, bukan kehilangan peluang.</a:t>
            </a:r>
          </a:p>
          <a:p/>
          <a:p>
            <a:r>
              <a:t>**Uji untuk kasus yang tidak jelas:**</a:t>
            </a:r>
          </a:p>
          <a:p/>
          <a:p>
            <a:r>
              <a:t>&gt; "Bila keputusan ini dan alasannya dibaca oleh klien saya, oleh regulator, dan oleh rekan yang saya hormati — apakah saya dapat mempertahankannya di hadapan ketiganya?"</a:t>
            </a:r>
          </a:p>
          <a:p/>
          <a:p>
            <a:r>
              <a:t>Bila ada satu saja yang tidak, keputusannya perlu ditinjau ulang.</a:t>
            </a:r>
          </a:p>
          <a:p/>
          <a:p>
            <a:r>
              <a:t>---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Bagian ini memeriksa konflik yang melekat pada penyelenggaraan program pendidikan investasi berbayar — **termasuk yang melekat pada Invesmentpedia.**</a:t>
            </a:r>
          </a:p>
          <a:p/>
          <a:p>
            <a:r>
              <a:t>**Konflik yang melekat pada bidang ini:**</a:t>
            </a:r>
          </a:p>
          <a:p/>
          <a:p>
            <a:r>
              <a:t>**Baris terakhir memerlukan penjelasan yang jujur.**</a:t>
            </a:r>
          </a:p>
          <a:p/>
          <a:p>
            <a:r>
              <a:t>L3I.1 §4.3 menghitung bahwa biaya 1,75% per tahun menghapus 6,37 tahun pertumbuhan atas 30 tahun. **Prinsip yang sama berlaku untuk biaya pendidikan:** ia adalah pengeluaran pasti untuk manfaat yang tidak pasti, dan penyelenggara memiliki insentif untuk melebih-lebihkan manfaatnya.</a:t>
            </a:r>
          </a:p>
          <a:p/>
          <a:p>
            <a:r>
              <a:t>**Aturan keras bagi fasilitator di setiap modul mensyaratkan pengungkapan kepentingan finansial.** Kewajiban itu berlaku bagi penyelenggara, bukan hanya bagi fasilitator perorangan.</a:t>
            </a:r>
          </a:p>
          <a:p/>
          <a:p>
            <a:r>
              <a:t>**Empat pernyataan yang wajib disampaikan penyelenggara kepada calon peserta:**</a:t>
            </a:r>
          </a:p>
          <a:p/>
          <a:p>
            <a:r>
              <a:t>1. Program ini **tidak menjanjikan hasil finansial** dalam bentuk apa pun 2. **Mayoritas partisipan pasar ritel mengalami kerugian**, dan menyelesaikan program ini tidak mengubah kenyataan itu 3. Sertifikat yang diterbitkan **bukan izin profesional** dan tidak memberikan kewenangan apa pun 4. Biaya program adalah **pengeluaran pasti**; manfaatnya tidak pasti dan tidak dapat dijanjikan</a:t>
            </a:r>
          </a:p>
          <a:p/>
          <a:p>
            <a:r>
              <a:t>**Dan satu pernyataan yang wajib disampaikan tentang materi ini sendiri:**</a:t>
            </a:r>
          </a:p>
          <a:p/>
          <a:p>
            <a:r>
              <a:t>&gt; Seluruh angka dalam kurikulum ini bersifat ilustratif dan dihasilkan untuk pengajaran. Beberapa di antaranya — termasuk hasil uji base ra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**Langkah 1 — kenali strukturnya.** Hak atas 20% keuntungan di atas ambang adalah **opsi call atas aset klien** dengan strike pada ambang.</a:t>
            </a:r>
          </a:p>
          <a:p/>
          <a:p>
            <a:r>
              <a:t>**Langkah 2 — hitung nilainya pada berbagai volatilitas.** Per Rp100 AUM, hurdle 0%, T = 1 tahun, r = 5%:</a:t>
            </a:r>
          </a:p>
          <a:p/>
          <a:p>
            <a:r>
              <a:t>**Langkah 3 — ukur sensitivitasnya terhadap volatilitas.**</a:t>
            </a:r>
          </a:p>
          <a:p/>
          <a:p>
            <a:r>
              <a:t>(2,846) / (1,)361 - 1 = +109,1%</a:t>
            </a:r>
          </a:p>
          <a:p/>
          <a:p>
            <a:r>
              <a:t>**Menaikkan volatilitas dari 10% ke 30% melipatgandakan nilai hak manajer — tanpa menaikkan imbal hasil harapan klien.**</a:t>
            </a:r>
          </a:p>
          <a:p/>
          <a:p>
            <a:r>
              <a:t>**Langkah 4 — hitung insentif akhir periode.** Manajer tertinggal dari ambang, dua bulan tersisa:</a:t>
            </a:r>
          </a:p>
          <a:p/>
          <a:p>
            <a:r>
              <a:t>**Langkah 5 — baca baris pertama.** Manajer tertinggal 8% melipatkan nilai opsinya **12,8 kali** dengan menaikkan volatilitas tiga kali lipat.</a:t>
            </a:r>
          </a:p>
          <a:p/>
          <a:p>
            <a:r>
              <a:t>Bagi klien yang sudah rugi 8%, menaikkan volatilitas tiga kali lipat adalah tindakan terburuk yang mungkin. **Bagi manajer, ia memaksimalkan nilai haknya.**</a:t>
            </a:r>
          </a:p>
          <a:p/>
          <a:p>
            <a:r>
              <a:t>**Langkah 6 — nyatakan sifat konflikn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**Langkah 1 — kenali strukturnya.** Hak atas 20% keuntungan di atas ambang adalah **opsi call atas aset klien** dengan strike pada ambang.</a:t>
            </a:r>
          </a:p>
          <a:p/>
          <a:p>
            <a:r>
              <a:t>**Langkah 2 — hitung nilainya pada berbagai volatilitas.** Per Rp100 AUM, hurdle 0%, T = 1 tahun, r = 5%:</a:t>
            </a:r>
          </a:p>
          <a:p/>
          <a:p>
            <a:r>
              <a:t>**Langkah 3 — ukur sensitivitasnya terhadap volatilitas.**</a:t>
            </a:r>
          </a:p>
          <a:p/>
          <a:p>
            <a:r>
              <a:t>(2,846) / (1,)361 - 1 = +109,1%</a:t>
            </a:r>
          </a:p>
          <a:p/>
          <a:p>
            <a:r>
              <a:t>**Menaikkan volatilitas dari 10% ke 30% melipatgandakan nilai hak manajer — tanpa menaikkan imbal hasil harapan klien.**</a:t>
            </a:r>
          </a:p>
          <a:p/>
          <a:p>
            <a:r>
              <a:t>**Langkah 4 — hitung insentif akhir periode.** Manajer tertinggal dari ambang, dua bulan tersisa:</a:t>
            </a:r>
          </a:p>
          <a:p/>
          <a:p>
            <a:r>
              <a:t>**Langkah 5 — baca baris pertama.** Manajer tertinggal 8% melipatkan nilai opsinya **12,8 kali** dengan menaikkan volatilitas tiga kali lipat.</a:t>
            </a:r>
          </a:p>
          <a:p/>
          <a:p>
            <a:r>
              <a:t>Bagi klien yang sudah rugi 8%, menaikkan volatilitas tiga kali lipat adalah tindakan terburuk yang mungkin. **Bagi manajer, ia memaksimalkan nilai haknya.**</a:t>
            </a:r>
          </a:p>
          <a:p/>
          <a:p>
            <a:r>
              <a:t>**Langkah 6 — nyatakan sifat konflikn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**Langkah 1 — kenali strukturnya.** Hak atas 20% keuntungan di atas ambang adalah **opsi call atas aset klien** dengan strike pada ambang.</a:t>
            </a:r>
          </a:p>
          <a:p/>
          <a:p>
            <a:r>
              <a:t>**Langkah 2 — hitung nilainya pada berbagai volatilitas.** Per Rp100 AUM, hurdle 0%, T = 1 tahun, r = 5%:</a:t>
            </a:r>
          </a:p>
          <a:p/>
          <a:p>
            <a:r>
              <a:t>**Langkah 3 — ukur sensitivitasnya terhadap volatilitas.**</a:t>
            </a:r>
          </a:p>
          <a:p/>
          <a:p>
            <a:r>
              <a:t>(2,846) / (1,)361 - 1 = +109,1%</a:t>
            </a:r>
          </a:p>
          <a:p/>
          <a:p>
            <a:r>
              <a:t>**Menaikkan volatilitas dari 10% ke 30% melipatgandakan nilai hak manajer — tanpa menaikkan imbal hasil harapan klien.**</a:t>
            </a:r>
          </a:p>
          <a:p/>
          <a:p>
            <a:r>
              <a:t>**Langkah 4 — hitung insentif akhir periode.** Manajer tertinggal dari ambang, dua bulan tersisa:</a:t>
            </a:r>
          </a:p>
          <a:p/>
          <a:p>
            <a:r>
              <a:t>**Langkah 5 — baca baris pertama.** Manajer tertinggal 8% melipatkan nilai opsinya **12,8 kali** dengan menaikkan volatilitas tiga kali lipat.</a:t>
            </a:r>
          </a:p>
          <a:p/>
          <a:p>
            <a:r>
              <a:t>Bagi klien yang sudah rugi 8%, menaikkan volatilitas tiga kali lipat adalah tindakan terburuk yang mungkin. **Bagi manajer, ia memaksimalkan nilai haknya.**</a:t>
            </a:r>
          </a:p>
          <a:p/>
          <a:p>
            <a:r>
              <a:t>**Langkah 6 — nyatakan sifat konflikn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**Langkah 1 — kenali strukturnya.** Hak atas 20% keuntungan di atas ambang adalah **opsi call atas aset klien** dengan strike pada ambang.</a:t>
            </a:r>
          </a:p>
          <a:p/>
          <a:p>
            <a:r>
              <a:t>**Langkah 2 — hitung nilainya pada berbagai volatilitas.** Per Rp100 AUM, hurdle 0%, T = 1 tahun, r = 5%:</a:t>
            </a:r>
          </a:p>
          <a:p/>
          <a:p>
            <a:r>
              <a:t>**Langkah 3 — ukur sensitivitasnya terhadap volatilitas.**</a:t>
            </a:r>
          </a:p>
          <a:p/>
          <a:p>
            <a:r>
              <a:t>(2,846) / (1,)361 - 1 = +109,1%</a:t>
            </a:r>
          </a:p>
          <a:p/>
          <a:p>
            <a:r>
              <a:t>**Menaikkan volatilitas dari 10% ke 30% melipatgandakan nilai hak manajer — tanpa menaikkan imbal hasil harapan klien.**</a:t>
            </a:r>
          </a:p>
          <a:p/>
          <a:p>
            <a:r>
              <a:t>**Langkah 4 — hitung insentif akhir periode.** Manajer tertinggal dari ambang, dua bulan tersisa:</a:t>
            </a:r>
          </a:p>
          <a:p/>
          <a:p>
            <a:r>
              <a:t>**Langkah 5 — baca baris pertama.** Manajer tertinggal 8% melipatkan nilai opsinya **12,8 kali** dengan menaikkan volatilitas tiga kali lipat.</a:t>
            </a:r>
          </a:p>
          <a:p/>
          <a:p>
            <a:r>
              <a:t>Bagi klien yang sudah rugi 8%, menaikkan volatilitas tiga kali lipat adalah tindakan terburuk yang mungkin. **Bagi manajer, ia memaksimalkan nilai haknya.**</a:t>
            </a:r>
          </a:p>
          <a:p/>
          <a:p>
            <a:r>
              <a:t>**Langkah 6 — nyatakan sifat konflikn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**Langkah 1 — kenali strukturnya.** Hak atas 20% keuntungan di atas ambang adalah **opsi call atas aset klien** dengan strike pada ambang.</a:t>
            </a:r>
          </a:p>
          <a:p/>
          <a:p>
            <a:r>
              <a:t>**Langkah 2 — hitung nilainya pada berbagai volatilitas.** Per Rp100 AUM, hurdle 0%, T = 1 tahun, r = 5%:</a:t>
            </a:r>
          </a:p>
          <a:p/>
          <a:p>
            <a:r>
              <a:t>**Langkah 3 — ukur sensitivitasnya terhadap volatilitas.**</a:t>
            </a:r>
          </a:p>
          <a:p/>
          <a:p>
            <a:r>
              <a:t>(2,846) / (1,)361 - 1 = +109,1%</a:t>
            </a:r>
          </a:p>
          <a:p/>
          <a:p>
            <a:r>
              <a:t>**Menaikkan volatilitas dari 10% ke 30% melipatgandakan nilai hak manajer — tanpa menaikkan imbal hasil harapan klien.**</a:t>
            </a:r>
          </a:p>
          <a:p/>
          <a:p>
            <a:r>
              <a:t>**Langkah 4 — hitung insentif akhir periode.** Manajer tertinggal dari ambang, dua bulan tersisa:</a:t>
            </a:r>
          </a:p>
          <a:p/>
          <a:p>
            <a:r>
              <a:t>**Langkah 5 — baca baris pertama.** Manajer tertinggal 8% melipatkan nilai opsinya **12,8 kali** dengan menaikkan volatilitas tiga kali lipat.</a:t>
            </a:r>
          </a:p>
          <a:p/>
          <a:p>
            <a:r>
              <a:t>Bagi klien yang sudah rugi 8%, menaikkan volatilitas tiga kali lipat adalah tindakan terburuk yang mungkin. **Bagi manajer, ia memaksimalkan nilai haknya.**</a:t>
            </a:r>
          </a:p>
          <a:p/>
          <a:p>
            <a:r>
              <a:t>**Langkah 6 — nyatakan sifat konflikn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- Kapasitas yang saya jalankan: ____ - **Standar yang berlaku:** ☐ Kesesuaian ☐ Fidusia ☐ Tidak ada - Apakah saya memiliki izin untuk kapasitas itu? ☐ Ya ☐ **Tidak → saya tidak menjalankannya** - Bila lebih dari satu kapasitas: bagaimana saya menyatakan peralihannya tertulis? ____ - Contoh keputusan yang **berbeda** di bawah kesesuaian dan fidusia: ____</a:t>
            </a:r>
          </a:p>
          <a:p/>
          <a:p>
            <a:r>
              <a:t>- Konflik **struktural** saya: ____ - **Dapat dihilangkan dengan biaya wajar?** ☐ Ya → **hilangkan** ☐ Tidak - Konflik yang saya tangani hanya dengan pengungkapan: ____ - Untuk tiap satu: mengapa pengungkapan memadai? ____</a:t>
            </a:r>
          </a:p>
          <a:p/>
          <a:p>
            <a:r>
              <a:t>(Bila tidak menerima biaya, hitung untuk struktur yang pernah ditawarkan kepada Anda.)</a:t>
            </a:r>
          </a:p>
          <a:p/>
          <a:p>
            <a:r>
              <a:t>- Struktur: ____ · Volatilitas portofolio: ____% - **Nilai opsi biaya kinerja pada vol itu:** ____% AUM - Pada vol +20 pp: ____% AUM · **Kenaikan: ____%** - Bila tertinggal 8% dengan 2 bulan tersisa, rasio nilai opsi vol rendah vs tinggi: ____× - **Simulasi dua tahun** (+40% lalu −30%): biaya total ____% AUM awal · imbal hasil klien ____% · kotor ____% - Penanganan yang saya pakai atau usulkan: ____</a:t>
            </a:r>
          </a:p>
          <a:p/>
          <a:p>
            <a:r>
              <a:t>- Pengendalian yang **tidak ada** dan mengapa: ____ - Bila pengendalian 1 tidak ada: berapa n dibutuhkan untuk mendeteksi selis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B4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2057400"/>
            <a:ext cx="9265615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800"/>
              </a:spcAft>
            </a:pPr>
            <a:r>
              <a:rPr sz="1300" b="1">
                <a:solidFill>
                  <a:srgbClr val="C88A2E"/>
                </a:solidFill>
                <a:latin typeface="Source Sans Pro"/>
              </a:rPr>
              <a:t>INVESMENTPEDIA MASTERY CURRICULUM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400"/>
              </a:spcAft>
            </a:pPr>
            <a:r>
              <a:rPr sz="4000" b="1">
                <a:solidFill>
                  <a:srgbClr val="FFFFFF"/>
                </a:solidFill>
                <a:latin typeface="Source Sans Pro"/>
              </a:rPr>
              <a:t>L4.2 — Etika, Fidusia, dan Kepatuhan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600" b="0">
                <a:solidFill>
                  <a:srgbClr val="A8BED6"/>
                </a:solidFill>
                <a:latin typeface="Source Sans Pro"/>
              </a:rPr>
              <a:t>Kurikulum Invesmentpedia · Level 4 Profesional · Modul Inti 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Peta Konsep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737360"/>
            <a:ext cx="10637215" cy="4343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TIGA TINGKAT KEWAJIBAN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kesesuaian  &lt;  peran campuran  &lt;  FIDUSIA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"tidak jelas    "tergantung        "kepentingan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merugikan"      kapasitas"         klien lebih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                     dahulu"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┌───────────────────┴───────────────────┐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      KONFLIK KEPENTINGAN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└───────────────────┬───────────────────┘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┌─────────────────────┼─────────────────────┐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│                     │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STRUKTURAL           TRANSAKSIONAL          PRIBADI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(biaya, insentif)    (alokasi, waktu)    (perdagangan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│                     │               pribadi)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Biaya kinerja 20%    Cherry-picking: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= OPSI CALL          selisih 12 pp atas   Larangan,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vol 10%→30%:         50 trx TIDAK          bukan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nilai naik 109,1%    terdeteksi (p=0,22)   pengungkapan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deteksi 5 pp butuh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L4.2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4.1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Tiga tingkat kewajiban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L4.2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4.1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Tiga tingkat kewajiban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Tingkat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Standar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Pertanyaan yang dijawab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**Kesesuaian**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Rekomendasi harus sesuai keadaan klien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"Apakah ini tidak jelas merugikan?"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**Peran campuran**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Berubah menurut kapasitas yang sedang dijalankan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"Saya sedang bertindak sebagai apa?"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**Fidusia**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Kepentingan klien didahulukan di atas kepentingan sendiri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"Apakah ini yang terbaik bagi klien?"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L4.2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4.1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Tiga tingkat kewajiban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Situasi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Kesesuaian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Fidusia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Dua produk setara; satu berbiaya 1,5%, satu 0,3%; yang mahal membayar komisi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Boleh merekomendasikan yang mahal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**Tidak boleh**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Klien meminta produk yang lebih mahal setelah diberi tahu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Boleh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Boleh, dengan pengungkapan dan catatan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Ada produk lebih murah tetapi tidak tersedia di platform Anda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Boleh merekomendasikan yang ada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**Wajib mengungkapkan keterbatasan platform**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L4.2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4.2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Taksonomi konflik kepentingan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L4.2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4.2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Taksonomi konflik kepentingan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Jenis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Contoh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**Penanganan yang memadai**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**Struktural**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Struktur biaya, imbalan penjualan, kepemilikan produk sendiri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**Hilangkan** atau ubah struktur; pengungkapan tidak cukup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**Transaksional**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Alokasi transaksi antarakun, urutan eksekusi, waktu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**Pengendalian proses** — pencatatan pra-alokasi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**Pribadi**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Perdagangan pribadi pada instrumen yang direkomendasikan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**Larangan** atau periode tunggu; bukan pengungkapan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**Informasi**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Akses informasi yang tidak dimiliki klien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Pembatasan penggunaan; dinding informasi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**Hubungan**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Hubungan keluarga, bisnis, atau politik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**Pengungkapan + pengunduran diri** dari keputusan terkait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L4.2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4.3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Struktur biaya sebagai konflik struktural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L4.2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4.3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Struktur biaya sebagai konflik struktural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Volatilitas portofolio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Nilai call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**Biaya kinerja (20%)**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10%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6,80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**1,361% AUM**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20%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10,45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2,090% AUM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**30%**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14,23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**2,846% AUM**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50%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21,79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4,359% AUM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L4.2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4.3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Struktur biaya sebagai konflik struktural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Posisi manajer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Nilai opsi pada vol 15%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pada vol 45%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**Rasio**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Tertinggal 8%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0,3112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3,9843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**12,8×**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Tertinggal 4%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1,1262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5,6680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**5,0×**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Tertinggal 1%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2,3362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7,1670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3,1×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L4.2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9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4.4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Batas pengungkapan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L4.2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4.4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Batas pengungkapan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Memadai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Tidak memadai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Konflik hubungan yang tidak memengaruhi keputusan harian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Konflik struktural (§4.3)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Keterbatasan platform atau semesta produk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Konflik perdagangan pribadi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Kepemilikan pribadi kecil yang diungkap dan tidak diperdagangkan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Alokasi transaksi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Informasi yang klien dapat menilai sendiri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Konflik yang memerlukan keahlian untuk dinilai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L4.2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11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4.5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Kepatuhan operasional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L4.2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12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4.5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Kepatuhan operasional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Keunggulan 12 poin persentase atas 50 transaksi tidak terdeteksi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(p = 0,22).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L4.2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13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4.5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Kepatuhan operasional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Selisih yang hendak dideteksi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n per akun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5 pp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**1.568**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10 pp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392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15 pp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174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20 pp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98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L4.2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14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4.6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Etika penyajian kinerja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L4.2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15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4.6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Etika penyajian kinerja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#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Syarat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Pelanggaran yang dicegah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Periode dinyatakan penuh, tidak dipilih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Pemilihan periode (L3.4 bias 7)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**Seluruh akun dengan mandat serupa disertakan**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Bias bertahan hidup (L3.4 bias 1)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Akun yang ditutup tetap disertakan sampai penutupannya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Bias bertahan hidup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4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**Bersih setelah seluruh biaya**, dengan biaya dinyatakan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Kinerja kotor disajikan sebagai bersih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Pembanding dinyatakan dan relevan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Pembanding dipilih belakangan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6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**Risiko dilaporkan bersama imbal hasil** — minimal volatilitas dan drawdown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Imbal hasil tanpa konteks risiko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7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Hasil simulasi/backtest **diberi label jelas** dan dipisahkan dari hasil nyata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Backtest disajikan sebagai rekam jejak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8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**Jumlah percobaan dinyatakan** bila hasilnya dari pencarian (L3.4)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Penggalian data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9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Ukuran sampel dan pernyataan kecukupannya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Kesimpulan dari sampel tidak memadai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L4.2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16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4.7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Ketika kewajiban bertabrakan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L4.2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17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4.7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Ketika kewajiban bertabrakan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Kewajiban hukum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mendahului seluruhnya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Fidusia terhadap klien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mendahului kepentingan diri dan pemberi kerja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Otonomi klien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dihormati setelah klien mendapat informasi memadai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Kompetensi adalah batas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menolak yang di luar kompetensi adalah kewajiban, bukan kegagalan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L4.2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18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4.7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Ketika kewajiban bertabrakan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Tabrakan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Pihak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Kerangka penyelesaian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Klien meminta tindakan yang merugikan dirinya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Otonomi vs perlindungan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Beri tahu, catat, laksanakan bila tetap diminta dan sah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Kepentingan satu klien vs klien lain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Keadilan antarklien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Aturan alokasi yang ditetapkan lebih dahulu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Kewajiban kerahasiaan vs kewajiban melaporkan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Kerahasiaan vs hukum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**Kewajiban hukum mendahului**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Kepentingan klien vs kepentingan pemberi kerja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Fidusia vs loyalitas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**Fidusia mendahului**; bila tidak dapat, mundur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Klien meminta produk yang tidak Anda pahami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Melayani vs kompetensi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**Menolak adalah jawaban yang benar**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L4.2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19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4.8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Menerapkan kerangka ini pada pendidikan investasi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L4.2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20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4.8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Menerapkan kerangka ini pada pendidikan investasi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Mayoritas partisipan pasar ritel mengalami kerugian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, dan menyelesaikan program ini tidak mengubah kenyataan itu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L4.2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21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4.8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Menerapkan kerangka ini pada pendidikan investasi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68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Konflik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Mekanisme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Penanganan yang dipakai kurikulum ini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**Insentif menjanjikan hasil**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Program yang menjanjikan keuntungan lebih laku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Larangan menjanjikan hasil finansial (aturan keras di setiap modul)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**Insentif menyederhanakan**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Materi yang mudah lebih laku daripada yang jujur tentang kesulitan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Standar bukti L2.3 diterapkan ke seluruh klaim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**Imbalan dari penyedia produk**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Rujukan broker, platform, penyedia data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**Larangan menyeluruh** di setiap modul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**Kesaksian alumni**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Sampel tersaring (L3T.3 §4.6)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Larangan memakai kesaksian sebagai bukti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**Peringkat peserta**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Mengajarkan bahwa hasil jangka pendek bermakna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Larangan mengumumkan peringkat (Proyek Mandat §9.3)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**Biaya program itu sendiri**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Penyelenggara mengambil biaya pasti untuk manfaat tidak pasti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**Dinyatakan di modul ini**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L4.2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22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4.9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Kode Etik Pribadi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L4.2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23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4.9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Kode Etik Pribadi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7680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Konflik saya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Jenis (§4.2)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Penanganan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Memadai?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☐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L4.2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24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4.9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Kode Etik Pribadi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30723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#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Pengendalian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Ada?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Diverifikasi oleh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Pencatatan pra-alokasi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☐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Alokasi pro-rata otomatis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☐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Periode tunggu perdagangan pribadi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☐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4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Persetujuan sebelumnya perdagangan pribadi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☐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Pencatatan dasar rekomendasi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☐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6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Pemisahan tugas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☐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7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**Audit oleh pihak yang tidak dapat saya pecat**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☐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L4.2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25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STUDI KASUS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Contoh Terhitung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L4.2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26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Vol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Nilai call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Biaya kinerja (20%)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10%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6,80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**1,361%**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20%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10,45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2,090%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30%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14,23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**2,846%**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50%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21,79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4,359%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L4.2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27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Tertinggal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Opsi pada vol 15%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pada vol 45%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Rasio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**8%**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0,3112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3,9843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**12,8×**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4%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1,1262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5,6680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5,0×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1%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2,3362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7,1670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3,1×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L4.2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28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1521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Akun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Menang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Proporsi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Terkait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32 dari 50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64,0%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Klien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26 dari 50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52,0%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L4.2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29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7443"/>
                <a:gridCol w="2127443"/>
                <a:gridCol w="2127443"/>
                <a:gridCol w="2127443"/>
                <a:gridCol w="2127443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Selisih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z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p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Terdeteksi?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50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+12,0 pp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1,225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0,2207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Tidak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+11,0 pp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1,579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0,1144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Tidak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+9,5 pp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1,921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0,0547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**Nyaris**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400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+8,5 pp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2,426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0,0152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**Ya**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L4.2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30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Tafsir contoh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Periode perhitungan multi-tahun menghapus seluruh masalah pada kasus ini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dan itu adalah penanganan yang paling jarang ditemui.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L4.2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31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PENUGASAN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Lembar Kerja Peserta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L4.2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32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Yang harus Anda kerjakan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Standar yang berlaku: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☐ Kesesuaian ☐ Fidusia ☐ Tidak ada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Dapat dihilangkan dengan biaya wajar?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☐ Ya →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hilangkan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☐ Tidak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Nilai opsi biaya kinerja pada vol itu: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____% AUM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Simulasi dua tahun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(+40% lalu −30%): biaya total ____% AUM awal · imbal hasil klien ____% · kotor ____%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Apakah itu dalam jangkauan waktu yang wajar?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☐ Ya ☐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Tidak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Uji: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bila pembaca mengetahui segala yang saya ketahui, apakah ia menafsirkannya seperti yang saya harapkan? ☐ Ya ☐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Tidak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L4.2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33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B4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011680"/>
            <a:ext cx="9539935" cy="3108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</a:pPr>
            <a:r>
              <a:rPr sz="1300" b="1">
                <a:solidFill>
                  <a:srgbClr val="C88A2E"/>
                </a:solidFill>
                <a:latin typeface="Source Sans Pro"/>
              </a:rPr>
              <a:t>PENAFIAN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18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Materi ini bersifat edukasi, bukan saran investasi personal.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0">
                <a:solidFill>
                  <a:srgbClr val="A8BED6"/>
                </a:solidFill>
                <a:latin typeface="Source Sans Pro"/>
              </a:rPr>
              <a:t>Kinerja masa lalu tidak menjamin hasil masa depan. Investasi mengandung risiko kehilangan sebagian atau seluruh modal. Konsultasikan keputusan keuangan Anda dengan pihak berizin di bawah pengawasan OJK.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L4.2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