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Banyak materi mengajarkan bahwa bank sentral "mencetak uang" yang kemudian dikalikan bank melalui **pengganda uang**. Deskripsi itu **tidak menggambarkan cara sistem modern bekerja**, dan kekeliruannya menghasilkan ramalan yang keliru secara sistematis.</a:t>
            </a:r>
          </a:p>
          <a:p/>
          <a:p>
            <a:r>
              <a:t>**Yang sebenarnya terjadi:**</a:t>
            </a:r>
          </a:p>
          <a:p/>
          <a:p>
            <a:r>
              <a:t>1. Bank memberi kredit ketika menemukan peminjam yang layak dan modalnya mencukupi 2. Kredit **menciptakan deposito** — bukan sebaliknya 3. Cadangan dicari **setelah** kredit diberikan, bukan sebelum 4. Bank sentral menetapkan **harga** cadangan (suku bunga), bukan **kuantitasnya**</a:t>
            </a:r>
          </a:p>
          <a:p/>
          <a:p>
            <a:r>
              <a:t>**Konsekuensi praktisnya besar**, dan salah satunya dapat diamati langsung: ekspansi neraca bank sentral **tidak otomatis menghasilkan inflasi**, karena cadangan bank tidak dipinjamkan kepada sektor riil. Cadangan beredar di antara bank; kredit kepada sektor riil ditentukan oleh permintaan peminjam yang layak dan modal bank.</a:t>
            </a:r>
          </a:p>
          <a:p/>
          <a:p>
            <a:r>
              <a:t>**Enam saluran transmisi yang benar-benar bekerja:**</a:t>
            </a:r>
          </a:p>
          <a:p/>
          <a:p>
            <a:r>
              <a:t>**Saluran ekspektasi sering yang terkuat dan paling cepat**, dan ia adalah alasan mengapa **komunikasi** bank sentral dapat menggerakkan pasar lebih besar daripada tindakannya. Ini juga membuatnya paling sulit diramalkan: ia bergantung pada bagaimana kata-kata ditafsirkan.</a:t>
            </a:r>
          </a:p>
          <a:p/>
          <a:p>
            <a:r>
              <a:t>**Implikasi untuk analisis.** Pertanyaan "berapa banyak uang yang dicetak?" hampir tidak informatif. Pertanyaan yang informatif adalah:</a:t>
            </a:r>
          </a:p>
          <a:p/>
          <a:p>
            <a:r>
              <a:t>- Apakah **kredit kepada sektor riil*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Sebuah perekonomian tidak dapat memiliki ketiganya secara bersamaan:</a:t>
            </a:r>
          </a:p>
          <a:p/>
          <a:p>
            <a:r>
              <a:t>1. **Nilai tukar tetap** 2. **Aliran modal bebas** 3. **Kebijakan moneter independen**</a:t>
            </a:r>
          </a:p>
          <a:p/>
          <a:p>
            <a:r>
              <a:t>**Hanya dua dari tiga dapat dipilih.**</a:t>
            </a:r>
          </a:p>
          <a:p/>
          <a:p>
            <a:r>
              <a:t>**Kegunaannya sama dengan identitas neraca sektoral: menolak yang tidak mungkin.**</a:t>
            </a:r>
          </a:p>
          <a:p/>
          <a:p>
            <a:r>
              <a:t>**Uji operasional.** Ketika seseorang menyatakan bahwa suatu negara akan mempertahankan nilai tukar, membuka aliran modal, **dan** menurunkan suku bunga di bawah negara jangkar — ia menyatakan sesuatu yang tidak dapat bertahan. Cadangan devisa akan terkuras, dan salah satu dari ketiganya akan menyerah.</a:t>
            </a:r>
          </a:p>
          <a:p/>
          <a:p>
            <a:r>
              <a:t>**Pertanyaan yang benar bukan "apakah ini akan bertahan?" melainkan "yang mana yang akan menyerah, dan kapan?"** Pertanyaan kedua dapat dianalisis; yang pertama sudah terjawab oleh trilema.</a:t>
            </a:r>
          </a:p>
          <a:p/>
          <a:p>
            <a:r>
              <a:t>**Batasnya harus dinyatakan.** Trilema memberi tahu **apa** yang harus menyerah, bukan **kapan.** Posisi yang tidak konsisten dapat bertahan bertahun-tahun selama cadangan mencukupi. **Mengetahui bahwa sesuatu tidak dapat bertahan selamanya bukan dasar untuk penentuan waktu** — pelajaran yang sudah ditetapkan L3I.3 §4.2 tentang lag deteksi.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Bagian ini menerapkan standar L2.3 dan L3.4 pada ramalan makro.</a:t>
            </a:r>
          </a:p>
          <a:p/>
          <a:p>
            <a:r>
              <a:t>Pembanding yang tepat bukan nol, melainkan **ramalan naif**: "tahun depan sama dengan tahun ini."</a:t>
            </a:r>
          </a:p>
          <a:p/>
          <a:p>
            <a:r>
              <a:t>(Angka ilustratif yang mencerminkan kisaran temuan literatur ramalan konsensus; besaran pastinya berbeda antarnegara dan antarperiode.)</a:t>
            </a:r>
          </a:p>
          <a:p/>
          <a:p>
            <a:r>
              <a:t>**Tiga bacaan.**</a:t>
            </a:r>
          </a:p>
          <a:p/>
          <a:p>
            <a:r>
              <a:t>**Pertama: perbaikan pada cakrawala satu tahun nyata tetapi sederhana** — 12,9% untuk PDB, 20,8% untuk inflasi.</a:t>
            </a:r>
          </a:p>
          <a:p/>
          <a:p>
            <a:r>
              <a:t>**Kedua: pada cakrawala dua tahun, ramalan profesional lebih buruk daripada naif.** Menambah kecanggihan pada cakrawala yang lebih panjang tidak membantu — ia merugikan.</a:t>
            </a:r>
          </a:p>
          <a:p/>
          <a:p>
            <a:r>
              <a:t>**Ketiga: titik balik hampir tidak pernah diramalkan sebelum terjadi.** Dan titik balik justru yang paling bernilai bagi portofolio.</a:t>
            </a:r>
          </a:p>
          <a:p/>
          <a:p>
            <a:r>
              <a:t>**Ramalan pertumbuhan 2% tidak dapat dibedakan dari realisasi 4%, dan ramalan 4% mencakup kemungkinan 1,35% sampai 6,65%.**</a:t>
            </a:r>
          </a:p>
          <a:p/>
          <a:p>
            <a:r>
              <a:t>Perekonomian yang tumbuh 2% dan yang tumbuh 4% adalah dua dunia yang berbeda bagi laba perusahaan, kebijakan, dan pasar tenaga kerja. **Ramalan makro tidak dapat membedakannya.**</a:t>
            </a:r>
          </a:p>
          <a:p/>
          <a:p>
            <a:r>
              <a:t>Andaikan Anda mengetahui data makro **sebelum** dirilis — keunggulan yang tidak tersedia secara sah. Seberapa banyak imbal hasil aset yang dapat Anda jelaskan?</a:t>
            </a:r>
          </a:p>
          <a:p/>
          <a:p>
            <a:r>
              <a:t>(Angka ilustratif yang mencerminkan kisaran temuan literatur; besarannya berbeda antarpasar dan antarperiode.)</a:t>
            </a:r>
          </a:p>
          <a:p/>
          <a:p>
            <a:r>
              <a:t>**Bahkan dengan pengetahuan sempurna atas datanya, 89–97% variasi imbal hasil tidak 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Seorang analis menyatakan:</a:t>
            </a:r>
          </a:p>
          <a:p/>
          <a:p>
            <a:r>
              <a:t>&gt; "Pemerintah akan menurunkan defisit fiskal dari 5,0% menjadi 1,5% PDB. Sektor swasta akan terus menabung sekitar 3,0% PDB karena rumah tangga sedang mengurangi utang. Neraca transaksi berjalan diperkirakan tetap defisit sekitar 1,0% PDB."</a:t>
            </a:r>
          </a:p>
          <a:p/>
          <a:p>
            <a:r>
              <a:t>**Langkah 1 — nyatakan dalam identitas.**</a:t>
            </a:r>
          </a:p>
          <a:p/>
          <a:p>
            <a:r>
              <a:t>(S-I) + (T-G) + (M-X) = 0</a:t>
            </a:r>
          </a:p>
          <a:p/>
          <a:p>
            <a:r>
              <a:t>Konvensi tanda: saldo swasta positif = menabung; saldo fiskal negatif = defisit; saldo eksternal positif = defisit transaksi berjalan (impor bersih).</a:t>
            </a:r>
          </a:p>
          <a:p/>
          <a:p>
            <a:r>
              <a:t>**Langkah 2 — uji.**</a:t>
            </a:r>
          </a:p>
          <a:p/>
          <a:p>
            <a:r>
              <a:t>+2,5% neq 0 quad Rightarrow quad textbfnarasi tidak konsisten</a:t>
            </a:r>
          </a:p>
          <a:p/>
          <a:p>
            <a:r>
              <a:t>**Langkah 3 — identifikasi apa yang harus berubah.** Agar identitas berlaku, salah satu dari tiga harus bergerak 2,5 pp:</a:t>
            </a:r>
          </a:p>
          <a:p/>
          <a:p>
            <a:r>
              <a:t>**Langkah 4 — nyatakan kesimpulan yang benar.** Narasi itu bukan "optimistis" atau "diperdebatkan" — ia **tidak mungkin.** Ketiga klaimnya tidak dapat benar bersamaan.</a:t>
            </a:r>
          </a:p>
          <a:p/>
          <a:p>
            <a:r>
              <a:t>**Langkah 5 — ubah menjadi pertan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Seorang analis menyatakan:</a:t>
            </a:r>
          </a:p>
          <a:p/>
          <a:p>
            <a:r>
              <a:t>&gt; "Pemerintah akan menurunkan defisit fiskal dari 5,0% menjadi 1,5% PDB. Sektor swasta akan terus menabung sekitar 3,0% PDB karena rumah tangga sedang mengurangi utang. Neraca transaksi berjalan diperkirakan tetap defisit sekitar 1,0% PDB."</a:t>
            </a:r>
          </a:p>
          <a:p/>
          <a:p>
            <a:r>
              <a:t>**Langkah 1 — nyatakan dalam identitas.**</a:t>
            </a:r>
          </a:p>
          <a:p/>
          <a:p>
            <a:r>
              <a:t>(S-I) + (T-G) + (M-X) = 0</a:t>
            </a:r>
          </a:p>
          <a:p/>
          <a:p>
            <a:r>
              <a:t>Konvensi tanda: saldo swasta positif = menabung; saldo fiskal negatif = defisit; saldo eksternal positif = defisit transaksi berjalan (impor bersih).</a:t>
            </a:r>
          </a:p>
          <a:p/>
          <a:p>
            <a:r>
              <a:t>**Langkah 2 — uji.**</a:t>
            </a:r>
          </a:p>
          <a:p/>
          <a:p>
            <a:r>
              <a:t>+2,5% neq 0 quad Rightarrow quad textbfnarasi tidak konsisten</a:t>
            </a:r>
          </a:p>
          <a:p/>
          <a:p>
            <a:r>
              <a:t>**Langkah 3 — identifikasi apa yang harus berubah.** Agar identitas berlaku, salah satu dari tiga harus bergerak 2,5 pp:</a:t>
            </a:r>
          </a:p>
          <a:p/>
          <a:p>
            <a:r>
              <a:t>**Langkah 4 — nyatakan kesimpulan yang benar.** Narasi itu bukan "optimistis" atau "diperdebatkan" — ia **tidak mungkin.** Ketiga klaimnya tidak dapat benar bersamaan.</a:t>
            </a:r>
          </a:p>
          <a:p/>
          <a:p>
            <a:r>
              <a:t>**Langkah 5 — ubah menjadi pertan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Seorang analis menyatakan:</a:t>
            </a:r>
          </a:p>
          <a:p/>
          <a:p>
            <a:r>
              <a:t>&gt; "Pemerintah akan menurunkan defisit fiskal dari 5,0% menjadi 1,5% PDB. Sektor swasta akan terus menabung sekitar 3,0% PDB karena rumah tangga sedang mengurangi utang. Neraca transaksi berjalan diperkirakan tetap defisit sekitar 1,0% PDB."</a:t>
            </a:r>
          </a:p>
          <a:p/>
          <a:p>
            <a:r>
              <a:t>**Langkah 1 — nyatakan dalam identitas.**</a:t>
            </a:r>
          </a:p>
          <a:p/>
          <a:p>
            <a:r>
              <a:t>(S-I) + (T-G) + (M-X) = 0</a:t>
            </a:r>
          </a:p>
          <a:p/>
          <a:p>
            <a:r>
              <a:t>Konvensi tanda: saldo swasta positif = menabung; saldo fiskal negatif = defisit; saldo eksternal positif = defisit transaksi berjalan (impor bersih).</a:t>
            </a:r>
          </a:p>
          <a:p/>
          <a:p>
            <a:r>
              <a:t>**Langkah 2 — uji.**</a:t>
            </a:r>
          </a:p>
          <a:p/>
          <a:p>
            <a:r>
              <a:t>+2,5% neq 0 quad Rightarrow quad textbfnarasi tidak konsisten</a:t>
            </a:r>
          </a:p>
          <a:p/>
          <a:p>
            <a:r>
              <a:t>**Langkah 3 — identifikasi apa yang harus berubah.** Agar identitas berlaku, salah satu dari tiga harus bergerak 2,5 pp:</a:t>
            </a:r>
          </a:p>
          <a:p/>
          <a:p>
            <a:r>
              <a:t>**Langkah 4 — nyatakan kesimpulan yang benar.** Narasi itu bukan "optimistis" atau "diperdebatkan" — ia **tidak mungkin.** Ketiga klaimnya tidak dapat benar bersamaan.</a:t>
            </a:r>
          </a:p>
          <a:p/>
          <a:p>
            <a:r>
              <a:t>**Langkah 5 — ubah menjadi pertan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Seorang analis menyatakan:</a:t>
            </a:r>
          </a:p>
          <a:p/>
          <a:p>
            <a:r>
              <a:t>&gt; "Pemerintah akan menurunkan defisit fiskal dari 5,0% menjadi 1,5% PDB. Sektor swasta akan terus menabung sekitar 3,0% PDB karena rumah tangga sedang mengurangi utang. Neraca transaksi berjalan diperkirakan tetap defisit sekitar 1,0% PDB."</a:t>
            </a:r>
          </a:p>
          <a:p/>
          <a:p>
            <a:r>
              <a:t>**Langkah 1 — nyatakan dalam identitas.**</a:t>
            </a:r>
          </a:p>
          <a:p/>
          <a:p>
            <a:r>
              <a:t>(S-I) + (T-G) + (M-X) = 0</a:t>
            </a:r>
          </a:p>
          <a:p/>
          <a:p>
            <a:r>
              <a:t>Konvensi tanda: saldo swasta positif = menabung; saldo fiskal negatif = defisit; saldo eksternal positif = defisit transaksi berjalan (impor bersih).</a:t>
            </a:r>
          </a:p>
          <a:p/>
          <a:p>
            <a:r>
              <a:t>**Langkah 2 — uji.**</a:t>
            </a:r>
          </a:p>
          <a:p/>
          <a:p>
            <a:r>
              <a:t>+2,5% neq 0 quad Rightarrow quad textbfnarasi tidak konsisten</a:t>
            </a:r>
          </a:p>
          <a:p/>
          <a:p>
            <a:r>
              <a:t>**Langkah 3 — identifikasi apa yang harus berubah.** Agar identitas berlaku, salah satu dari tiga harus bergerak 2,5 pp:</a:t>
            </a:r>
          </a:p>
          <a:p/>
          <a:p>
            <a:r>
              <a:t>**Langkah 4 — nyatakan kesimpulan yang benar.** Narasi itu bukan "optimistis" atau "diperdebatkan" — ia **tidak mungkin.** Ketiga klaimnya tidak dapat benar bersamaan.</a:t>
            </a:r>
          </a:p>
          <a:p/>
          <a:p>
            <a:r>
              <a:t>**Langkah 5 — ubah menjadi pertan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Seorang analis menyatakan:</a:t>
            </a:r>
          </a:p>
          <a:p/>
          <a:p>
            <a:r>
              <a:t>&gt; "Pemerintah akan menurunkan defisit fiskal dari 5,0% menjadi 1,5% PDB. Sektor swasta akan terus menabung sekitar 3,0% PDB karena rumah tangga sedang mengurangi utang. Neraca transaksi berjalan diperkirakan tetap defisit sekitar 1,0% PDB."</a:t>
            </a:r>
          </a:p>
          <a:p/>
          <a:p>
            <a:r>
              <a:t>**Langkah 1 — nyatakan dalam identitas.**</a:t>
            </a:r>
          </a:p>
          <a:p/>
          <a:p>
            <a:r>
              <a:t>(S-I) + (T-G) + (M-X) = 0</a:t>
            </a:r>
          </a:p>
          <a:p/>
          <a:p>
            <a:r>
              <a:t>Konvensi tanda: saldo swasta positif = menabung; saldo fiskal negatif = defisit; saldo eksternal positif = defisit transaksi berjalan (impor bersih).</a:t>
            </a:r>
          </a:p>
          <a:p/>
          <a:p>
            <a:r>
              <a:t>**Langkah 2 — uji.**</a:t>
            </a:r>
          </a:p>
          <a:p/>
          <a:p>
            <a:r>
              <a:t>+2,5% neq 0 quad Rightarrow quad textbfnarasi tidak konsisten</a:t>
            </a:r>
          </a:p>
          <a:p/>
          <a:p>
            <a:r>
              <a:t>**Langkah 3 — identifikasi apa yang harus berubah.** Agar identitas berlaku, salah satu dari tiga harus bergerak 2,5 pp:</a:t>
            </a:r>
          </a:p>
          <a:p/>
          <a:p>
            <a:r>
              <a:t>**Langkah 4 — nyatakan kesimpulan yang benar.** Narasi itu bukan "optimistis" atau "diperdebatkan" — ia **tidak mungkin.** Ketiga klaimnya tidak dapat benar bersamaan.</a:t>
            </a:r>
          </a:p>
          <a:p/>
          <a:p>
            <a:r>
              <a:t>**Langkah 5 — ubah menjadi pertan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Ambil satu narasi makro dari sumber publik mana pun.</a:t>
            </a:r>
          </a:p>
          <a:p/>
          <a:p>
            <a:r>
              <a:t>- Narasi, dalam satu kalimat: ____ - Sumber: ____ · Tanggal: ____ - **Saldo swasta yang tersirat:** ____% - **Saldo fiskal yang tersirat:** ____% - **Saldo eksternal yang tersirat:** ____% - **Jumlah:** ____ ☐ Nol ☐ **Bukan nol → narasi tidak konsisten** - Bila tidak nol: apa yang harus menyesuaikan, dan sebesar apa? ____ - Pertanyaan yang dapat dianalisis, hasil merumuskan ulang narasi: ____</a:t>
            </a:r>
          </a:p>
          <a:p/>
          <a:p>
            <a:r>
              <a:t>- **Sumber yang saya simpulkan:** ☐ permintaan ☐ penawaran ☐ inersia ☐ nilai tukar ☐ fiskal - Bukti yang paling menentukan: ____ - Respons kebijakan yang **sesuai** untuk sumber itu: ____ - Respons yang **mungkin diambil** bank sentral, dan mengapa dapat berbeda: ____ - ☐ Saya memahami diagnosis ini menjelaskan sumber, bukan meramalkan tindakan</a:t>
            </a:r>
          </a:p>
          <a:p/>
          <a:p>
            <a:r>
              <a:t>- pi = ____% · pi^ = ____% · Output gap = ____% - i Taylor pada r^ = 0,5%: ____% · 1,0%: ____% · 2,0%: ____% · 3,0%: ____% - **Rentang: ____ pp** - Suku bunga aktual: ____% · Posisinya dalam rentang: ____ - **Kesimpulan yang dapat dipertahankan:** ____ - Kesimpulan yang **tidak** dapat dipertahankan dari data ini: ____</a:t>
            </a:r>
          </a:p>
          <a:p/>
          <a:p>
            <a:r>
              <a:t>- Variabel yang saya ramalkan: ____ · Cakrawala: ____ - Ramalan saya: ____ · RM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L4.1 — Makroekonomi II: Kerangka, Identitas, dan Batas Ramalan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Kurikulum Invesmentpedia · Level 4 Profesional · Modul Inti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MAKRO: DUA PENGGUNAAN YANG BERBEDA JENIS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┌─────────────────────┴─────────────────────┐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  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MEMAHAMI (berguna)                      MERAMAL (nyaris tidak)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  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┌─────┴─────┐                      ┌──────────────┴──────────────┐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│           │                      │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IDENTITAS  MEKANISME              AKURASI RAMALAN          KEJUTAN → ASET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NERACA     TRANSMISI              PDB 1 thn: +12,9%        R² = 0,03–0,11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SEKTORAL                            vs naif                ► 89–97% variasi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(S−I)+(T−G)  bukan pengganda      PDB 2 thn: −5,9%           TIDAK dijelaskan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+(M−X) = 0   uang                  (lebih BURUK)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│                              RMSE 1,35 pp →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menolak                           CI 95% selebar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narasi yang                       5,29 pp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tidak mungkin 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        ┌────────┴────────┐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        │ KONDISI GANDA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        │ ramal benar 60% 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Identitas neraca sektoral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Identitas neraca sektoral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7443"/>
                <a:gridCol w="2127443"/>
                <a:gridCol w="2127443"/>
                <a:gridCol w="2127443"/>
                <a:gridCol w="2127443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Skenario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Saldo swasta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Saldo fiskal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Saldo eksternal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Jumlah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Surplus swasta besar, defisit fiskal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+6,0%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−5,0%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−1,0%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**0,0**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Swasta seimbang, fiskal ketat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+1,5%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−0,5%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−1,0%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**0,0**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Swasta defisit (kredit tumbuh)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−2,0%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−1,0%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+3,0%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**0,0**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Surplus fiskal + surplus swasta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+3,0%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+1,5%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**−4,5%**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**0,0**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Transmisi moneter: mekanisme yang sebenarnya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Transmisi moneter: mekanisme yang sebenarnya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Apakah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kredit kepada sektor riil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tumbuh, dan kepada siapa?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Apakah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standar penyaluran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mengetat atau melonggar?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Apakah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peminjam yang layak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masih ada pada tingkat bunga ini?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Transmisi moneter: mekanisme yang sebenarnya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Saluran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Mekanisme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Suku bunga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Biaya pinjaman berubah → keputusan investasi dan konsumsi berubah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Kredit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Standar penyaluran kredit bank mengetat atau melonggar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Harga aset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Tingkat diskonto berubah → valuasi berubah → efek kekayaan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Nilai tukar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Selisih suku bunga → aliran modal → nilai tukar → harga impor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**Ekspektasi**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Panduan kebijakan mengubah perkiraan → mengubah perilaku sekarang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Pengambilan risiko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Suku bunga rendah mendorong pencarian imbal hasil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Sumber inflasi menentukan responsnya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Sumber inflasi menentukan responsnya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Sumber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Ciri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Respons kebijakan yang sesuai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Dampak kebijakan bunga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**Permintaan**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Inflasi luas, output gap positif, upah naik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Pengetatan moneter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**Efektif**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**Penawaran/biaya**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Terkonsentrasi pada komoditas; output melemah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Menunggu; kebijakan struktural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**Terbatas — memperburuk output**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**Inersia/ekspektasi**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Bertahan tanpa tekanan baru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Kredibilitas; panduan kebijakan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Efektif bila kredibel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**Nilai tukar**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Harga impor naik; barang domestik tetap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Bergantung penyebab depresiasi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Efektif bila aliran modal responsif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**Fiskal**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Defisit dimonetisasi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**Konsolidasi fiskal**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**Tidak efektif tanpa perbaikan fiskal**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Sumber inflasi menentukan responsnya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Pengamatan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Menunjukkan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Inflasi inti mengikuti inflasi umum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Permintaan atau inersia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Inflasi umum naik, inti stabil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Penawaran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Upah nominal mengikuti harga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Inersia terbentuk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Ekspektasi inflasi jangka panjang bergeser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**Kredibilitas terancam**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Deflator impor mendominasi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Nilai tukar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Aturan Taylor dan ketidakpastian $r^*$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Aturan Taylor dan ketidakpastian $r^*$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Keadaan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Output gap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Inflasi di target, output netral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**5,00%**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Inflasi 3 pp di atas target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**9,50%**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Inflasi di target, resesi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−4,0%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**3,00%**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**Stagflasi**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7,0%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−3,0%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**9,50%**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Aturan Taylor dan ketidakpastian $r^*$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r^* yang diasumsikan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i yang dihasilkan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0,5%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8,00%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8,50%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9,50%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10,50%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Trilema kebijakan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Trilema kebijakan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Nilai tukar tetap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Aliran modal bebas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Kebijakan moneter independen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Trilema kebijakan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Pilihan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Yang dikorbankan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Konsekuensi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Nilai tukar tetap + modal bebas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**Independensi moneter**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Suku bunga mengikuti negara jangkar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Nilai tukar tetap + moneter independen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**Aliran modal bebas**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Memerlukan pengendalian modal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Modal bebas + moneter independen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**Nilai tukar tetap**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Nilai tukar mengambang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Batas ramalan makro, diukur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Batas ramalan makro, diukur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Pertama: perbaikan pada cakrawala satu tahun nyata tetapi sederhana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12,9% untuk PDB, 20,8% untuk inflasi.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Batas ramalan makro, diukur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Yang diramalkan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RMSE profesional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RMSE naif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**Perbaikan**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Pertumbuhan PDB 1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1,35 pp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1,55 pp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**+12,9%**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Inflasi 1 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0,95 pp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1,20 pp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**+20,8%**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**Pertumbuhan PDB 2 tahun**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1,80 pp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1,70 pp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**−5,9%**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Titik balik resesi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Jarang diramalkan sebelum terjadi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Batas ramalan makro, diukur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Ramalan PDB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**Selang keyakinan 95% realisasi**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Lebar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[−0,65%, +4,65%]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**5,29 pp**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4,0%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[+1,35%, +6,65%]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5,29 pp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6,0%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[+3,35%, +8,65%]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5,29 pp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4.7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Penggunaan makro yang sah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Penggunaan makro yang sah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**Penggunaan yang sah**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Alasan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**Menolak narasi yang tidak mungkin** (§4.1, §4.5)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Identitas tidak dapat salah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**Memahami mengapa portofolio berperilaku demikian**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Atribusi, bukan prediksi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**Merancang skenario tekanan** (L3.3 §4.6)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Menguji kegagalan asumsi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**Mengenali pergeseran rezim struktural** (bukan siklus)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Perubahan kerangka kebijakan, bukan data bulanan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**Menilai keberlanjutan** posisi kebijakan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Trilema, neraca sektoral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Penggunaan makro yang sah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**Penggunaan yang TIDAK sah**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Alasan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Penentuan waktu masuk/keluar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§4.6.4 — 52,0% keberhasilan gabungan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Target harga aset dari ramalan makro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§4.6.3 — R^2 0,03–0,11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Rotasi berdasarkan ramalan titik balik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§4.6.1 — titik balik jarang diramalkan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Klaim keyakinan tentang pertumbuhan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§4.6.2 — CI selebar 5,29 pp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4.8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Protokol Analisis Makro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Suku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Nilai yang diklaim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Saldo swasta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+3,0%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Saldo fiskal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−1,5%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Saldo eksternal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+1,0%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**Jumlah**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**+2,5%**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Penyesuaian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Nilai baru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Artinya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Saldo swasta turun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+0,5%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Rumah tangga **berhenti** mengurangi utang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Defisit fiskal tetap lebih besar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−4,0%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Konsolidasi fiskal **tidak terjadi**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Defisit eksternal membesar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+3,5%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Impor naik tajam atau ekspor jatuh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r^*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i Taylor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Posisi suku bunga aktual 8,0%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0,5%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**8,00%**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**Tepat pada patokan**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8,50%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Sedikit longgar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9,50%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Longgar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10,50%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Sangat longgar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Keadaan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Gap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i Taylor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Inflasi tinggi, output netral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**9,50%**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**Stagflasi**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7,0%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−3,0%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**9,50%**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28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Tafsir contoh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Tidak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mengatasi penyebabnya (harga impor)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Mungkin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membantu melalui saluran nilai tukar — bila aliran modal responsif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Diagnosis meningkatkan pemahaman; ia tidak menghasilkan ramalan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(§4.7).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29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30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Yang harus Anda kerjakan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Saldo swasta yang tersirat: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____%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Saldo fiskal yang tersirat: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____%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Saldo eksternal yang tersirat: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____%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Jumlah: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____ ☐ Nol ☐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Bukan nol → narasi tidak konsisten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Sumber yang saya simpulkan: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☐ permintaan ☐ penawaran ☐ inersia ☐ nilai tukar ☐ fiskal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Rentang: ____ pp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Kesimpulan yang dapat dipertahankan: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CI 95%: [____, ____]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· Lebar: ____ 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31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