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**Soal.** Dua klien, keduanya berusia 35 tahun, kekayaan finansial **Rp1.000.000.000**, nilai kini modal manusia **Rp4.000.000.000**. Eksposur ekuitas yang diinginkan terhadap **kekayaan total** adalah 60%.</a:t>
            </a:r>
          </a:p>
          <a:p/>
          <a:p>
            <a:r>
              <a:t>**Diminta:** alokasi ekuitas pada portofolio finansial masing-masing, dan tanggapan atas aturan "100 − usia".</a:t>
            </a:r>
          </a:p>
          <a:p/>
          <a:p>
            <a:r>
              <a:t>**Jawaban.**</a:t>
            </a:r>
          </a:p>
          <a:p/>
          <a:p>
            <a:r>
              <a:t>Kekayaan total: Rp4.000.000.000 + Rp1.000.000.000 = Rp5.000.000.000</a:t>
            </a:r>
          </a:p>
          <a:p/>
          <a:p>
            <a:r>
              <a:t>Eksposur ekuitas yang diinginkan: 0,60 × Rp5.000.000.000 = Rp3.000.000.000</a:t>
            </a:r>
          </a:p>
          <a:p/>
          <a:p>
            <a:r>
              <a:t>w_finansial = (0,60 × W_total - beta_HC × W_HC) / (W_finansial)</a:t>
            </a:r>
          </a:p>
          <a:p/>
          <a:p>
            <a:r>
              <a:t>**Klien 1:** (Rp3.000.000.000 - 0,15 × Rp4.000.000.000) / (Rp1.000.000.000) = (Rp2.400.000.000) / (Rp1.000.000.000) = +240,0%</a:t>
            </a:r>
          </a:p>
          <a:p/>
          <a:p>
            <a:r>
              <a:t>**Klien 2:** (Rp3.000.000.000 - 0,75 × Rp4.000.000.000) / (Rp1.000.000.000) = (Rp0) / (Rp1.000.000.000) = 0,0%</a:t>
            </a:r>
          </a:p>
          <a:p/>
          <a:p>
            <a:r>
              <a:t>**Dan inilah yang sebenarnya diuji.** Jawaban 240% **tidak dapat dilaksanakan** tanpa leverage, dan kandidat wajib menyatakan itu:</a:t>
            </a:r>
          </a:p>
          <a:p/>
          <a:p>
            <a:r>
              <a:t>&gt; "Alokasi yang menyamakan eksposur total adalah 240%, yang menuntut leverage 2,4×. Karena mandat melarang leverage, alokasi terikat pada batas 100%, dan eksposur total klien 1 tetap berada di bawah 60% — yaitu (0,15 × 4 + 1,0 × 1)/5 = 32,0%. Kendala itu wajib dinyatakan kepada klien, bukan disembunyikan dengan membulatkan ke 100%."</a:t>
            </a:r>
          </a:p>
          <a:p/>
          <a:p>
            <a:r>
              <a:t>**Dan aturan "100 − usia":**</a:t>
            </a:r>
          </a:p>
          <a:p/>
          <a:p>
            <a:r>
              <a:t>100 - 35 = 65% untuk KEDUANYA</a:t>
            </a:r>
          </a:p>
          <a:p/>
          <a:p>
            <a:r>
              <a:t>**Aturan itu memberi jawaban yang identik bagi dua orang yang jawaban benarnya berada di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**Soal.** Dana kelolaan **Rp50.000.000.000**; biaya pengelolaan 2,0%/tahun; biaya kinerja **20% di atas ambang 8%**, tanpa high-water mark.</a:t>
            </a:r>
          </a:p>
          <a:p/>
          <a:p>
            <a:r>
              <a:t>**Diminta:** hitung biaya kinerja dan hasil bersih klien pada tiga skenario, lalu nyatakan konfliknya.</a:t>
            </a:r>
          </a:p>
          <a:p/>
          <a:p>
            <a:r>
              <a:t>**Jawaban.**</a:t>
            </a:r>
          </a:p>
          <a:p/>
          <a:p>
            <a:r>
              <a:t>Perhitungan pada baris ketiga: (0,20 - 0,08) × Rp50.000.000.000 × 0,20 = Rp1.200.000.000 (0,20 × 50 - 1,2 - 0,02 × 50) / (50) = +15,60%</a:t>
            </a:r>
          </a:p>
          <a:p/>
          <a:p>
            <a:r>
              <a:t>**Konflik yang wajib dinyatakan** (L4.2 §4.4):</a:t>
            </a:r>
          </a:p>
          <a:p/>
          <a:p>
            <a:r>
              <a:t>1. **Biaya kinerja adalah opsi beli.** Nilainya naik bersama volatilitas — L4.2 mengukur bahwa vol 10% → 30% menaikkan nilainya **109,1%**. Pengelola memperoleh manfaat dari risiko yang ditanggung klien. 2. **Tanpa high-water mark, kerugian tidak perlu dipulihkan** sebelum biaya kinerja berikutnya ditarik. 3. **Asimetri tahun berurutan:** L4.2 mengukur kasus di mana hasil kotor **−2,00%** menjadi **−11,60%** bagi klien setelah biaya.</a:t>
            </a:r>
          </a:p>
          <a:p/>
          <a:p>
            <a:r>
              <a:t>**Kunci penilaian:**</a:t>
            </a:r>
          </a:p>
          <a:p/>
          <a:p>
            <a:r>
              <a:t>---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Setiap kasus bernilai 12,5% dari ujian. **Jawaban wajib menunjukkan langkah**, bukan hanya hasil.</a:t>
            </a:r>
          </a:p>
          <a:p/>
          <a:p>
            <a:r>
              <a:t>**Soal.** Dua klien, keduanya berusia 35 tahun, kekayaan finansial **Rp1.000.000.000**, nilai kini modal manusia **Rp4.000.000.000**. Eksposur ekuitas yang diinginkan terhadap **kekayaan total** adalah 60%.</a:t>
            </a:r>
          </a:p>
          <a:p/>
          <a:p>
            <a:r>
              <a:t>**Diminta:** alokasi ekuitas pada portofolio finansial masing-masing, dan tanggapan atas aturan "100 − usia".</a:t>
            </a:r>
          </a:p>
          <a:p/>
          <a:p>
            <a:r>
              <a:t>**Jawaban.**</a:t>
            </a:r>
          </a:p>
          <a:p/>
          <a:p>
            <a:r>
              <a:t>Kekayaan total: Rp4.000.000.000 + Rp1.000.000.000 = Rp5.000.000.000</a:t>
            </a:r>
          </a:p>
          <a:p/>
          <a:p>
            <a:r>
              <a:t>Eksposur ekuitas yang diinginkan: 0,60 × Rp5.000.000.000 = Rp3.000.000.000</a:t>
            </a:r>
          </a:p>
          <a:p/>
          <a:p>
            <a:r>
              <a:t>w_finansial = (0,60 × W_total - beta_HC × W_HC) / (W_finansial)</a:t>
            </a:r>
          </a:p>
          <a:p/>
          <a:p>
            <a:r>
              <a:t>**Klien 1:** (Rp3.000.000.000 - 0,15 × Rp4.000.000.000) / (Rp1.000.000.000) = (Rp2.400.000.000) / (Rp1.000.000.000) = +240,0%</a:t>
            </a:r>
          </a:p>
          <a:p/>
          <a:p>
            <a:r>
              <a:t>**Klien 2:** (Rp3.000.000.000 - 0,75 × Rp4.000.000.000) / (Rp1.000.000.000) = (Rp0) / (Rp1.000.000.000) = 0,0%</a:t>
            </a:r>
          </a:p>
          <a:p/>
          <a:p>
            <a:r>
              <a:t>**Dan inilah yang sebenarnya diuji.** Jawaban 240% **tidak dapat dilaksanakan** tanpa leverage, dan kandidat wajib menyatakan itu:</a:t>
            </a:r>
          </a:p>
          <a:p/>
          <a:p>
            <a:r>
              <a:t>&gt; "Alokasi yang menyamakan eksposur total adalah 240%, yang menuntut leverage 2,4×. Karena mandat melarang leverage, alokasi terikat pada batas 100%, dan eksposur total klien 1 tetap berada di bawah 60% — yaitu (0,15 × 4 + 1,0 × 1)/5 = 32,0%. Kendala itu wajib dinyatakan kepada klien, bukan disembunyikan dengan membulatkan ke 100%."</a:t>
            </a:r>
          </a:p>
          <a:p/>
          <a:p>
            <a:r>
              <a:t>**Dan aturan "100 − usia":**</a:t>
            </a:r>
          </a:p>
          <a:p/>
          <a:p>
            <a:r>
              <a:t>100 - 35 = 65% untuk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**Soal.** Dua klien, keduanya berusia 35 tahun, kekayaan finansial **Rp1.000.000.000**, nilai kini modal manusia **Rp4.000.000.000**. Eksposur ekuitas yang diinginkan terhadap **kekayaan total** adalah 60%.</a:t>
            </a:r>
          </a:p>
          <a:p/>
          <a:p>
            <a:r>
              <a:t>**Diminta:** alokasi ekuitas pada portofolio finansial masing-masing, dan tanggapan atas aturan "100 − usia".</a:t>
            </a:r>
          </a:p>
          <a:p/>
          <a:p>
            <a:r>
              <a:t>**Jawaban.**</a:t>
            </a:r>
          </a:p>
          <a:p/>
          <a:p>
            <a:r>
              <a:t>Kekayaan total: Rp4.000.000.000 + Rp1.000.000.000 = Rp5.000.000.000</a:t>
            </a:r>
          </a:p>
          <a:p/>
          <a:p>
            <a:r>
              <a:t>Eksposur ekuitas yang diinginkan: 0,60 × Rp5.000.000.000 = Rp3.000.000.000</a:t>
            </a:r>
          </a:p>
          <a:p/>
          <a:p>
            <a:r>
              <a:t>w_finansial = (0,60 × W_total - beta_HC × W_HC) / (W_finansial)</a:t>
            </a:r>
          </a:p>
          <a:p/>
          <a:p>
            <a:r>
              <a:t>**Klien 1:** (Rp3.000.000.000 - 0,15 × Rp4.000.000.000) / (Rp1.000.000.000) = (Rp2.400.000.000) / (Rp1.000.000.000) = +240,0%</a:t>
            </a:r>
          </a:p>
          <a:p/>
          <a:p>
            <a:r>
              <a:t>**Klien 2:** (Rp3.000.000.000 - 0,75 × Rp4.000.000.000) / (Rp1.000.000.000) = (Rp0) / (Rp1.000.000.000) = 0,0%</a:t>
            </a:r>
          </a:p>
          <a:p/>
          <a:p>
            <a:r>
              <a:t>**Dan inilah yang sebenarnya diuji.** Jawaban 240% **tidak dapat dilaksanakan** tanpa leverage, dan kandidat wajib menyatakan itu:</a:t>
            </a:r>
          </a:p>
          <a:p/>
          <a:p>
            <a:r>
              <a:t>&gt; "Alokasi yang menyamakan eksposur total adalah 240%, yang menuntut leverage 2,4×. Karena mandat melarang leverage, alokasi terikat pada batas 100%, dan eksposur total klien 1 tetap berada di bawah 60% — yaitu (0,15 × 4 + 1,0 × 1)/5 = 32,0%. Kendala itu wajib dinyatakan kepada klien, bukan disembunyikan dengan membulatkan ke 100%."</a:t>
            </a:r>
          </a:p>
          <a:p/>
          <a:p>
            <a:r>
              <a:t>**Dan aturan "100 − usia":**</a:t>
            </a:r>
          </a:p>
          <a:p/>
          <a:p>
            <a:r>
              <a:t>100 - 35 = 65% untuk KEDUANYA</a:t>
            </a:r>
          </a:p>
          <a:p/>
          <a:p>
            <a:r>
              <a:t>**Aturan itu memberi jawaban yang identik bagi dua orang yang jawaban benarnya berada di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**Soal.** Dana kelolaan **Rp50.000.000.000**; biaya pengelolaan 2,0%/tahun; biaya kinerja **20% di atas ambang 8%**, tanpa high-water mark.</a:t>
            </a:r>
          </a:p>
          <a:p/>
          <a:p>
            <a:r>
              <a:t>**Diminta:** hitung biaya kinerja dan hasil bersih klien pada tiga skenario, lalu nyatakan konfliknya.</a:t>
            </a:r>
          </a:p>
          <a:p/>
          <a:p>
            <a:r>
              <a:t>**Jawaban.**</a:t>
            </a:r>
          </a:p>
          <a:p/>
          <a:p>
            <a:r>
              <a:t>Perhitungan pada baris ketiga: (0,20 - 0,08) × Rp50.000.000.000 × 0,20 = Rp1.200.000.000 (0,20 × 50 - 1,2 - 0,02 × 50) / (50) = +15,60%</a:t>
            </a:r>
          </a:p>
          <a:p/>
          <a:p>
            <a:r>
              <a:t>**Konflik yang wajib dinyatakan** (L4.2 §4.4):</a:t>
            </a:r>
          </a:p>
          <a:p/>
          <a:p>
            <a:r>
              <a:t>1. **Biaya kinerja adalah opsi beli.** Nilainya naik bersama volatilitas — L4.2 mengukur bahwa vol 10% → 30% menaikkan nilainya **109,1%**. Pengelola memperoleh manfaat dari risiko yang ditanggung klien. 2. **Tanpa high-water mark, kerugian tidak perlu dipulihkan** sebelum biaya kinerja berikutnya ditarik. 3. **Asimetri tahun berurutan:** L4.2 mengukur kasus di mana hasil kotor **−2,00%** menjadi **−11,60%** bagi klien setelah biaya.</a:t>
            </a:r>
          </a:p>
          <a:p/>
          <a:p>
            <a:r>
              <a:t>**Kunci penilaian:**</a:t>
            </a:r>
          </a:p>
          <a:p/>
          <a:p>
            <a:r>
              <a:t>---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&gt; **Ambang lulus ujian tertulis: 70 dari 100.**</a:t>
            </a:r>
          </a:p>
          <a:p/>
          <a:p>
            <a:r>
              <a:t>Tidak ada ujian yang mengukur tanpa galat. Dengan simpangan baku skor 12 poin:</a:t>
            </a:r>
          </a:p>
          <a:p/>
          <a:p>
            <a:r>
              <a:t>**Akibatnya pada keputusan lulus/gagal**, dengan SEM 5,37:</a:t>
            </a:r>
          </a:p>
          <a:p/>
          <a:p>
            <a:r>
              <a:t>**Zona tidak pasti** (peluang lulus antara 25% dan 75%):</a:t>
            </a:r>
          </a:p>
          <a:p/>
          <a:p>
            <a:r>
              <a:t>skor sebenarnya 66,4 sampai 73,6</a:t>
            </a:r>
          </a:p>
          <a:p/>
          <a:p>
            <a:r>
              <a:t>**Kandidat yang kemampuan sebenarnya berada dalam rentang itu memperoleh hasil yang mendekati lemparan koin.** Ini bukan cacat ujian ini; ini sifat setiap pengukuran dengan ambang.</a:t>
            </a:r>
          </a:p>
          <a:p/>
          <a:p>
            <a:r>
              <a:t>**Dan karena itu ada dua konsekuensi yang wajib diberlakukan:**</a:t>
            </a:r>
          </a:p>
          <a:p/>
          <a:p>
            <a:r>
              <a:t>---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Tidak ada ujian yang mengukur tanpa galat. Dengan simpangan baku skor 12 poin:</a:t>
            </a:r>
          </a:p>
          <a:p/>
          <a:p>
            <a:r>
              <a:t>**Akibatnya pada keputusan lulus/gagal**, dengan SEM 5,37:</a:t>
            </a:r>
          </a:p>
          <a:p/>
          <a:p>
            <a:r>
              <a:t>**Zona tidak pasti** (peluang lulus antara 25% dan 75%):</a:t>
            </a:r>
          </a:p>
          <a:p/>
          <a:p>
            <a:r>
              <a:t>skor sebenarnya 66,4 sampai 73,6</a:t>
            </a:r>
          </a:p>
          <a:p/>
          <a:p>
            <a:r>
              <a:t>**Kandidat yang kemampuan sebenarnya berada dalam rentang itu memperoleh hasil yang mendekati lemparan koin.** Ini bukan cacat ujian ini; ini sifat setiap pengukuran dengan ambang.</a:t>
            </a:r>
          </a:p>
          <a:p/>
          <a:p>
            <a:r>
              <a:t>**Dan karena itu ada dua konsekuensi yang wajib diberlakukan:**</a:t>
            </a:r>
          </a:p>
          <a:p/>
          <a:p>
            <a:r>
              <a:t>---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Mengulang menaikkan peluang lulus. **Pertanyaannya: bagi siapa?**</a:t>
            </a:r>
          </a:p>
          <a:p/>
          <a:p>
            <a:r>
              <a:t>**Kandidat dengan skor sebenarnya 68** (sedikit di bawah ambang):</a:t>
            </a:r>
          </a:p>
          <a:p/>
          <a:p>
            <a:r>
              <a:t>**Kandidat dengan skor sebenarnya 55** (jauh di bawah):</a:t>
            </a:r>
          </a:p>
          <a:p/>
          <a:p>
            <a:r>
              <a:t>**Baca kedua tabel bersama-sama.** Mengulang **tidak** membuat kandidat yang jauh di bawah ambang lolos — pada tiga kesempatan pun peluangnya **0,78%.**</a:t>
            </a:r>
          </a:p>
          <a:p/>
          <a:p>
            <a:r>
              <a:t>**Tetapi mengulang memang mengikis batas bagi kandidat di zona tidak pasti** — dari 35,5% menjadi 73,1%.</a:t>
            </a:r>
          </a:p>
          <a:p/>
          <a:p>
            <a:r>
              <a:t>&gt; **Mengulang diizinkan tanpa batas jumlah, tetapi setiap pengulangan wajib mengubah SKOR SEBENARNYA kandidat, bukan sekadar mengulang pengukurannya.**</a:t>
            </a:r>
          </a:p>
          <a:p/>
          <a:p>
            <a:r>
              <a:t>**Ketentuan yang menegakkannya:**</a:t>
            </a:r>
          </a:p>
          <a:p/>
          <a:p>
            <a:r>
              <a:t>**Ketentuan 2 adalah inti kebijakan ini.** Tanpanya, mengulang hanya melempar dadu berkali-kali; dengannya, yang berubah adalah kemampuan yang diukur.</a:t>
            </a:r>
          </a:p>
          <a:p/>
          <a:p>
            <a:r>
              <a:t>---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Mengulang menaikkan peluang lulus. **Pertanyaannya: bagi siapa?**</a:t>
            </a:r>
          </a:p>
          <a:p/>
          <a:p>
            <a:r>
              <a:t>**Kandidat dengan skor sebenarnya 68** (sedikit di bawah ambang):</a:t>
            </a:r>
          </a:p>
          <a:p/>
          <a:p>
            <a:r>
              <a:t>**Kandidat dengan skor sebenarnya 55** (jauh di bawah):</a:t>
            </a:r>
          </a:p>
          <a:p/>
          <a:p>
            <a:r>
              <a:t>**Baca kedua tabel bersama-sama.** Mengulang **tidak** membuat kandidat yang jauh di bawah ambang lolos — pada tiga kesempatan pun peluangnya **0,78%.**</a:t>
            </a:r>
          </a:p>
          <a:p/>
          <a:p>
            <a:r>
              <a:t>**Tetapi mengulang memang mengikis batas bagi kandidat di zona tidak pasti** — dari 35,5% menjadi 73,1%.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1. **Dilarang menanyakan, meminta, atau mempertimbangkan imbal hasil kandidat** dalam komponen mana pun. 2. **Dilarang mengumumkan skor sebagai peringkat** atau membandingkan kandidat secara publik. (§5.2) 3. **Dilarang menyusun soal yang menanyakan pandangan atas instrumen tertentu**, atau yang jawabannya memerlukan pendapat hukum, pajak, atau perizinan. 4. **Dilarang menilai kandidat yang memiliki hubungan keluarga, kepentingan bisnis, atau hubungan keuangan** dengan penilai. Hubungan demikian wajib dinyatakan sebelum panel dibentuk. (L4K.2 §6.4) 5. **Dilarang menerima imbalan dalam bentuk apa pun** dari kandidat, keluarganya, atau pemberi kerjanya. 6. **Dilarang memakai perangkat soal yang sama** pada percobaan berulang oleh kandidat yang sama. (§6.2) 7. **Dilarang menerbitkan sertifikat tanpa teks §8 secara utuh.** 8. **Wajib memberikan sebaran nilai per topik** kepada kandidat yang belum lulus, agar ketentuan §6.2 nomor 2 dapat dijalankan. 9. **Wajib meninjau butir soal** yang dijawab benar oleh &lt; 20% atau &gt; 95% kandidat, karena butir demikian tidak menambah reliabilitas. 10. **Wajib menerbitkan koreksi kepada seluruh pemegang sertifikat** bila ditemukan kesalahan material dalam materi ajar — bukan hanya kepada peserta baru. (L4K.1 §4.6)</a:t>
            </a:r>
          </a:p>
          <a:p/>
          <a:p>
            <a:r>
              <a:t>---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057400"/>
            <a:ext cx="9265615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INVESMENTPEDIA MASTERY CURRICULUM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400"/>
              </a:spcAft>
            </a:pPr>
            <a:r>
              <a:rPr sz="4000" b="1">
                <a:solidFill>
                  <a:srgbClr val="FFFFFF"/>
                </a:solidFill>
                <a:latin typeface="Source Sans Pro"/>
              </a:rPr>
              <a:t>L4 — Ujian dan Sertifikasi Profesional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0">
                <a:solidFill>
                  <a:srgbClr val="A8BED6"/>
                </a:solidFill>
                <a:latin typeface="Source Sans Pro"/>
              </a:rPr>
              <a:t>Kurikulum Invesmentpedia · Gerbang Level 4 · Dokumen Sertifikasi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Kasus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Kasus A — Mandat dan modal manusia *(L4A.1)*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Kasus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Kasus A — Mandat dan modal manusia *(L4A.1)*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Aturan itu memberi jawaban yang identik bagi dua orang yang jawaban benarnya berada di ujung yang berlawanan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dan bagi klien 2, arahnya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salah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: 65% jauh…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Kasus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Kasus A — Mandat dan modal manusia *(L4A.1)*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Klien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Pekerjaan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beta_HC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Dosen tetap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**0,15**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Pemilik usaha siklikal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**0,75**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Kasus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Kasus A — Mandat dan modal manusia *(L4A.1)*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Unsur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Nilai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Kedua perhitungan benar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**Menyatakan bahwa 240% tidak dapat dilaksanakan**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**30%**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Menghitung eksposur total setelah kendala (32,0%)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Menyatakan "100 − usia" salah arah bagi klien 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Kasus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Kasus B — Mengaudit klaim riset *(L4Q.1 / L4D.2)*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Kasus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Kasus B — Mengaudit klaim riset *(L4Q.1 / L4D.2)*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Unsur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Nilai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t = 2,191 benar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N = 480 dihitung dari keterangan wawancara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z_kritis = 3,881 dan kesimpulan gagal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n dibutuhkan 9.414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**Uji E[max z] = 3,078 dijalankan**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**20%**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Kasus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Kasus C — Konflik biaya kinerja *(L4.2)*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Kasus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Kasus C — Konflik biaya kinerja *(L4.2)*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Biaya kinerja adalah opsi beli.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Nilainya naik bersama volatilitas — L4.2 mengukur bahwa vol 10% → 30% menaikkan nilainya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109,1%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. Pengelola memperoleh…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Tanpa high-water mark, kerugian tidak perlu dipulihkan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sebelum biaya kinerja berikutnya ditarik.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Asimetri tahun berurutan: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L4.2 mengukur kasus di mana hasil kotor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−2,00%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menjadi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−11,60%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bagi klien setelah biaya.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Kasus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Kasus C — Konflik biaya kinerja *(L4.2)*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Kotor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Biaya kinerja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Hasil bersih klien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**+6,0%**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**Rp0**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**+4,00%**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**+12,0%**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**Rp400.000.000**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**+9,20%**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**+20,0%**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**Rp1.200.000.000**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**+15,60%**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Kasus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Kasus C — Konflik biaya kinerja *(L4.2)*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Unsur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Nilai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Tiga perhitungan benar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Menyatakan sifat opsi beli dan kaitannya dengan volatilitas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**Menyatakan ketiadaan high-water mark sebagai persoalan**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**20%**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Menyatakan asimetri tahun berurutan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Kasus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Kasus D — Struktur kustodi *(L4D.1)*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Kasus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Kasus D — Struktur kustodi *(L4D.1)*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Skema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Total risiko/tahun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**P(kejadian dalam 10 tahun)**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**1-dari-1**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0,070000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**51,60%**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**2-dari-3**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0,008434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**8,12%**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**3-dari-5**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0,001236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**1,23%**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Kasus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Kasus D — Struktur kustodi *(L4D.1)*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Unsur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Nilai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P(kejadian 10 tahun) = 51,60% benar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30%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Mengusulkan m-dari-n dengan m &lt; 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Perhitungan skema usulan benar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**Menyatakan bahwa n-dari-n lebih buruk, bukan lebih baik**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**15%**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Menanyakan apakah dua kunci berada di lokasi yang sama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1.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Kedudukan Dokumen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1.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Kedudukan Dokumen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Atribut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Keterangan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Nama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Ujian dan Sertifikasi Profesional Level 4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Kedudukan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**Gerbang akhir Level 4**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Komponen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Ujian tertulis (40%) · Capstone dokumen (30%) · Pembelaan lisan (30%)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Prasyarat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Seluruh modul inti L4.1–L4.4, satu rumpun penuh, L4K.1, dan L4K.2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Keputusan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**Konjungtif** — ketiga komponen wajib lulus sendiri-sendiri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Masa berlaku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**24 bulan** (§7)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2.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Arsitektur Keputusan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2.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Arsitektur Keputusan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Model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Cara kerja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**Kompensatoris**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Rata-rata tertimbang; nilai tinggi pada satu komponen menutupi nilai rendah pada yang lain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**Konjungtif**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Setiap komponen wajib lulus sendiri-sendiri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2.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Arsitektur Keputusan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Model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P(lolos padahal tidak kompeten)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**Konjungtif**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0,15 × 0,10 = 1,50%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**Kompensatoris**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≈ 23,50%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3.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Ujian Tertulis — Spesifikasi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3.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Ujian Tertulis — Spesifikasi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Atribut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Ketentuan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Durasi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**120 menit**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Bentuk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**60 butir pilihan berjawab** + **4 kasus terhitung**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Bobot internal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Butir 50% · Kasus 50%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Bahan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Kalkulator diperbolehkan; **tanpa catatan, tanpa bahan ajar**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Cakupan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L4.1–L4.4 (wajib) + rumpun yang diambil kandidat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3.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Ujian Tertulis — Spesifikasi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2869"/>
                <a:gridCol w="1772869"/>
                <a:gridCol w="1772869"/>
                <a:gridCol w="1772869"/>
                <a:gridCol w="1772869"/>
                <a:gridCol w="1772870"/>
              </a:tblGrid>
              <a:tr h="384048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barr antarbutir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k=20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k=30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k=40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k=60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k=80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**0,10**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0,690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0,769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0,816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**0,870**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0,899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0,15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0,779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0,841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0,876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0,914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0,934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0,20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0,833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0,882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0,909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0,938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0,952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Empat Kasus Ujian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Empat Kasus Ujian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Aturan itu memberi jawaban yang identik bagi dua orang yang jawaban benarnya berada di ujung yang berlawanan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dan bagi klien 2, arahnya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salah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: 65% jauh…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Biaya kinerja adalah opsi beli.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Nilainya naik bersama volatilitas — L4.2 mengukur bahwa vol 10% → 30% menaikkan nilainya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109,1%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. Pengelola memperoleh…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Tanpa high-water mark, kerugian tidak perlu dipulihkan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sebelum biaya kinerja berikutnya ditarik.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Asimetri tahun berurutan: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L4.2 mengukur kasus di mana hasil kotor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−2,00%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menjadi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−11,60%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bagi klien setelah biaya.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Empat Kasus Ujian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Klien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Pekerjaan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beta_HC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Dosen tetap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**0,15**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Pemilik usaha siklikal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**0,75**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Empat Kasus Ujian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Unsur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Nilai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Kedua perhitungan benar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**Menyatakan bahwa 240% tidak dapat dilaksanakan**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**30%**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Menghitung eksposur total setelah kendala (32,0%)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Menyatakan "100 − usia" salah arah bagi klien 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Kasus A — Mandat dan modal manusia *(L4A.1)*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Aturan itu memberi jawaban yang identik bagi dua orang yang jawaban benarnya berada di ujung yang berlawanan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dan bagi klien 2, arahnya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salah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: 65% jauh…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26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Kasus C — Konflik biaya kinerja *(L4.2)*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Biaya kinerja adalah opsi beli.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Nilainya naik bersama volatilitas — L4.2 mengukur bahwa vol 10% → 30% menaikkan nilainya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109,1%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. Pengelola memperoleh…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Tanpa high-water mark, kerugian tidak perlu dipulihkan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sebelum biaya kinerja berikutnya ditarik.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Asimetri tahun berurutan: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L4.2 mengukur kasus di mana hasil kotor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−2,00%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menjadi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−11,60%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bagi klien setelah biaya.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27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5.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Ambang, Galat Pengukuran, dan Zona Tidak Pasti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28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5.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Ambang, Galat Pengukuran, dan Zona Tidak Pasti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Zona tidak pasti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(peluang lulus antara 25% dan 75%):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29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5.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Ambang, Galat Pengukuran, dan Zona Tidak Pasti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Reliabilitas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**SEM**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0,70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6,57 poin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**0,80**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**5,37 poin**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0,85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4,65 poin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30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5.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Ambang, Galat Pengukuran, dan Zona Tidak Pasti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07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Skor **sebenarnya**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P(diukur lulus)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60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3,1%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65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17,6%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**68**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**35,5%**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**70**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**50,0%**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**72**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**64,5%**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75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82,4%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80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96,9%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31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5.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5.2 Galat baku pengukuran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Zona tidak pasti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(peluang lulus antara 25% dan 75%):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32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6.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Kebijakan Mengulang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33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6.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Kebijakan Mengulang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Kandidat dengan skor sebenarnya 68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(sedikit di bawah ambang):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Kandidat dengan skor sebenarnya 55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(jauh di bawah):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Tetapi mengulang memang mengikis batas bagi kandidat di zona tidak pasti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dari 35,5% menjadi 73,1%.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34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6.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Kebijakan Mengulang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Kesempatan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P(lulus setidaknya sekali)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35,5%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58,4%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**3**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**73,1%**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35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6.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Kebijakan Mengulang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Kesempatan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P(lulus)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0,26%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0,52%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**3**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**0,78%**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36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6.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6.1 Persoalannya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Kandidat dengan skor sebenarnya 68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(sedikit di bawah ambang):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Kandidat dengan skor sebenarnya 55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(jauh di bawah):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Tetapi mengulang memang mengikis batas bagi kandidat di zona tidak pasti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dari 35,5% menjadi 73,1%.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37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7.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Sertifikasi Ulang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38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7.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Sertifikasi Ulang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Waktu sejak sertifikasi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Efek yang tersisa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6 bulan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54,9%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**12 bulan**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**30,2%**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**24 bulan**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**9,1%**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36 bulan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2,7%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48 bulan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0,8%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39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7.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Sertifikasi Ulang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#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Syarat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**Templat yang diperbarui** — Piagam L4K.1, dan Kerangka rumpun yang diambil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**Lembar kalibrasi baru: 29 klaim** (L4K.2 §3.6), dinilai ulang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**Satu memo investasi baru** sesuai L4.4, dinilai oleh satu penilai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**Pernyataan konflik terkini**, ditandatangani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Ujian tertulis **tidak diulang** kecuali kurikulum berubah material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40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8.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Apa yang Dinyatakan Sertifikat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41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9.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Aturan Keras Penyelenggaraan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42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9.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Aturan Keras Penyelenggaraan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Dilarang menanyakan, meminta, atau mempertimbangkan imbal hasil kandidat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dalam komponen mana pun.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Dilarang mengumumkan skor sebagai peringkat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atau membandingkan kandidat secara publik. (§5.2)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Dilarang menyusun soal yang menanyakan pandangan atas instrumen tertentu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, atau yang jawabannya memerlukan pendapat hukum, pajak, atau perizinan.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Dilarang menilai kandidat yang memiliki hubungan keluarga, kepentingan bisnis, atau hubungan keuangan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dengan penilai. Hubungan demikian wajib dinyatakan sebelum…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Dilarang menerima imbalan dalam bentuk apa pun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dari kandidat, keluarganya, atau pemberi kerjanya.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Dilarang memakai perangkat soal yang sama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pada percobaan berulang oleh kandidat yang sama. (§6.2)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43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011680"/>
            <a:ext cx="9539935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PENAFIAN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8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Materi ini bersifat edukasi, bukan saran investasi personal.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>
                <a:solidFill>
                  <a:srgbClr val="A8BED6"/>
                </a:solidFill>
                <a:latin typeface="Source Sans Pro"/>
              </a:rPr>
              <a:t>Kinerja masa lalu tidak menjamin hasil masa depan. Investasi mengandung risiko kehilangan sebagian atau seluruh modal. Konsultasikan keputusan keuangan Anda dengan pihak berizin di bawah pengawasan OJK.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44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