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Sistematisasi sering dipasarkan sebagai cara menghilangkan emosi. Itu **sebagian** benar dan **seluruhnya tidak cukup.**</a:t>
            </a:r>
          </a:p>
          <a:p/>
          <a:p>
            <a:r>
              <a:t>**Yang benar-benar berubah:**</a:t>
            </a:r>
          </a:p>
          <a:p/>
          <a:p>
            <a:r>
              <a:t>**Baris kedua adalah yang menentukan.** L3.4 seluruhnya dibangun di atas syarat bahwa aturan tidak boleh bergerak selama pengujian. **Strategi diskresioner tidak dapat memenuhi syarat itu secara prinsip** — bukan karena penggunanya tidak disiplin, melainkan karena tidak ada objek tetap untuk diuji.</a:t>
            </a:r>
          </a:p>
          <a:p/>
          <a:p>
            <a:r>
              <a:t>**Yang TIDAK berubah, dan ini harus dinyatakan lugas:**</a:t>
            </a:r>
          </a:p>
          <a:p/>
          <a:p>
            <a:r>
              <a:t>1. **Sistem tidak menciptakan keunggulan.** Ia mengeksekusi keunggulan yang sudah ada — atau mengeksekusi ketiadaannya dengan konsisten. 2. **Sistem tidak menghapus keputusan manusia.** Ia memindahkannya ke tahap perancangan, di mana keputusan itu dibuat sekali dan memengaruhi setiap transaksi. 3. **Sistem tidak menghapus masalah disiplin.** Ia mengubah bentuknya: dari "apakah saya mengikuti aturan hari ini?" menjadi "apakah saya membiarkan sistem berjalan tanpa campur tangan?"</a:t>
            </a:r>
          </a:p>
          <a:p/>
          <a:p>
            <a:r>
              <a:t>**Butir ketiga adalah alasan §4.2 ada.** Sebagian besar kegagalan sistem otomatis bukan kegagalan sistemnya — melainkan kegagalan pemiliknya membiarkannya berjalan.</a:t>
            </a:r>
          </a:p>
          <a:p/>
          <a:p>
            <a:r>
              <a:t>&gt; **K-12 — Anda adalah risiko terbesar dalam portofolio Anda.** Otomasi memindahkan risiko itu, tidak menghapusnya.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Otomasi memperkenalkan kategori risiko yang **tidak ada** pada perdagangan manual: kegagalan operasional. Ia dapat dihitung.</a:t>
            </a:r>
          </a:p>
          <a:p/>
          <a:p>
            <a:r>
              <a:t>Kerugian operasional tahunan = -0,350 × 12 = -4,20R</a:t>
            </a:r>
          </a:p>
          <a:p/>
          <a:p>
            <a:r>
              <a:t>**Bandingkan dengan keunggulan sistem.** Sistem dengan 200 transaksi per tahun dan ekspektasi live +0,10R (§4.4) menghasilkan **+20,0R per tahun**:</a:t>
            </a:r>
          </a:p>
          <a:p/>
          <a:p>
            <a:r>
              <a:t>(4,20) / (20,)0 = 21,0% keunggulan hilang ke kegagalan operasional</a:t>
            </a:r>
          </a:p>
          <a:p/>
          <a:p>
            <a:r>
              <a:t>**Dua bacaan.**</a:t>
            </a:r>
          </a:p>
          <a:p/>
          <a:p>
            <a:r>
              <a:t>**Pertama: mode dengan dampak terbesar bukan yang paling sering.** Baris terakhir — sistem tidak berhenti saat batas tercapai — hanya 0,20% per bulan, tetapi menyumbang **kerugian ekspektasi terbesar** karena dampaknya −60R.</a:t>
            </a:r>
          </a:p>
          <a:p/>
          <a:p>
            <a:r>
              <a:t>Ini pola yang sudah dikenal dari L3T.2 §4.6: **risiko ekor mendominasi ekspektasi meskipun jarang.** Prioritas pengendalian harus mengikuti kolom terakhir, bukan kolom frekuensi.</a:t>
            </a:r>
          </a:p>
          <a:p/>
          <a:p>
            <a:r>
              <a:t>**Kedua: otomasi tidak gratis.** Perdagangan manual tidak memiliki kategori risiko ini. Sistematisasi menukar risiko disiplin dengan risiko operasional, dan **pertukaran itu hanya menguntungkan bila risiko operasionalnya dikelola.**</a:t>
            </a:r>
          </a:p>
          <a:p/>
          <a:p>
            <a:r>
              <a:t>**Enam pengendalian yang menutup sebagian besar kerugian ini:**</a:t>
            </a:r>
          </a:p>
          <a:p/>
          <a:p>
            <a:r>
              <a:t>1. **Pemeriksaan kesegaran data** — tolak bertransaksi bila data lebih lama dari ambang tertentu 2. **Idempotensi order** — setiap order membawa penanda unik; order duplikat ditolak 3. **Pemeriksaan kewajaran ukuran** — tolak order yang melampaui k kali ukuran normal 4. **Pemeriksa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Ini pertanyaan operasional paling penting dalam menjalankan sistem, dan ia memiliki jawaban yang dapat dihitung.</a:t>
            </a:r>
          </a:p>
          <a:p/>
          <a:p>
            <a:r>
              <a:t>Peluang **setidaknya satu** deret kalah sepanjang k terjadi dalam 200 transaksi, pada sistem yang **sehat**:</a:t>
            </a:r>
          </a:p>
          <a:p/>
          <a:p>
            <a:r>
              <a:t>**Baca baris 45%: delapan kalah berturut-turut terjadi pada 52,9% sistem yang sehat** dalam 200 transaksi. Itu lebih mungkin terjadi daripada tidak.</a:t>
            </a:r>
          </a:p>
          <a:p/>
          <a:p>
            <a:r>
              <a:t>**Deret kalah karena itu hampir tidak pernah menjadi bukti kerusakan.** Bahkan sepuluh kalah berturut-turut terjadi pada satu dari lima sistem sehat.</a:t>
            </a:r>
          </a:p>
          <a:p/>
          <a:p>
            <a:r>
              <a:t>Ukuran yang tepat bukan panjang deret, melainkan **jumlah kumulatif dibandingkan harapannya.**</a:t>
            </a:r>
          </a:p>
          <a:p/>
          <a:p>
            <a:r>
              <a:t>Untuk sistem dengan ekspektasi E dan simpangan baku sigma per transaksi, jumlah kumulatif setelah n transaksi memiliki:</a:t>
            </a:r>
          </a:p>
          <a:p/>
          <a:p>
            <a:r>
              <a:t>Rata-rata = nE qquad Simpangan baku = sigmasqrtn</a:t>
            </a:r>
          </a:p>
          <a:p/>
          <a:p>
            <a:r>
              <a:t>Ambang penghentian pada -2 simpangan baku:</a:t>
            </a:r>
          </a:p>
          <a:p/>
          <a:p>
            <a:r>
              <a:t>Ambang = nE - 2sigmasqrtn</a:t>
            </a:r>
          </a:p>
          <a:p/>
          <a:p>
            <a:r>
              <a:t>Untuk sistem E = 0,15R, sigma = 1,20R:</a:t>
            </a:r>
          </a:p>
          <a:p/>
          <a:p>
            <a:r>
              <a:t>**Perhatikan pola yang tidak intuitif pada kolom ketiga.** Ambangnya **naik** seiring n bertambah — dari −9,5R pada n=50 menjadi −3,9R pada n=200.</a:t>
            </a:r>
          </a:p>
          <a:p/>
          <a:p>
            <a:r>
              <a:t>Sebabnya: harapan kumulatif tumbuh **linear** (nE) sementara simpangan baku tumbuh dengan **akar** (sigmasqrtn). Semakin banyak transaksi, semakin kecil ruang bagi kebetulan untuk menjelaskan kinerja buruk.</a:t>
            </a:r>
          </a:p>
          <a:p/>
          <a:p>
            <a:r>
              <a:t>**Untuk sistem dengan ekspektasi lebih tinggi, ambangnya bahkan menjadi positif.** Pada E = 0,30R, sigma = 1,50R:</a:t>
            </a:r>
          </a:p>
          <a:p/>
          <a:p>
            <a:r>
              <a:t>n = 200: quad 200(0,30)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Sistem tidak dipindahkan dari backtest ke modal penuh dalam satu langkah.</a:t>
            </a:r>
          </a:p>
          <a:p/>
          <a:p>
            <a:r>
              <a:t>**Syarat untuk naik tahap** — seluruhnya harus terpenuhi:</a:t>
            </a:r>
          </a:p>
          <a:p/>
          <a:p>
            <a:r>
              <a:t>1. Jumlah transaksi minimum tercapai 2. Kumulatif **di atas** ambang −2SD (§4.5.2) 3. **Tidak ada kegagalan operasional yang belum diperbaiki** (§4.3) 4. Selip yang terukur **tidak melampaui** yang diasumsikan (§4.4) 5. **Nol intervensi manual** selama tahap tersebut</a:t>
            </a:r>
          </a:p>
          <a:p/>
          <a:p>
            <a:r>
              <a:t>**Syarat 5 adalah yang paling sering dilanggar dan paling penting.** Tahap ini menguji apakah **Anda** dapat membiarkan sistem berjalan — yang menurut §4.2 adalah sumber kerugian terbesar setelah sistemnya sendiri.</a:t>
            </a:r>
          </a:p>
          <a:p/>
          <a:p>
            <a:r>
              <a:t>**Catatan tentang paper trading.** L2T.6 §4.9 menyebut bahwa nilai utamanya adalah mengumpulkan sampel tanpa risiko modal, bukan melatih psikologi. Tahap 1 di sini memiliki tujuan yang lebih sempit lagi: **memverifikasi bahwa spesifikasinya lengkap dan tidak ada kesalahan logika.** Ia tidak memberi tahu apa pun tentang selip, dampak pasar, atau mode kegagalan — yang seluruhnya hanya muncul di Tahap 2.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**KEBIJAKAN SISTEMATISASI — Templat**</a:t>
            </a:r>
          </a:p>
          <a:p/>
          <a:p>
            <a:r>
              <a:t>**Bagian 1 — Spesifikasi** 1.1 Setiap komponen tabel §4.1.1 terspesifikasi tanpa penafsiran: ☐ Ya 1.2 **Uji dua pihak:** rekan/mesin dengan spesifikasi sama menghasilkan keputusan identik pada ____ dari ____ kasus uji 1.3 Komponen yang paling sering menimbulkan ketidaksepakatan: ____ 1.4 **Penanganan kegagalan tertulis** (data hilang, order gagal, koneksi putus): ☐ Ya</a:t>
            </a:r>
          </a:p>
          <a:p/>
          <a:p>
            <a:r>
              <a:t>**Bagian 2 — Ekspektasi** 2.1 Ekspektasi backtest: ____R · sigma: ____R 2.2 Degradasi yang saya perkirakan: selip ____ · biaya ____ · latensi ____ · dampak ____ · overfitting sisa ____ 2.3 **Ekspektasi live yang saya rencanakan: ____R** 2.4 n validasi pada 2.3 = (2sigma/E)^2 = ____ transaksi 2.5 ☐ Saya memakai 2.3, bukan 2.1, untuk seluruh perencanaan</a:t>
            </a:r>
          </a:p>
          <a:p/>
          <a:p>
            <a:r>
              <a:t>**Bagian 3 — Ambang penghentian** (ditetapkan sebelum sistem berjalan) 3.1 Ambang −2SD = nE - 2sigmasqrtn pada n=30: ____R · n=100: ____R · n=200: ____R 3.2 Ambang −3SD pada nilai n yang sama: ____R · ____R · ____R 3.3 **Tindakan pada −2SD:** ____ · **Tindakan pada −3SD:** ____ 3.4 ☐ Saya memahami bahwa **deret kalah bukan sinyal penghentian** (§4.5.1) 3.5 Tindakan bila kinerja jauh **melampaui** harapan: ____</a:t>
            </a:r>
          </a:p>
          <a:p/>
          <a:p>
            <a:r>
              <a:t>**Bagian 4 — Pengendalian operasional**</a:t>
            </a:r>
          </a:p>
          <a:p/>
          <a:p>
            <a:r>
              <a:t>4.1 Ekspektasi kerugian operasional saya: ____R/bulan = ____R/tahun 4.2 Sebagai persentase keunggulan tahunan: ____% 4.3 Bila melebihi 15%: pengendalian mana yang akan saya tamba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rancangan.** Sistem E = +0,15R, sigma = 1,20R, 200 transaksi, 4.000 lintasan.</a:t>
            </a:r>
          </a:p>
          <a:p/>
          <a:p>
            <a:r>
              <a:t>**Langkah 2 — baseline.** Sistem dijalankan penuh: **+29,6R** (SD 16,8).</a:t>
            </a:r>
          </a:p>
          <a:p/>
          <a:p>
            <a:r>
              <a:t>**Langkah 3 — ukur tiap bentuk intervensi.**</a:t>
            </a:r>
          </a:p>
          <a:p/>
          <a:p>
            <a:r>
              <a:t>**Langkah 4 — bandingkan melewatkan dan keluar awal.**</a:t>
            </a:r>
          </a:p>
          <a:p/>
          <a:p>
            <a:r>
              <a:t>Melewatkan 25% sinyal to -24,7% Keluar awal pada 20% transaksi to -33,1%</a:t>
            </a:r>
          </a:p>
          <a:p/>
          <a:p>
            <a:r>
              <a:t>**Melakukan lebih sedikit transaksi lebih murah daripada merusak transaksi yang dilakukan.**</a:t>
            </a:r>
          </a:p>
          <a:p/>
          <a:p>
            <a:r>
              <a:t>Ini konsisten dengan dua temuan sebelumnya yang dihasilkan rancangan berbeda:</a:t>
            </a:r>
          </a:p>
          <a:p/>
          <a:p>
            <a:r>
              <a:t>**Tiga rancangan independen, satu kesimpulan.**</a:t>
            </a:r>
          </a:p>
          <a:p/>
          <a:p>
            <a:r>
              <a:t>**Langkah 5 — periksa kasus "memperbesar posisi" dengan hati-hati.** Imbal hasil naik +10,5% — sekilas intervensi yang berhasil.</a:t>
            </a:r>
          </a:p>
          <a:p/>
          <a:p>
            <a:r>
              <a:t>Sharpe penuh = (29,6) / (16,)8 = 1,7619 Sharpe diperbesar = (32,7) / (19,)3 = 1,6943 Perubahan = -3,8%</a:t>
            </a:r>
          </a:p>
          <a:p/>
          <a:p>
            <a:r>
              <a:t>**Imbal hasil naik 10,5%; rasio imbalan-risiko turun 3,8%.** Yang terjadi bukan keterampilan memilih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rancangan.** Sistem E = +0,15R, sigma = 1,20R, 200 transaksi, 4.000 lintasan.</a:t>
            </a:r>
          </a:p>
          <a:p/>
          <a:p>
            <a:r>
              <a:t>**Langkah 2 — baseline.** Sistem dijalankan penuh: **+29,6R** (SD 16,8).</a:t>
            </a:r>
          </a:p>
          <a:p/>
          <a:p>
            <a:r>
              <a:t>**Langkah 3 — ukur tiap bentuk intervensi.**</a:t>
            </a:r>
          </a:p>
          <a:p/>
          <a:p>
            <a:r>
              <a:t>**Langkah 4 — bandingkan melewatkan dan keluar awal.**</a:t>
            </a:r>
          </a:p>
          <a:p/>
          <a:p>
            <a:r>
              <a:t>Melewatkan 25% sinyal to -24,7% Keluar awal pada 20% transaksi to -33,1%</a:t>
            </a:r>
          </a:p>
          <a:p/>
          <a:p>
            <a:r>
              <a:t>**Melakukan lebih sedikit transaksi lebih murah daripada merusak transaksi yang dilakukan.**</a:t>
            </a:r>
          </a:p>
          <a:p/>
          <a:p>
            <a:r>
              <a:t>Ini konsisten dengan dua temuan sebelumnya yang dihasilkan rancangan berbeda:</a:t>
            </a:r>
          </a:p>
          <a:p/>
          <a:p>
            <a:r>
              <a:t>**Tiga rancangan independen, satu kesimpulan.**</a:t>
            </a:r>
          </a:p>
          <a:p/>
          <a:p>
            <a:r>
              <a:t>**Langkah 5 — periksa kasus "memperbesar posisi" dengan hati-hati.** Imbal hasil naik +10,5% — sekilas intervensi yang berhasil.</a:t>
            </a:r>
          </a:p>
          <a:p/>
          <a:p>
            <a:r>
              <a:t>Sharpe penuh = (29,6) / (16,)8 = 1,7619 Sharpe diperbesar = (32,7) / (19,)3 = 1,6943 Perubahan = -3,8%</a:t>
            </a:r>
          </a:p>
          <a:p/>
          <a:p>
            <a:r>
              <a:t>**Imbal hasil naik 10,5%; rasio imbalan-risiko turun 3,8%.** Yang terjadi bukan keterampilan memilih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rancangan.** Sistem E = +0,15R, sigma = 1,20R, 200 transaksi, 4.000 lintasan.</a:t>
            </a:r>
          </a:p>
          <a:p/>
          <a:p>
            <a:r>
              <a:t>**Langkah 2 — baseline.** Sistem dijalankan penuh: **+29,6R** (SD 16,8).</a:t>
            </a:r>
          </a:p>
          <a:p/>
          <a:p>
            <a:r>
              <a:t>**Langkah 3 — ukur tiap bentuk intervensi.**</a:t>
            </a:r>
          </a:p>
          <a:p/>
          <a:p>
            <a:r>
              <a:t>**Langkah 4 — bandingkan melewatkan dan keluar awal.**</a:t>
            </a:r>
          </a:p>
          <a:p/>
          <a:p>
            <a:r>
              <a:t>Melewatkan 25% sinyal to -24,7% Keluar awal pada 20% transaksi to -33,1%</a:t>
            </a:r>
          </a:p>
          <a:p/>
          <a:p>
            <a:r>
              <a:t>**Melakukan lebih sedikit transaksi lebih murah daripada merusak transaksi yang dilakukan.**</a:t>
            </a:r>
          </a:p>
          <a:p/>
          <a:p>
            <a:r>
              <a:t>Ini konsisten dengan dua temuan sebelumnya yang dihasilkan rancangan berbeda:</a:t>
            </a:r>
          </a:p>
          <a:p/>
          <a:p>
            <a:r>
              <a:t>**Tiga rancangan independen, satu kesimpulan.**</a:t>
            </a:r>
          </a:p>
          <a:p/>
          <a:p>
            <a:r>
              <a:t>**Langkah 5 — periksa kasus "memperbesar posisi" dengan hati-hati.** Imbal hasil naik +10,5% — sekilas intervensi yang berhasil.</a:t>
            </a:r>
          </a:p>
          <a:p/>
          <a:p>
            <a:r>
              <a:t>Sharpe penuh = (29,6) / (16,)8 = 1,7619 Sharpe diperbesar = (32,7) / (19,)3 = 1,6943 Perubahan = -3,8%</a:t>
            </a:r>
          </a:p>
          <a:p/>
          <a:p>
            <a:r>
              <a:t>**Imbal hasil naik 10,5%; rasio imbalan-risiko turun 3,8%.** Yang terjadi bukan keterampilan memilih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rancangan.** Sistem E = +0,15R, sigma = 1,20R, 200 transaksi, 4.000 lintasan.</a:t>
            </a:r>
          </a:p>
          <a:p/>
          <a:p>
            <a:r>
              <a:t>**Langkah 2 — baseline.** Sistem dijalankan penuh: **+29,6R** (SD 16,8).</a:t>
            </a:r>
          </a:p>
          <a:p/>
          <a:p>
            <a:r>
              <a:t>**Langkah 3 — ukur tiap bentuk intervensi.**</a:t>
            </a:r>
          </a:p>
          <a:p/>
          <a:p>
            <a:r>
              <a:t>**Langkah 4 — bandingkan melewatkan dan keluar awal.**</a:t>
            </a:r>
          </a:p>
          <a:p/>
          <a:p>
            <a:r>
              <a:t>Melewatkan 25% sinyal to -24,7% Keluar awal pada 20% transaksi to -33,1%</a:t>
            </a:r>
          </a:p>
          <a:p/>
          <a:p>
            <a:r>
              <a:t>**Melakukan lebih sedikit transaksi lebih murah daripada merusak transaksi yang dilakukan.**</a:t>
            </a:r>
          </a:p>
          <a:p/>
          <a:p>
            <a:r>
              <a:t>Ini konsisten dengan dua temuan sebelumnya yang dihasilkan rancangan berbeda:</a:t>
            </a:r>
          </a:p>
          <a:p/>
          <a:p>
            <a:r>
              <a:t>**Tiga rancangan independen, satu kesimpulan.**</a:t>
            </a:r>
          </a:p>
          <a:p/>
          <a:p>
            <a:r>
              <a:t>**Langkah 5 — periksa kasus "memperbesar posisi" dengan hati-hati.** Imbal hasil naik +10,5% — sekilas intervensi yang berhasil.</a:t>
            </a:r>
          </a:p>
          <a:p/>
          <a:p>
            <a:r>
              <a:t>Sharpe penuh = (29,6) / (16,)8 = 1,7619 Sharpe diperbesar = (32,7) / (19,)3 = 1,6943 Perubahan = -3,8%</a:t>
            </a:r>
          </a:p>
          <a:p/>
          <a:p>
            <a:r>
              <a:t>**Imbal hasil naik 10,5%; rasio imbalan-risiko turun 3,8%.** Yang terjadi bukan keterampilan memilih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rancangan.** Sistem E = +0,15R, sigma = 1,20R, 200 transaksi, 4.000 lintasan.</a:t>
            </a:r>
          </a:p>
          <a:p/>
          <a:p>
            <a:r>
              <a:t>**Langkah 2 — baseline.** Sistem dijalankan penuh: **+29,6R** (SD 16,8).</a:t>
            </a:r>
          </a:p>
          <a:p/>
          <a:p>
            <a:r>
              <a:t>**Langkah 3 — ukur tiap bentuk intervensi.**</a:t>
            </a:r>
          </a:p>
          <a:p/>
          <a:p>
            <a:r>
              <a:t>**Langkah 4 — bandingkan melewatkan dan keluar awal.**</a:t>
            </a:r>
          </a:p>
          <a:p/>
          <a:p>
            <a:r>
              <a:t>Melewatkan 25% sinyal to -24,7% Keluar awal pada 20% transaksi to -33,1%</a:t>
            </a:r>
          </a:p>
          <a:p/>
          <a:p>
            <a:r>
              <a:t>**Melakukan lebih sedikit transaksi lebih murah daripada merusak transaksi yang dilakukan.**</a:t>
            </a:r>
          </a:p>
          <a:p/>
          <a:p>
            <a:r>
              <a:t>Ini konsisten dengan dua temuan sebelumnya yang dihasilkan rancangan berbeda:</a:t>
            </a:r>
          </a:p>
          <a:p/>
          <a:p>
            <a:r>
              <a:t>**Tiga rancangan independen, satu kesimpulan.**</a:t>
            </a:r>
          </a:p>
          <a:p/>
          <a:p>
            <a:r>
              <a:t>**Langkah 5 — periksa kasus "memperbesar posisi" dengan hati-hati.** Imbal hasil naik +10,5% — sekilas intervensi yang berhasil.</a:t>
            </a:r>
          </a:p>
          <a:p/>
          <a:p>
            <a:r>
              <a:t>Sharpe penuh = (29,6) / (16,)8 = 1,7619 Sharpe diperbesar = (32,7) / (19,)3 = 1,6943 Perubahan = -3,8%</a:t>
            </a:r>
          </a:p>
          <a:p/>
          <a:p>
            <a:r>
              <a:t>**Imbal hasil naik 10,5%; rasio imbalan-risiko turun 3,8%.** Yang terjadi bukan keterampilan memilih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Serahkan spesifikasi sistem Anda kepada rekan (atau implementasikan dua kali secara independen).</a:t>
            </a:r>
          </a:p>
          <a:p/>
          <a:p>
            <a:r>
              <a:t>- Keputusan identik pada ____ dari ____ kasus uji = ____% - Komponen yang paling bermasalah: ____ - Spesifikasi revisi: ____ · Kesepakatan setelah revisi: ____%</a:t>
            </a:r>
          </a:p>
          <a:p/>
          <a:p>
            <a:r>
              <a:t>Dari catatan transaksi Anda:</a:t>
            </a:r>
          </a:p>
          <a:p/>
          <a:p>
            <a:r>
              <a:t>- Transaksi yang **dilewatkan** meski sinyal muncul: ____ dari ____ = ____% - Transaksi yang **ditutup lebih awal** dari yang ditentukan: ____ = ____% - Transaksi dengan **ukuran di luar rumus**: ____ = ____% - **Ekspektasi transaksi patuh: ____R** · **Ekspektasi transaksi diintervensi: ____R** - Selisihnya: ____R · Atas ____ transaksi = ____R - **Sharpe patuh: ____ · Sharpe diintervensi: ____** - Bila Sharpe diintervensi lebih rendah meski imbal hasilnya lebih tinggi, tuliskan artinya: ____</a:t>
            </a:r>
          </a:p>
          <a:p/>
          <a:p>
            <a:r>
              <a:t>- Kerugian operasional tahunan: ____R - Keunggulan tahunan sistem: ____R - **Sebagai persentase: ____%** - Tiga prioritas menurut **ekspektasi kerugian** (bukan frekuensi): ____ - Pengendalian yang sudah ada: ____ · Yang akan ditambahkan: ____ - ☐ Pemutus arus saya berjalan **di luar** sistem utama</a:t>
            </a:r>
          </a:p>
          <a:p/>
          <a:p>
            <a:r>
              <a:t>- Ekspektasi backtest: ____R · sigma: ____R - Degradasi yang saya perkirakan per sumber: ____ - **Ekspektasi li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L3T.4 — Sistematisasi dan Otomasi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3 Pengelola Portofolio · Jalur Trader · Modul 4 (Penutup Jalur)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DISKRESI → SISTEM: APA YANG BERUBAH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┌───────────────────┴───────────────────┐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YANG BERUBAH: keputusan jadi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konsisten dan dapat diuji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YANG TIDAK: keunggulannya sendiri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└───────────────────┬───────────────────┘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┌─────────────────────┼─────────────────────┐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  │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BIAYA INTERVENSI     MODE KEGAGALAN      DEGRADASI LIVE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lewatkan 10% sinyal  OTOMASI             backtest 0,300R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→ −8,8%            −4,20R/tahun        → live 0,100R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keluar awal 20%      vs keunggulan       = −66,7%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→ −33,1%           +20,0R/tahun          5 sumber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gabungan 10/20/10    = 21,0% keunggulan    diuraikan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→ −36,1%           hilang ke operasi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perbesar 15%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→ +10,5% imbal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TAPI Sharpe −3,8%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Batas sebenarnya antara diskresi dan sistem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Batas sebenarnya antara diskresi dan sistem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Sistem tidak menciptakan keunggulan.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Ia mengeksekusi keunggulan yang sudah ada — atau mengeksekusi ketiadaannya dengan konsisten.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Sistem tidak menghapus keputusan manusia.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Ia memindahkannya ke tahap perancangan, di mana keputusan itu dibuat sekali dan memengaruhi setiap transaksi.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Sistem tidak menghapus masalah disiplin.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Ia mengubah bentuknya: dari "apakah saya mengikuti aturan hari ini?" menjadi "apakah saya membiarkan sistem berjalan…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Batas sebenarnya antara diskresi dan sistem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Aspek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Diskresi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Sistem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Konsistensi keputusan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Bervariasi antarhari dan antarkeadaan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Identik pada masukan identik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**Dapat diuji**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**Tidak** — aturannya berubah saat diuji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**Ya** — aturannya tetap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Dapat diaudit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Sulit; alasan direkonstruksi belakangan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Ya; setiap keputusan dapat dilacak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Kecepatan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Dibatasi manusia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Dibatasi infrastruktur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Kapasitas pemantauan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Beberapa instrumen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Banyak instrumen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Syarat spesifikasi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Syarat spesifikasi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 yang harus terjawab tanpa penafsiran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Sumber apa, frekuensi apa, kapan tersedia, bagaimana bila hilang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Sinyal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Rumus tepat; apa yang dilakukan bila salah satu masukan kosong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Entry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Jenis order, harga, batas kejar, apa yang dilakukan bila tidak terisi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Ukuran posisi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Rumus tepat; pembulatan; batas minimum dan maksimum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Exit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Stop, target, exit waktu — masing-masing dengan jenis order dan penempatannya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Kondisi tidak-bertransaksi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Daftar lengkap; apa yang dilakukan pada posisi terbuka bila terpicu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Kegagalan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 yang dilakukan bila data hilang, order gagal, koneksi putus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Biaya intervensi manusia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Biaya intervensi manusia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Perlakuan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Hasil 200 trx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SD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**Perubahan**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**Sistem dijalankan penuh**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**+29,6R**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16,8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Melewatkan 10% sinyal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+27,0R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16,1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**−8,8%**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Melewatkan 25% sinyal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+22,3R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14,7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**−24,7%**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Keluar lebih awal pada 20% transaksi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+19,8R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16,6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**−33,1%**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**Keluar lebih awal pada 40% transaksi**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**+10,0R**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15,8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**−66,2%**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Memperbesar posisi pada 15% transaksi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+32,7R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**19,3**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**+10,5%**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**Gabungan 10% lewat / 20% keluar awal / 10% perbesar**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**+18,9R**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16,8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**−36,1%**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Mode kegagalan otomasi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Mode kegagalan otomasi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Pemeriksaan kesegaran data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tolak bertransaksi bila data lebih lama dari ambang tertentu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Idempotensi order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setiap order membawa penanda unik; order duplikat ditolak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Pemeriksaan kewajaran ukuran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tolak order yang melampaui k kali ukuran normal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Pemeriksaan arah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bandingkan tanda order dengan tanda sinyal sebelum mengirim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Pemutus arus (kill switch)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batas kerugian harian yang menghentikan sistem secara otomatis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Pemantauan independen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proses terpisah yang memverifikasi sistem utama masih hidup dan waras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Mode kegagalan otomasi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Mode kegagalan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Peluang/bulan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Dampak (R)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Ekspektasi (R/bulan)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Data feed terputus atau basi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−3,0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−0,060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Order tidak terkirim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−1,5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−0,015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Order terkirim ganda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−8,0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−0,040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Kesalahan ukuran posisi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0,30%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−25,0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−0,075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Kesalahan tanda (beli vs jual)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−40,0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−0,040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**Sistem tidak berhenti saat batas tercapai**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**−60,0**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**−0,120**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**Total**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**−0,350**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Degradasi backtest ke live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Degradasi backtest ke live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Sumber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Dampak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Ekspektasi tersisa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**Ekspektasi backtest**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**0,300R**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Selip eksekusi (1 tick rata-rata)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−0,040R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0,260R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yang tidak dimodelkan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−0,030R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0,230R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Latensi dan order tidak terisi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−0,030R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0,200R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Dampak pasar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−0,020R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0,180R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**Overfitting sisa (L3.4)**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**−0,080R**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**0,100R**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**Degradasi total**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**−66,7%**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Rusak atau drawdown normal?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Rusak atau drawdown normal?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Artinya: bila setelah 200 transaksi Anda belum naik setidaknya 17,6R, sistem itu berperilaku secara statistik tidak konsisten dengan klaimnya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meskipun Anda…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Rusak atau drawdown normal?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869"/>
                <a:gridCol w="1772869"/>
                <a:gridCol w="1772869"/>
                <a:gridCol w="1772869"/>
                <a:gridCol w="1772869"/>
                <a:gridCol w="1772870"/>
              </a:tblGrid>
              <a:tr h="384048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Tingkat menang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k=5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k=8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k=10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k=12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k=15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40%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99,8%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**73,9%**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38,4%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16,0%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3,7%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**45%**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98,9%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**52,9%**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20,4%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6,7%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1,1%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95,6%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32,3%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9,3%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2,4%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60%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70,7%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7,6%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1,3%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Rusak atau drawdown normal?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Harapan kumulatif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**Ambang −2SD**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Ambang −3SD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+4,5R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**−8,6R**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−15,2R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+7,5R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**−9,5R**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−18,0R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+15,0R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**−9,0R**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−21,0R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+30,0R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**−3,9R**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−20,9R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Transisi bertahap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Transisi bertahap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Syarat untuk naik tahap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seluruhnya harus terpenuhi: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Tidak ada kegagalan operasional yang belum diperbaiki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(§4.3)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Nol intervensi manual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selama tahap tersebut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Transisi bertahap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Tahap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Modal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Durasi minimum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Yang diverifikasi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**1. Paper**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Nol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30 transaksi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Spesifikasi lengkap; tidak ada kesalahan logika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**2. Modal minimum**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Terkecil yang dapat bertransaksi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50 transaksi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Eksekusi nyata; selip sebenarnya; mode kegagalan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**3. Modal parsial**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25% target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100 transaksi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Kinerja vs ambang §4.5; dampak pasar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**4. Modal penuh**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100% target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Pemantauan berkelanjutan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Kebijakan Sistematisasi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Kebijakan Sistematisasi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☐ Melewatkan sinyal karena "firasat"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☐ Keluar lebih awal dari yang ditentukan sistem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☐ Memperbesar ukuran di luar rumus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☐ Menghentikan sistem karena deret kalah 5.4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Setiap intervensi dicatat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dengan alasan, waktu, dan dampaknya: ☐ Ya 5.5 Tinjauan intervensi setiap ____ transaksi…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Kebijakan Sistematisasi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Pengendalian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Diterapkan?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Cara verifikasi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Pemeriksaan kesegaran data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Idempotensi order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Pemeriksaan kewajaran ukuran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Pemeriksaan arah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**Pemutus arus di luar sistem utama**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Pemantauan independen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Intervensi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Hasil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SD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Perubahan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Melewatkan 10% sinyal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+27,0R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16,1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−8,8%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Melewatkan 25% sinyal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+22,3R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14,7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−24,7%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**Keluar awal pada 20% trx**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**+19,8R**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16,6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**−33,1%**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Keluar awal pada 40% trx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+10,0R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15,8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**−66,2%**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Memperbesar pada 15% trx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+32,7R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19,3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**+10,5%**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Gabungan 10/20/10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+18,9R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16,8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**−36,1%**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Modul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Rancangan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Temuan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L2T.3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Simulasi sistem tren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Memotong pemenang menghancurkan **71,2%** keuntungan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L2T.6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Sensitivitas ekspektasi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Memotong 19% pemenang → **−74,0%**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**L3T.4**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**Simulasi intervensi**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**Keluar awal 40% → −66,2%**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Modul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Intervensi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Imbal hasil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Sharpe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L3.2 §4.7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TAA momentum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+0,033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**−0,0050**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L3.3 §4.7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Penargetan vol 16%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+2,79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+0,126 tetapi **DD tidak membaik**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**L3T.4**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**Memperbesar posisi**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**+10,5%**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**−3,8%**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Mode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P/bulan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Dampak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 × Dampak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Data feed terputus/basi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−3,0R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−0,060R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Order tidak terkirim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−1,5R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−0,015R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Order terkirim ganda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−8,0R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−0,040R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Kesalahan ukuran posisi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0,30%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−25,0R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−0,075R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Kesalahan tanda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−40,0R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−0,040R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**Sistem tidak berhenti saat batas tercapai**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**−60,0R**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**−0,120R**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**Total**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**−0,350R**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Hanya perhitungan yang menunjukkannya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itulah sebabnya Bagian 5.5 kebijakan mensyaratkan ekspektasi transaksi yang diintervensi dihitung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terpisah.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Dua puluh satu persen keunggulan hilang ke kegagalan operasional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kategori risiko yang tidak ada pada perdagangan manual.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Ambangnya naik seiring n bertambah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dari −9,6R pada n=60 menjadi −3,9R pada n=200.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Ekspektasi transaksi patuh: ____R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·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Ekspektasi transaksi diintervensi: ____R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Sharpe patuh: ____ · Sharpe diintervensi: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Sebagai persentase: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Ekspektasi live: ____R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Selisihnya: ____ tahun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Status: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☐ Di atas ambang — lanjutkan ☐ Di bawah −2SD ☐ Di bawah −3SD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