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Ungkitan mengalikan eksposur terhadap modal. Konsekuensinya sering diringkas sebagai "memperbesar keuntungan dan kerugian" — ringkasan yang benar tetapi **jauh dari lengkap**, dan ketidaklengkapannya mahal.</a:t>
            </a:r>
          </a:p>
          <a:p/>
          <a:p>
            <a:r>
              <a:t>Yang sebenarnya terjadi dapat dinyatakan lengkap dalam satu persamaan. Untuk posisi dengan ungkitan L yang direset secara berkala, imbal hasil geometrik jangka panjangnya adalah:</a:t>
            </a:r>
          </a:p>
          <a:p/>
          <a:p>
            <a:r>
              <a:t>g(L) = Lmu - (L^2sigma^2) / (2)</a:t>
            </a:r>
          </a:p>
          <a:p/>
          <a:p>
            <a:r>
              <a:t>**Dua suku, dua sifat yang sangat berbeda:**</a:t>
            </a:r>
          </a:p>
          <a:p/>
          <a:p>
            <a:r>
              <a:t>**Karena suku kedua tumbuh lebih cepat, terdapat titik di mana menambah ungkitan mengurangi kekayaan jangka panjang.** Titik itu — dan ia dihitung di §4.5 — jauh lebih rendah daripada tingkat ungkitan yang ditawarkan sebagian besar platform.</a:t>
            </a:r>
          </a:p>
          <a:p/>
          <a:p>
            <a:r>
              <a:t>**Tiga hal yang ditambahkan ungkitan dan sering tidak dihitung:**</a:t>
            </a:r>
          </a:p>
          <a:p/>
          <a:p>
            <a:r>
              <a:t>1. **Hambatan volatilitas** (§4.4) — kerugian majemuk yang terjadi bahkan bila harga tidak bergerak 2. **Risiko likuidasi** (§4.2, §4.6) — kerugian permanen pada pergerakan sementara 3. **Biaya pendanaan** (L3T.2 §4.3) — funding atau bunga margin yang dibayar terus-menerus</a:t>
            </a:r>
          </a:p>
          <a:p/>
          <a:p>
            <a:r>
              <a:t>**Butir kedua adalah yang paling merusak**, dan sifatnya berbeda jenis dari yang lain: likuidasi mengubah **kerugian sementara menjadi kerugian permanen.** Posisi tanpa ungkitan yang turun 50% dapat pulih; posisi berungkit yang terlikuidasi tidak dapat, karena posisinya sudah tidak ada ketika pemulihan datang.</a:t>
            </a:r>
          </a:p>
          <a:p/>
          <a:p>
            <a:r>
              <a:t>&gt; **K-01 — bertahan mendahului bert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terpenting modul ini, dan ia berlaku **bahkan bila likuidasi tidak pernah terjadi.**</a:t>
            </a:r>
          </a:p>
          <a:p/>
          <a:p>
            <a:r>
              <a:t>Posisi berungkit yang direset berkala tidak menghasilkan L kali imbal hasil aset dasarnya dalam jangka panjang. Ia menghasilkan:</a:t>
            </a:r>
          </a:p>
          <a:p/>
          <a:p>
            <a:r>
              <a:t>g(L) = Lmu - (L^2sigma^2) / (2)</a:t>
            </a:r>
          </a:p>
          <a:p/>
          <a:p>
            <a:r>
              <a:t>**Untuk melihat akibatnya dengan paling jelas, ambil kasus mu = 0** — aset dasar berakhir tepat di tempat ia mulai setelah satu tahun:</a:t>
            </a:r>
          </a:p>
          <a:p/>
          <a:p>
            <a:r>
              <a:t>**Baca kolom σ = 3% (volatilitas yang lazim pada banyak aset digital):**</a:t>
            </a:r>
          </a:p>
          <a:p/>
          <a:p>
            <a:r>
              <a:t>&gt; **Aset dasar berakhir di tempat yang sama setelah setahun. Posisi berungkit 5× kehilangan 94,13% modalnya.**</a:t>
            </a:r>
          </a:p>
          <a:p/>
          <a:p>
            <a:r>
              <a:t>Tidak ada kesalahan analisis. Tidak ada likuidasi. Harga kembali persis ke titik awal. **Dan modal hampir habis.**</a:t>
            </a:r>
          </a:p>
          <a:p/>
          <a:p>
            <a:r>
              <a:t>**Verifikasi dengan simulasi** (20.000 lintasan, 252 hari, mu = 0, σ harian 3%):</a:t>
            </a:r>
          </a:p>
          <a:p/>
          <a:p>
            <a:r>
              <a:t>**Simulasi dan analitis cocok.** Ini bukan artefak model — ini aritmetika perkalian.</a:t>
            </a:r>
          </a:p>
          <a:p/>
          <a:p>
            <a:r>
              <a:t>**Mengapa ini terjadi.** Kerugian dan keuntungan tidak simetris dalam perkalian. Turun 10% lalu naik 10% menghasilkan 0,99 — rugi 1%. Dengan ungkitan 3×, turun 10% berarti turun 30% (→0,70), lalu naik 10% berarti naik 30% (→0,91) — **rugi 9%.** Efek itu terjadi pada setiap pasangan pergerakan, dan ia terakumulasi.</a:t>
            </a:r>
          </a:p>
          <a:p/>
          <a:p>
            <a:r>
              <a:t>**Semakin bergejolak asetnya, semakin banyak pasangan semacam itu.** Karena itu hambatan tumbuh dengan sigma^2, dan dengan L^2.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Ungkitan L mengalahkan ungkitan 1× hanya bila:</a:t>
            </a:r>
          </a:p>
          <a:p/>
          <a:p>
            <a:r>
              <a:t>Lmu - (L^2sigma^2) / (2) &gt; mu - (sigma^2) / (2) quad Longleftrightarrow quad boxedmu &gt; (sigma^2(L+1)) / (2)</a:t>
            </a:r>
          </a:p>
          <a:p/>
          <a:p>
            <a:r>
              <a:t>**Baca baris tengah.** Pada aset dengan volatilitas harian 3%, ungkitan 5× hanya mengalahkan posisi tanpa ungkitan bila imbal hasil harapannya melebihi **68,0% per tahun.**</a:t>
            </a:r>
          </a:p>
          <a:p/>
          <a:p>
            <a:r>
              <a:t>**Dan L3.1 §4.4 sudah menetapkan bahwa imbal hasil harapan tidak dapat diestimasi lebih tepat dari sekitar ±4,64 pp** (L3.2 Contoh 2). Klaim bahwa suatu aset akan menghasilkan lebih dari 68% per tahun **tidak dapat didukung data mana pun yang tersedia.**</a:t>
            </a:r>
          </a:p>
          <a:p/>
          <a:p>
            <a:r>
              <a:t>**Konsekuensi yang harus dinyatakan lugas:** pada aset bergejolak, ungkitan di atas 2–3× memerlukan imbal hasil harapan yang **tidak dapat dibuktikan ada.** Pemakaiannya bukan keputusan berdasarkan bukti; ia taruhan atas besaran yang tidak diketahui.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jarak ke likuidasi.** MM = 0,5%:</a:t>
            </a:r>
          </a:p>
          <a:p/>
          <a:p>
            <a:r>
              <a:t>Jarak = (1) / (L) - 0,005</a:t>
            </a:r>
          </a:p>
          <a:p/>
          <a:p>
            <a:r>
              <a:t>**Langkah 2 — terjemahkan ke satuan volatilitas.** Pada σ harian 4%:</a:t>
            </a:r>
          </a:p>
          <a:p/>
          <a:p>
            <a:r>
              <a:t>**Ungkitan 25× melikuidasi pada pergerakan 0,88 simpangan baku — pergerakan yang terjadi pada hampir dua dari lima hari.**</a:t>
            </a:r>
          </a:p>
          <a:p/>
          <a:p>
            <a:r>
              <a:t>**Langkah 3 — hitung frekuensinya.**</a:t>
            </a:r>
          </a:p>
          <a:p/>
          <a:p>
            <a:r>
              <a:t>P(pergerakan merugikan ge d) = 1 - Phi(d/sigma)</a:t>
            </a:r>
          </a:p>
          <a:p/>
          <a:p>
            <a:r>
              <a:t>**Langkah 4 — perhatikan loncatan 5× ke 10×.** Dari sekali tiap 1,8 juta hari menjadi sekali tiap 114 hari — **faktor 16.000.**</a:t>
            </a:r>
          </a:p>
          <a:p/>
          <a:p>
            <a:r>
              <a:t>Hubungan antara ungkitan dan risiko likuidasi **tidak mulus.** Terdapat wilayah sempit di mana menambah sedikit ungkitan mengubah sifat risikonya secara mendasar, karena jarak likuidasi bergerak dari ekor distribusi ke tubuhnya.</a:t>
            </a:r>
          </a:p>
          <a:p/>
          <a:p>
            <a:r>
              <a:t>**Langkah 5 — nyatakan keterbatasan perhitungan ini.** Seluruh tabel memakai distribusi normal. L3.1 §4.7 menunjukkan bahwa pada tingkat 99,9%, kerugian sebenarnya **1,64 kali**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jarak ke likuidasi.** MM = 0,5%:</a:t>
            </a:r>
          </a:p>
          <a:p/>
          <a:p>
            <a:r>
              <a:t>Jarak = (1) / (L) - 0,005</a:t>
            </a:r>
          </a:p>
          <a:p/>
          <a:p>
            <a:r>
              <a:t>**Langkah 2 — terjemahkan ke satuan volatilitas.** Pada σ harian 4%:</a:t>
            </a:r>
          </a:p>
          <a:p/>
          <a:p>
            <a:r>
              <a:t>**Ungkitan 25× melikuidasi pada pergerakan 0,88 simpangan baku — pergerakan yang terjadi pada hampir dua dari lima hari.**</a:t>
            </a:r>
          </a:p>
          <a:p/>
          <a:p>
            <a:r>
              <a:t>**Langkah 3 — hitung frekuensinya.**</a:t>
            </a:r>
          </a:p>
          <a:p/>
          <a:p>
            <a:r>
              <a:t>P(pergerakan merugikan ge d) = 1 - Phi(d/sigma)</a:t>
            </a:r>
          </a:p>
          <a:p/>
          <a:p>
            <a:r>
              <a:t>**Langkah 4 — perhatikan loncatan 5× ke 10×.** Dari sekali tiap 1,8 juta hari menjadi sekali tiap 114 hari — **faktor 16.000.**</a:t>
            </a:r>
          </a:p>
          <a:p/>
          <a:p>
            <a:r>
              <a:t>Hubungan antara ungkitan dan risiko likuidasi **tidak mulus.** Terdapat wilayah sempit di mana menambah sedikit ungkitan mengubah sifat risikonya secara mendasar, karena jarak likuidasi bergerak dari ekor distribusi ke tubuhnya.</a:t>
            </a:r>
          </a:p>
          <a:p/>
          <a:p>
            <a:r>
              <a:t>**Langkah 5 — nyatakan keterbatasan perhitungan ini.** Seluruh tabel memakai distribusi normal. L3.1 §4.7 menunjukkan bahwa pada tingkat 99,9%, kerugian sebenarnya **1,64 kali**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jarak ke likuidasi.** MM = 0,5%:</a:t>
            </a:r>
          </a:p>
          <a:p/>
          <a:p>
            <a:r>
              <a:t>Jarak = (1) / (L) - 0,005</a:t>
            </a:r>
          </a:p>
          <a:p/>
          <a:p>
            <a:r>
              <a:t>**Langkah 2 — terjemahkan ke satuan volatilitas.** Pada σ harian 4%:</a:t>
            </a:r>
          </a:p>
          <a:p/>
          <a:p>
            <a:r>
              <a:t>**Ungkitan 25× melikuidasi pada pergerakan 0,88 simpangan baku — pergerakan yang terjadi pada hampir dua dari lima hari.**</a:t>
            </a:r>
          </a:p>
          <a:p/>
          <a:p>
            <a:r>
              <a:t>**Langkah 3 — hitung frekuensinya.**</a:t>
            </a:r>
          </a:p>
          <a:p/>
          <a:p>
            <a:r>
              <a:t>P(pergerakan merugikan ge d) = 1 - Phi(d/sigma)</a:t>
            </a:r>
          </a:p>
          <a:p/>
          <a:p>
            <a:r>
              <a:t>**Langkah 4 — perhatikan loncatan 5× ke 10×.** Dari sekali tiap 1,8 juta hari menjadi sekali tiap 114 hari — **faktor 16.000.**</a:t>
            </a:r>
          </a:p>
          <a:p/>
          <a:p>
            <a:r>
              <a:t>Hubungan antara ungkitan dan risiko likuidasi **tidak mulus.** Terdapat wilayah sempit di mana menambah sedikit ungkitan mengubah sifat risikonya secara mendasar, karena jarak likuidasi bergerak dari ekor distribusi ke tubuhnya.</a:t>
            </a:r>
          </a:p>
          <a:p/>
          <a:p>
            <a:r>
              <a:t>**Langkah 5 — nyatakan keterbatasan perhitungan ini.** Seluruh tabel memakai distribusi normal. L3.1 §4.7 menunjukkan bahwa pada tingkat 99,9%, kerugian sebenarnya **1,64 kali**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jarak ke likuidasi.** MM = 0,5%:</a:t>
            </a:r>
          </a:p>
          <a:p/>
          <a:p>
            <a:r>
              <a:t>Jarak = (1) / (L) - 0,005</a:t>
            </a:r>
          </a:p>
          <a:p/>
          <a:p>
            <a:r>
              <a:t>**Langkah 2 — terjemahkan ke satuan volatilitas.** Pada σ harian 4%:</a:t>
            </a:r>
          </a:p>
          <a:p/>
          <a:p>
            <a:r>
              <a:t>**Ungkitan 25× melikuidasi pada pergerakan 0,88 simpangan baku — pergerakan yang terjadi pada hampir dua dari lima hari.**</a:t>
            </a:r>
          </a:p>
          <a:p/>
          <a:p>
            <a:r>
              <a:t>**Langkah 3 — hitung frekuensinya.**</a:t>
            </a:r>
          </a:p>
          <a:p/>
          <a:p>
            <a:r>
              <a:t>P(pergerakan merugikan ge d) = 1 - Phi(d/sigma)</a:t>
            </a:r>
          </a:p>
          <a:p/>
          <a:p>
            <a:r>
              <a:t>**Langkah 4 — perhatikan loncatan 5× ke 10×.** Dari sekali tiap 1,8 juta hari menjadi sekali tiap 114 hari — **faktor 16.000.**</a:t>
            </a:r>
          </a:p>
          <a:p/>
          <a:p>
            <a:r>
              <a:t>Hubungan antara ungkitan dan risiko likuidasi **tidak mulus.** Terdapat wilayah sempit di mana menambah sedikit ungkitan mengubah sifat risikonya secara mendasar, karena jarak likuidasi bergerak dari ekor distribusi ke tubuhnya.</a:t>
            </a:r>
          </a:p>
          <a:p/>
          <a:p>
            <a:r>
              <a:t>**Langkah 5 — nyatakan keterbatasan perhitungan ini.** Seluruh tabel memakai distribusi normal. L3.1 §4.7 menunjukkan bahwa pada tingkat 99,9%, kerugian sebenarnya **1,64 kali**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jarak ke likuidasi.** MM = 0,5%:</a:t>
            </a:r>
          </a:p>
          <a:p/>
          <a:p>
            <a:r>
              <a:t>Jarak = (1) / (L) - 0,005</a:t>
            </a:r>
          </a:p>
          <a:p/>
          <a:p>
            <a:r>
              <a:t>**Langkah 2 — terjemahkan ke satuan volatilitas.** Pada σ harian 4%:</a:t>
            </a:r>
          </a:p>
          <a:p/>
          <a:p>
            <a:r>
              <a:t>**Ungkitan 25× melikuidasi pada pergerakan 0,88 simpangan baku — pergerakan yang terjadi pada hampir dua dari lima hari.**</a:t>
            </a:r>
          </a:p>
          <a:p/>
          <a:p>
            <a:r>
              <a:t>**Langkah 3 — hitung frekuensinya.**</a:t>
            </a:r>
          </a:p>
          <a:p/>
          <a:p>
            <a:r>
              <a:t>P(pergerakan merugikan ge d) = 1 - Phi(d/sigma)</a:t>
            </a:r>
          </a:p>
          <a:p/>
          <a:p>
            <a:r>
              <a:t>**Langkah 4 — perhatikan loncatan 5× ke 10×.** Dari sekali tiap 1,8 juta hari menjadi sekali tiap 114 hari — **faktor 16.000.**</a:t>
            </a:r>
          </a:p>
          <a:p/>
          <a:p>
            <a:r>
              <a:t>Hubungan antara ungkitan dan risiko likuidasi **tidak mulus.** Terdapat wilayah sempit di mana menambah sedikit ungkitan mengubah sifat risikonya secara mendasar, karena jarak likuidasi bergerak dari ekor distribusi ke tubuhnya.</a:t>
            </a:r>
          </a:p>
          <a:p/>
          <a:p>
            <a:r>
              <a:t>**Langkah 5 — nyatakan keterbatasan perhitungan ini.** Seluruh tabel memakai distribusi normal. L3.1 §4.7 menunjukkan bahwa pada tingkat 99,9%, kerugian sebenarnya **1,64 kali**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Ungkitan yang saya pakai/rencanakan: ____× · MM bursa: ____% - **Jarak ke likuidasi** = 1/L - MM = ____% - σ harian aset: ____% → **jarak dalam σ: ____σ** - Peluang per hari = 1 - Phi(d/sigma) = ____% → **sekali tiap ____ hari** - ☐ Saya memahami angka ini memakai distribusi normal dan **meremehkan** frekuensi sebenarnya - Modal: Rp ____ · Notional: Rp ____ · Pergerakan yang menghabiskan modal: Rp ____</a:t>
            </a:r>
          </a:p>
          <a:p/>
          <a:p>
            <a:r>
              <a:t>- σ harian ____% → σ tahunan = sigma_dsqrt252 = ____% - **Hambatan bila aset bergerak nol setahun** = e^-L^2sigma^2/2 - 1 = ____% - Uji dua langkah: turun 10% lalu naik 10% pada ungkitan saya = ____% - **mu minimum agar ungkitan saya mengalahkan 1×** = sigma^2(L+1)/2 = ____% - mu yang saya asumsikan: ____% · Dasarnya: ____ - **Apakah mu saya melebihi minimum?** ☐ Ya ☐ **Tidak → ungkitan merugikan bahkan tanpa likuidasi** - Galat baku estimasi mu (L3.2): ±____ pp · **Apakah klaim mu saya dapat didukung?** ☐ Ya ☐ Tidak</a:t>
            </a:r>
          </a:p>
          <a:p/>
          <a:p>
            <a:r>
              <a:t>- mu = ____% · sigma = ____% · sigma^2 = ____ - **L^* = mu/sigma^2 = ____×** - **2L^* (pertumbuhan nol) = ____×** - **Seperempat L^* = ____×** - Ungkitan yang saya pakai: ____× - **Rasio terhadap seperempat L^*: ____ kali lipat** - Bila melampaui, alasan saya **denga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L3T.3 — Leverage, Margin, dan Likuidasi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Trader · Modul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UNGKITAN: LINEAR KE ATAS, KUADRATIK KE BAWAH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imbal hasil: L × μ    hambatan: −L²σ²/2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┌───────────────────────┴───────────────────────┐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JARAK KE LIKUIDASI (MM 0,5%, σ harian 4%)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5×  → 19,50%  = 4,88σ → tiap 1,8 juta hari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10×  →  9,50%  = 2,38σ → tiap 114 hari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25×  →  3,50%  = 0,88σ → tiap 5 hari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100×  →  0,50%  = 0,12σ → tiap 2 hari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└───────────────────────┬───────────────────────┘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┌───────────────────────┴───────────────────────┐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HAMBATAN: ASET BERGERAK NOL SETAHUN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(σ harian 3%)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1× → −10,72%   3× → −63,96%   5× → −94,13%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► ungkitan 5× kehilangan 94% tanpa harga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bergerak sama sekali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└───────────────────────┬───────────────────────┘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sebenarnya dilakukan ungkitan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Apa yang sebenarnya dilakukan ungkitan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Hambatan volatilitas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(§4.4) — kerugian majemuk yang terjadi bahkan bila harga tidak bergerak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likuidasi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(§4.2, §4.6) — kerugian permanen pada pergerakan sementara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pendanaan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(L3T.2 §4.3) — funding atau bunga margin yang dibayar terus-menerus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sebenarnya dilakukan ungkitan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Sifat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Konsekuensi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Lmu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**Linear** dalam 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kali ungkitan → dua kali imbal hasil harapan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-dfracL^2sigma^22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**Kuadratik** dalam 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kali ungkitan → **empat kali** hambatan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Margin dan jarak ke likuidasi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Margin dan jarak ke likuidasi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Ungkitan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Margin awal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**Jarak ke likuidasi**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**Dalam σ harian**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12,38σ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33,33%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32,833%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8,21σ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4,88σ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**2,38σ**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1,12σ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**25×**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**0,88σ**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0,38σ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**100×**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**0,12σ**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Margin dan jarak ke likuidasi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Ungkitan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Pergerakan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Peluang 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**Sekali tiap**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1.838.092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0,8774%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**114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 hari**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25×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19,08%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35,38%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45,03%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Hambatan volatilitas: aritmetika yang menentukan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Hambatan volatilitas: aritmetika yang menentukan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Untuk melihat akibatnya dengan paling jelas, ambil kasus mu = 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aset dasar berakhir tepat di tempat ia mulai setelah satu tahun: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Verifikasi dengan simulasi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(20.000 lintasan, 252 hari, mu = 0, σ harian 3%):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Hambatan volatilitas: aritmetika yang menentukan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Ungkitan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σ harian 2%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σ harian 3%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σ harian 4%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σ harian 6%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−4,92%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−10,72%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−18,26%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−36,47%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−18,26%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−36,47%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−55,35%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−83,71%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−36,47%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**−63,96%**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−83,71%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−98,31%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−71,63%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**−94,13%**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−99,35%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**−100,00%**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−99,35%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−100,00%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Hambatan volatilitas: aritmetika yang menentukan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Ungkitan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Median nilai akhir (simulasi)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Prediksi analitis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−11,07%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−10,72%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−35,69%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−36,47%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**−63,96%**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**−63,96%**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−94,87%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−94,13%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Berapa imbal hasil yang dibutuhkan agar ungkitan menguntungkan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Berapa imbal hasil yang dibutuhkan agar ungkitan menguntungkan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 L3.1 §4.4 sudah menetapkan bahwa imbal hasil harapan tidak dapat diestimasi lebih tepat dari sekitar ±4,64 pp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(L3.2 Contoh 2). Klaim bahwa suatu aset akan…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Berapa imbal hasil yang dibutuhkan agar ungkitan menguntungkan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σ harian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σ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L=2×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L=3×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L=5×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L=10×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31,7%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15,1%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55,4%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**47,6%**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**34,0%**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**45,4%**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**68,0%**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**124,7%**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63,5%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80,6%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**121,0%**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221,8%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Ungkitan optimal, dan mengapa ia sangat rendah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Ungkitan optimal, dan mengapa ia sangat rendah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sigma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**L^***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g maksimum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g pada 2L^*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**2,50×**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**1,67×**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**0,80×**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**0,47×**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7,03%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Peluang likuidasi, dan bias bertahan hidup yang dihasilkannya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Peluang likuidasi, dan bias bertahan hidup yang dihasilkannya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Ungkitan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Jarak likuidasi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**Peluang likuidasi dalam 1 tahun**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 rata-rata (yang bertahan)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99,50%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**2,19%**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1,393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32,83%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**18,76%**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**5×**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**63,46%**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5,286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**98,84%**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**82,472**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Likuidasi berantai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Likuidasi berantai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Penurunan 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Trader terlikuidasi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Notional penjualan paksa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 unit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7.400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448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**44,8%**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14.095 unit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576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57,6%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15.375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694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69,4%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15.965 unit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Ungkitan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Jarak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0,200 - 0,005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**19,500%**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0,100 - 0,005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0,040 - 0,005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**3,500%**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0,010 - 0,005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Jarak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**σ**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4,88σ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**2,38σ**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3,500%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**0,88σ**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**0,12σ**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d/sigma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 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**Sekali tiap**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4,88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1.838.092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2,38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0,8774%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**114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25×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19,08%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 hari**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Notional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12.500.000.000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Jarak likuidasi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Pergerakan harga yang menghabiskan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437.500.000 dari notional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**Frekuensi yang diharapkan**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**sekali tiap 5 hari**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6 — terapkan seperempat Kelly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(L2T.6 §4.6.3):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Sampel yang terlihat memuat 1,16% dari populasi sebenarnya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penyaringan yang jauh lebih ekstrem daripada contoh bias bertahan hidup mana pun di L3.4 §4.2, di…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Jarak ke likuidasi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1/L - MM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Hambatan bila aset bergerak nol setahun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e^-L^2sigma^2/2 - 1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mu minimum agar ungkitan saya mengalahkan 1×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sigma^2(L+1)/2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mu saya melebihi minimum?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Tidak → ungkitan merugikan bahkan tanpa likuidasi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L^* = mu/sigma^2 =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2L^* (pertumbuhan nol) =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Seperempat L^* =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Rasio terhadap seperempat L^*: ____ kali lipat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