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7"/>
    <p:sldId id="266" r:id="rId18"/>
    <p:sldId id="267" r:id="rId19"/>
    <p:sldId id="268" r:id="rId20"/>
    <p:sldId id="269" r:id="rId21"/>
    <p:sldId id="270" r:id="rId22"/>
    <p:sldId id="271" r:id="rId23"/>
    <p:sldId id="272" r:id="rId24"/>
    <p:sldId id="273" r:id="rId25"/>
    <p:sldId id="274" r:id="rId26"/>
    <p:sldId id="275" r:id="rId27"/>
    <p:sldId id="276" r:id="rId28"/>
    <p:sldId id="277" r:id="rId29"/>
    <p:sldId id="278" r:id="rId30"/>
    <p:sldId id="279" r:id="rId31"/>
    <p:sldId id="280" r:id="rId32"/>
    <p:sldId id="281" r:id="rId33"/>
    <p:sldId id="282" r:id="rId34"/>
    <p:sldId id="283" r:id="rId35"/>
    <p:sldId id="284" r:id="rId36"/>
    <p:sldId id="285" r:id="rId37"/>
    <p:sldId id="286" r:id="rId38"/>
    <p:sldId id="287" r:id="rId39"/>
    <p:sldId id="288" r:id="rId40"/>
    <p:sldId id="289" r:id="rId4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notesMaster" Target="notesMasters/notesMaster1.xml"/><Relationship Id="rId17" Type="http://schemas.openxmlformats.org/officeDocument/2006/relationships/slide" Target="slides/slide10.xml"/><Relationship Id="rId18" Type="http://schemas.openxmlformats.org/officeDocument/2006/relationships/slide" Target="slides/slide11.xml"/><Relationship Id="rId19" Type="http://schemas.openxmlformats.org/officeDocument/2006/relationships/slide" Target="slides/slide12.xml"/><Relationship Id="rId20" Type="http://schemas.openxmlformats.org/officeDocument/2006/relationships/slide" Target="slides/slide13.xml"/><Relationship Id="rId21" Type="http://schemas.openxmlformats.org/officeDocument/2006/relationships/slide" Target="slides/slide14.xml"/><Relationship Id="rId22" Type="http://schemas.openxmlformats.org/officeDocument/2006/relationships/slide" Target="slides/slide15.xml"/><Relationship Id="rId23" Type="http://schemas.openxmlformats.org/officeDocument/2006/relationships/slide" Target="slides/slide16.xml"/><Relationship Id="rId24" Type="http://schemas.openxmlformats.org/officeDocument/2006/relationships/slide" Target="slides/slide17.xml"/><Relationship Id="rId25" Type="http://schemas.openxmlformats.org/officeDocument/2006/relationships/slide" Target="slides/slide18.xml"/><Relationship Id="rId26" Type="http://schemas.openxmlformats.org/officeDocument/2006/relationships/slide" Target="slides/slide19.xml"/><Relationship Id="rId27" Type="http://schemas.openxmlformats.org/officeDocument/2006/relationships/slide" Target="slides/slide20.xml"/><Relationship Id="rId28" Type="http://schemas.openxmlformats.org/officeDocument/2006/relationships/slide" Target="slides/slide21.xml"/><Relationship Id="rId29" Type="http://schemas.openxmlformats.org/officeDocument/2006/relationships/slide" Target="slides/slide22.xml"/><Relationship Id="rId30" Type="http://schemas.openxmlformats.org/officeDocument/2006/relationships/slide" Target="slides/slide23.xml"/><Relationship Id="rId31" Type="http://schemas.openxmlformats.org/officeDocument/2006/relationships/slide" Target="slides/slide24.xml"/><Relationship Id="rId32" Type="http://schemas.openxmlformats.org/officeDocument/2006/relationships/slide" Target="slides/slide25.xml"/><Relationship Id="rId33" Type="http://schemas.openxmlformats.org/officeDocument/2006/relationships/slide" Target="slides/slide26.xml"/><Relationship Id="rId34" Type="http://schemas.openxmlformats.org/officeDocument/2006/relationships/slide" Target="slides/slide27.xml"/><Relationship Id="rId35" Type="http://schemas.openxmlformats.org/officeDocument/2006/relationships/slide" Target="slides/slide28.xml"/><Relationship Id="rId36" Type="http://schemas.openxmlformats.org/officeDocument/2006/relationships/slide" Target="slides/slide29.xml"/><Relationship Id="rId37" Type="http://schemas.openxmlformats.org/officeDocument/2006/relationships/slide" Target="slides/slide30.xml"/><Relationship Id="rId38" Type="http://schemas.openxmlformats.org/officeDocument/2006/relationships/slide" Target="slides/slide31.xml"/><Relationship Id="rId39" Type="http://schemas.openxmlformats.org/officeDocument/2006/relationships/slide" Target="slides/slide32.xml"/><Relationship Id="rId40" Type="http://schemas.openxmlformats.org/officeDocument/2006/relationships/slide" Target="slides/slide33.xml"/><Relationship Id="rId41" Type="http://schemas.openxmlformats.org/officeDocument/2006/relationships/slide" Target="slides/slide34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p="http://schemas.openxmlformats.org/presentationml/2006/main" xmlns:r="http://schemas.openxmlformats.org/officeDocument/2006/relationships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F89C1C7-3DCD-1040-A9CF-14679D8B5DDD}" type="datetimeFigureOut">
              <a:rPr lang="en-US" smtClean="0"/>
              <a:t>10/17/16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5E49A5-4136-284D-997B-48E1D791AD6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23252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9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3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6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19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7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8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29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0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Relationship Id="rId2" Type="http://schemas.openxmlformats.org/officeDocument/2006/relationships/slide" Target="../slides/slide33.xml"/></Relationships>
</file>

<file path=ppt/notesSlides/notesSlide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Perpetual swap tidak memiliki jatuh tempo. Agar harganya tetap mendekati spot, ia memakai mekanisme **funding rate**: pembayaran berkala antara pemegang posisi beli dan jual.</a:t>
            </a:r>
          </a:p>
          <a:p/>
          <a:p>
            <a:r>
              <a:t>- Bila perpetual diperdagangkan **di atas** spot, pemegang posisi beli **membayar** pemegang posisi jual - Bila **di bawah** spot, sebaliknya</a:t>
            </a:r>
          </a:p>
          <a:p/>
          <a:p>
            <a:r>
              <a:t>Pembayaran lazimnya setiap 8 jam. **Angka yang tampak kecil menjadi sangat besar ketika dimajemukkan.**</a:t>
            </a:r>
          </a:p>
          <a:p/>
          <a:p>
            <a:r>
              <a:t>**Baris 0,05% patut diperhatikan.** Angka itu terlihat sepele di layar — setengah basis poin per delapan jam. Setara tahunannya **72,9%.**</a:t>
            </a:r>
          </a:p>
          <a:p/>
          <a:p>
            <a:r>
              <a:t>**Dan ungkitan mengalikannya terhadap modal Anda.** Posisi dengan modal Rp1.000.000.000 dan ungkitan 5× (notional Rp5 miliar):</a:t>
            </a:r>
          </a:p>
          <a:p/>
          <a:p>
            <a:r>
              <a:t>**Pada funding 0,05% dengan ungkitan 5×, posisi Anda kehilangan 22,5% modal per bulan — tanpa harga bergerak sama sekali.**</a:t>
            </a:r>
          </a:p>
          <a:p/>
          <a:p>
            <a:r>
              <a:t>**Tiga konsekuensi yang wajib masuk kebijakan.**</a:t>
            </a:r>
          </a:p>
          <a:p/>
          <a:p>
            <a:r>
              <a:t>**Pertama: funding adalah biaya yang harus dikurangkan dari ekspektasi sebelum posisi dibuka**, bukan sesudah. Sistem dengan ekspektasi +0,15R per transaksi (L3T.1 §4.6) tidak dapat bertahan membayar 22,5% modal per bulan.</a:t>
            </a:r>
          </a:p>
          <a:p/>
          <a:p>
            <a:r>
              <a:t>**Kedua: funding tinggi adalah informasi.** Funding yang sangat positif menunjukkan posisi beli sangat ramai. Itu keadaan di mana likuidasi berantai paling mungkin terjadi — bahasan penuh di **L3T.3**.</a:t>
            </a:r>
          </a:p>
          <a:p/>
          <a:p>
            <a:r>
              <a:t>**Ketiga: funding dapat berbalik tanpa peringatan.** Posisi yang menerima funding hari ini dapat membayarn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**Opsi** memberi hak — bukan kewajiban — untuk bertransaksi pada harga tertentu. Pembeli membayar premi; penjual menerimanya dan menanggung kewajiban.</a:t>
            </a:r>
          </a:p>
          <a:p/>
          <a:p>
            <a:r>
              <a:t>Premi = Nilai intrinsik + Nilai waktu</a:t>
            </a:r>
          </a:p>
          <a:p/>
          <a:p>
            <a:r>
              <a:t>Model Black-Scholes memberi harga teoretis dan sensitivitasnya. **Greeks bukan konsep esoteris — masing-masing adalah turunan parsial, yaitu jawaban atas satu pertanyaan spesifik.**</a:t>
            </a:r>
          </a:p>
          <a:p/>
          <a:p>
            <a:r>
              <a:t>**Contoh terhitung** — call 30 hari, S = 10.000, r = 6,5%:</a:t>
            </a:r>
          </a:p>
          <a:p/>
          <a:p>
            <a:r>
              <a:t>**Tiga bacaan yang penting untuk praktik.**</a:t>
            </a:r>
          </a:p>
          <a:p/>
          <a:p>
            <a:r>
              <a:t>**Pertama: IV mengubah harga secara besar.** Call at-the-money pada IV 25% berharga 312,54; pada IV 40% berharga 483,16 — **54,6% lebih mahal** untuk hak yang identik. **Membeli opsi ketika IV tinggi berarti membayar mahal, bahkan bila pandangan Anda tentang arah harga benar.**</a:t>
            </a:r>
          </a:p>
          <a:p/>
          <a:p>
            <a:r>
              <a:t>**Kedua: theta adalah biaya harian yang pasti bagi pembeli.** Call ATM pada IV 40% kehilangan **8,46 per hari** hanya karena waktu berlalu. Atas 30 hari, itu seluruh premi 483,16 bila harga tidak bergerak.</a:t>
            </a:r>
          </a:p>
          <a:p/>
          <a:p>
            <a:r>
              <a:t>**Ketiga: theta dan gamma berlawanan tanda bagi pemegang posisi yang sama.** Pembeli opsi memiliki gamma positif (posisinya membaik ketika harga bergerak besar) dan theta negatif (kehilangan nilai setiap hari). Penjual memiliki kebalikannya.</a:t>
            </a:r>
          </a:p>
          <a:p/>
          <a:p>
            <a:r>
              <a:t>**Itu bukan detail teknis — itu adalah seluruh pertukaran dalam perdagangan opsi**, dan §4.5–4.6 mengukur harganya.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Terdapat keteraturan empiris yang cukup kokoh di pasar opsi: **volatilitas tersirat cenderung lebih tinggi daripada volatilitas yang kemudian terwujud.**</a:t>
            </a:r>
          </a:p>
          <a:p/>
          <a:p>
            <a:r>
              <a:t>**Mengapa selisih ini ada — dan mengapa ia masuk akal secara ekonomi.** Pembeli opsi membeli perlindungan; penjual menyediakannya. Sebagaimana asuransi, harga perlindungan melampaui kerugian yang diharapkan, karena penyedia perlindungan harus dikompensasi untuk menanggung risiko.</a:t>
            </a:r>
          </a:p>
          <a:p/>
          <a:p>
            <a:r>
              <a:t>**Ini mekanisme yang jelas** — dan L2T.5 §4.6 serta L3T.1 §4.5 sudah menetapkan bahwa alat dengan mekanisme cenderung bertahan. Premi risiko varians memiliki mekanisme yang sama kuatnya dengan premi risiko ekuitas.</a:t>
            </a:r>
          </a:p>
          <a:p/>
          <a:p>
            <a:r>
              <a:t>**Maka menjual opsi adalah aliran pendapatan yang nyata**, bukan ilusi.</a:t>
            </a:r>
          </a:p>
          <a:p/>
          <a:p>
            <a:r>
              <a:t>**Dan §4.6 menunjukkan apa yang dibayar untuk memperolehnya.**</a:t>
            </a:r>
          </a:p>
          <a:p/>
          <a:p>
            <a:r>
              <a:t>&gt; **Kembali ke §4.1:** setiap aliran pendapatan dari derivatif adalah pembayaran untuk menanggung risiko pihak lain. Premi risiko varians adalah pembayaran; yang ditanggung adalah risiko pergerakan besar yang mendadak. **Pendapatannya datang terus-menerus; risikonya datang sekaligus.**</a:t>
            </a:r>
          </a:p>
          <a:p/>
          <a:p>
            <a:r>
              <a:t>---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**Strategi yang diuji:** jual put 10% di luar uang setiap bulan. IV 40%, volatilitas yang benar-benar terwujud 32% — yaitu **penjual memiliki keunggulan sejati** dari premi risiko varians.</a:t>
            </a:r>
          </a:p>
          <a:p/>
          <a:p>
            <a:r>
              <a:t>Premi yang diterima: **96,42** per kontrak = **0,964% notional per bulan.**</a:t>
            </a:r>
          </a:p>
          <a:p/>
          <a:p>
            <a:r>
              <a:t>**Hasil 120 bulan (10 tahun), 6.000 lintasan:**</a:t>
            </a:r>
          </a:p>
          <a:p/>
          <a:p>
            <a:r>
              <a:t>**Baca baris terakhir dua kali.**</a:t>
            </a:r>
          </a:p>
          <a:p/>
          <a:p>
            <a:r>
              <a:t>**Strategi ini menguntungkan pada 95,7% lintasan sepuluh tahun. Dan kerugian satu bulan terburuknya adalah 33,4 kali premi yang diterimanya per bulan.**</a:t>
            </a:r>
          </a:p>
          <a:p/>
          <a:p>
            <a:r>
              <a:t>Artinya: satu bulan buruk menghapus **lebih dari dua setengah tahun** pendapatan premi.</a:t>
            </a:r>
          </a:p>
          <a:p/>
          <a:p>
            <a:r>
              <a:t>**Pertama: ia menghasilkan backtest yang hampir sempurna.** Tingkat kemenangan 95,7% pada lintasan sepuluh tahun. Kurva ekuitasnya mulus — naik sedikit demi sedikit, bulan demi bulan. **L3.4 §4.5 menetapkan bahwa kurva ekuitas yang mulus adalah gejala, bukan bukti.** Di sini gejalanya berasal dari sumber yang dapat diidentifikasi: **kerugiannya belum terjadi dalam sampel.**</a:t>
            </a:r>
          </a:p>
          <a:p/>
          <a:p>
            <a:r>
              <a:t>**Kedua: VaR meremehkannya secara sistematis.** Inilah contoh yang disebut **L3.3 §4.3.2**. Pada 99% bulan, kerugian strategi ini kecil atau nol — sehingga VaR 99% terlihat rendah. Seluruh risikonya berada di luar ambang yang diukur VaR.</a:t>
            </a:r>
          </a:p>
          <a:p/>
          <a:p>
            <a:r>
              <a:t>**Expected Shortfall** menangkapnya; VaR tidak. Ini alasan konkret mengapa L3.3 §4.4 merekomendasikan ES sebagai angka yang mengikat kebijakan.</a:t>
            </a:r>
          </a:p>
          <a:p/>
          <a:p>
            <a:r>
              <a:t>**Ketiga: sampel yang "cukup" ternyata tidak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basis teoretis.** S = 10.000, r = 6,5%, q = 0:</a:t>
            </a:r>
          </a:p>
          <a:p/>
          <a:p>
            <a:r>
              <a:t>F = S cdot e^(r-q)T</a:t>
            </a:r>
          </a:p>
          <a:p/>
          <a:p>
            <a:r>
              <a:t>**Langkah 2 — verifikasi kesetaraan tahunannya.**</a:t>
            </a:r>
          </a:p>
          <a:p/>
          <a:p>
            <a:r>
              <a:t>((10.161,57) / (10.000))^365/90 - 1 = 6,72% ((10.053,57) / (10.000))^365/30 - 1 = 6,72%</a:t>
            </a:r>
          </a:p>
          <a:p/>
          <a:p>
            <a:r>
              <a:t>**Identik.** Basis bukan ramalan — ia adalah biaya carry yang diterjemahkan ke harga.</a:t>
            </a:r>
          </a:p>
          <a:p/>
          <a:p>
            <a:r>
              <a:t>**Langkah 3 — hitung biaya roll tahunan.** Posisi beli yang di-roll tiap 3 bulan merealisasikan basis setiap kali:</a:t>
            </a:r>
          </a:p>
          <a:p/>
          <a:p>
            <a:r>
              <a:t>Biaya tahunan = (1 + basis)^365/90 - 1</a:t>
            </a:r>
          </a:p>
          <a:p/>
          <a:p>
            <a:r>
              <a:t>**Langkah 4 — terjemahkan ke keputusan.** Trader mengharapkan imbal hasil 10% per tahun dari posisi beli jangka panjang, dan memakai futures dalam kontango kuat:</a:t>
            </a:r>
          </a:p>
          <a:p/>
          <a:p>
            <a:r>
              <a:t>10% - 8,36% = 1,64%</a:t>
            </a:r>
          </a:p>
          <a:p/>
          <a:p>
            <a:r>
              <a:t>**83,6% ekspektasinya dialokasikan untuk biaya roll sebelum harga bergerak.**</a:t>
            </a:r>
          </a:p>
          <a:p/>
          <a:p>
            <a:r>
              <a:t>**Langkah 5 — periksa alternatifnya.** Bila eksposur yang sama dapat diperoleh dengan memegang aset langsung, biaya roll hilang — diganti biaya penyimpanan/kustodi,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basis teoretis.** S = 10.000, r = 6,5%, q = 0:</a:t>
            </a:r>
          </a:p>
          <a:p/>
          <a:p>
            <a:r>
              <a:t>F = S cdot e^(r-q)T</a:t>
            </a:r>
          </a:p>
          <a:p/>
          <a:p>
            <a:r>
              <a:t>**Langkah 2 — verifikasi kesetaraan tahunannya.**</a:t>
            </a:r>
          </a:p>
          <a:p/>
          <a:p>
            <a:r>
              <a:t>((10.161,57) / (10.000))^365/90 - 1 = 6,72% ((10.053,57) / (10.000))^365/30 - 1 = 6,72%</a:t>
            </a:r>
          </a:p>
          <a:p/>
          <a:p>
            <a:r>
              <a:t>**Identik.** Basis bukan ramalan — ia adalah biaya carry yang diterjemahkan ke harga.</a:t>
            </a:r>
          </a:p>
          <a:p/>
          <a:p>
            <a:r>
              <a:t>**Langkah 3 — hitung biaya roll tahunan.** Posisi beli yang di-roll tiap 3 bulan merealisasikan basis setiap kali:</a:t>
            </a:r>
          </a:p>
          <a:p/>
          <a:p>
            <a:r>
              <a:t>Biaya tahunan = (1 + basis)^365/90 - 1</a:t>
            </a:r>
          </a:p>
          <a:p/>
          <a:p>
            <a:r>
              <a:t>**Langkah 4 — terjemahkan ke keputusan.** Trader mengharapkan imbal hasil 10% per tahun dari posisi beli jangka panjang, dan memakai futures dalam kontango kuat:</a:t>
            </a:r>
          </a:p>
          <a:p/>
          <a:p>
            <a:r>
              <a:t>10% - 8,36% = 1,64%</a:t>
            </a:r>
          </a:p>
          <a:p/>
          <a:p>
            <a:r>
              <a:t>**83,6% ekspektasinya dialokasikan untuk biaya roll sebelum harga bergerak.**</a:t>
            </a:r>
          </a:p>
          <a:p/>
          <a:p>
            <a:r>
              <a:t>**Langkah 5 — periksa alternatifnya.** Bila eksposur yang sama dapat diperoleh dengan memegang aset langsung, biaya roll hilang — diganti biaya penyimpanan/kustodi,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basis teoretis.** S = 10.000, r = 6,5%, q = 0:</a:t>
            </a:r>
          </a:p>
          <a:p/>
          <a:p>
            <a:r>
              <a:t>F = S cdot e^(r-q)T</a:t>
            </a:r>
          </a:p>
          <a:p/>
          <a:p>
            <a:r>
              <a:t>**Langkah 2 — verifikasi kesetaraan tahunannya.**</a:t>
            </a:r>
          </a:p>
          <a:p/>
          <a:p>
            <a:r>
              <a:t>((10.161,57) / (10.000))^365/90 - 1 = 6,72% ((10.053,57) / (10.000))^365/30 - 1 = 6,72%</a:t>
            </a:r>
          </a:p>
          <a:p/>
          <a:p>
            <a:r>
              <a:t>**Identik.** Basis bukan ramalan — ia adalah biaya carry yang diterjemahkan ke harga.</a:t>
            </a:r>
          </a:p>
          <a:p/>
          <a:p>
            <a:r>
              <a:t>**Langkah 3 — hitung biaya roll tahunan.** Posisi beli yang di-roll tiap 3 bulan merealisasikan basis setiap kali:</a:t>
            </a:r>
          </a:p>
          <a:p/>
          <a:p>
            <a:r>
              <a:t>Biaya tahunan = (1 + basis)^365/90 - 1</a:t>
            </a:r>
          </a:p>
          <a:p/>
          <a:p>
            <a:r>
              <a:t>**Langkah 4 — terjemahkan ke keputusan.** Trader mengharapkan imbal hasil 10% per tahun dari posisi beli jangka panjang, dan memakai futures dalam kontango kuat:</a:t>
            </a:r>
          </a:p>
          <a:p/>
          <a:p>
            <a:r>
              <a:t>10% - 8,36% = 1,64%</a:t>
            </a:r>
          </a:p>
          <a:p/>
          <a:p>
            <a:r>
              <a:t>**83,6% ekspektasinya dialokasikan untuk biaya roll sebelum harga bergerak.**</a:t>
            </a:r>
          </a:p>
          <a:p/>
          <a:p>
            <a:r>
              <a:t>**Langkah 5 — periksa alternatifnya.** Bila eksposur yang sama dapat diperoleh dengan memegang aset langsung, biaya roll hilang — diganti biaya penyimpanan/kustodi,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basis teoretis.** S = 10.000, r = 6,5%, q = 0:</a:t>
            </a:r>
          </a:p>
          <a:p/>
          <a:p>
            <a:r>
              <a:t>F = S cdot e^(r-q)T</a:t>
            </a:r>
          </a:p>
          <a:p/>
          <a:p>
            <a:r>
              <a:t>**Langkah 2 — verifikasi kesetaraan tahunannya.**</a:t>
            </a:r>
          </a:p>
          <a:p/>
          <a:p>
            <a:r>
              <a:t>((10.161,57) / (10.000))^365/90 - 1 = 6,72% ((10.053,57) / (10.000))^365/30 - 1 = 6,72%</a:t>
            </a:r>
          </a:p>
          <a:p/>
          <a:p>
            <a:r>
              <a:t>**Identik.** Basis bukan ramalan — ia adalah biaya carry yang diterjemahkan ke harga.</a:t>
            </a:r>
          </a:p>
          <a:p/>
          <a:p>
            <a:r>
              <a:t>**Langkah 3 — hitung biaya roll tahunan.** Posisi beli yang di-roll tiap 3 bulan merealisasikan basis setiap kali:</a:t>
            </a:r>
          </a:p>
          <a:p/>
          <a:p>
            <a:r>
              <a:t>Biaya tahunan = (1 + basis)^365/90 - 1</a:t>
            </a:r>
          </a:p>
          <a:p/>
          <a:p>
            <a:r>
              <a:t>**Langkah 4 — terjemahkan ke keputusan.** Trader mengharapkan imbal hasil 10% per tahun dari posisi beli jangka panjang, dan memakai futures dalam kontango kuat:</a:t>
            </a:r>
          </a:p>
          <a:p/>
          <a:p>
            <a:r>
              <a:t>10% - 8,36% = 1,64%</a:t>
            </a:r>
          </a:p>
          <a:p/>
          <a:p>
            <a:r>
              <a:t>**83,6% ekspektasinya dialokasikan untuk biaya roll sebelum harga bergerak.**</a:t>
            </a:r>
          </a:p>
          <a:p/>
          <a:p>
            <a:r>
              <a:t>**Langkah 5 — periksa alternatifnya.** Bila eksposur yang sama dapat diperoleh dengan memegang aset langsung, biaya roll hilang — diganti biaya penyimpanan/kustodi,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**Langkah 1 — hitung basis teoretis.** S = 10.000, r = 6,5%, q = 0:</a:t>
            </a:r>
          </a:p>
          <a:p/>
          <a:p>
            <a:r>
              <a:t>F = S cdot e^(r-q)T</a:t>
            </a:r>
          </a:p>
          <a:p/>
          <a:p>
            <a:r>
              <a:t>**Langkah 2 — verifikasi kesetaraan tahunannya.**</a:t>
            </a:r>
          </a:p>
          <a:p/>
          <a:p>
            <a:r>
              <a:t>((10.161,57) / (10.000))^365/90 - 1 = 6,72% ((10.053,57) / (10.000))^365/30 - 1 = 6,72%</a:t>
            </a:r>
          </a:p>
          <a:p/>
          <a:p>
            <a:r>
              <a:t>**Identik.** Basis bukan ramalan — ia adalah biaya carry yang diterjemahkan ke harga.</a:t>
            </a:r>
          </a:p>
          <a:p/>
          <a:p>
            <a:r>
              <a:t>**Langkah 3 — hitung biaya roll tahunan.** Posisi beli yang di-roll tiap 3 bulan merealisasikan basis setiap kali:</a:t>
            </a:r>
          </a:p>
          <a:p/>
          <a:p>
            <a:r>
              <a:t>Biaya tahunan = (1 + basis)^365/90 - 1</a:t>
            </a:r>
          </a:p>
          <a:p/>
          <a:p>
            <a:r>
              <a:t>**Langkah 4 — terjemahkan ke keputusan.** Trader mengharapkan imbal hasil 10% per tahun dari posisi beli jangka panjang, dan memakai futures dalam kontango kuat:</a:t>
            </a:r>
          </a:p>
          <a:p/>
          <a:p>
            <a:r>
              <a:t>10% - 8,36% = 1,64%</a:t>
            </a:r>
          </a:p>
          <a:p/>
          <a:p>
            <a:r>
              <a:t>**83,6% ekspektasinya dialokasikan untuk biaya roll sebelum harga bergerak.**</a:t>
            </a:r>
          </a:p>
          <a:p/>
          <a:p>
            <a:r>
              <a:t>**Langkah 5 — periksa alternatifnya.** Bila eksposur yang sama dapat diperoleh dengan memegang aset langsung, biaya roll hilang — diganti biaya penyimpanan/kustodi,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/>
          </p:cNvSpPr>
          <p:nvPr>
            <p:ph type="sldImg" idx="2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3" sz="quarter"/>
          </p:nvPr>
        </p:nvSpPr>
        <p:spPr/>
        <p:txBody>
          <a:bodyPr/>
          <a:lstStyle/>
          <a:p>
            <a:r>
              <a:t>- Instrumen: ____ · Spot: ____ · Futures ____ hari: ____ - Basis = ____ (____%) · Setara tahunan = ____% - r yang tersirat dari basis itu: ____% · Apakah wajar dibanding suku bunga pasar? ☐ Ya ☐ Tidak - Kondisi kurva: ☐ Contango ☐ Backwardation - **Biaya/imbal roll tahunan** = (1+basis)^365/n - 1 = ____% - Imbal hasil yang saya harapkan: ____% · **Setelah biaya roll: ____%** - Persentase ekspektasi yang habis untuk roll: ____%</a:t>
            </a:r>
          </a:p>
          <a:p/>
          <a:p>
            <a:r>
              <a:t>- Funding saat ini: ____%/8 jam - **Per hari: ____% · Per tahun (majemuk): ____%** - Modal saya: Rp ____ · Ungkitan: ____× · Notional: Rp ____ - Biaya funding per hari: Rp ____ · **per bulan: Rp ____ = ____% modal** - Ekspektasi sistem saya per bulan: ____% modal - **Apakah funding di bawah separuh ekspektasi?** ☐ Ya ☐ **Tidak → turunkan ungkitan atau perpendek posisi** - Funding maksimum yang dapat saya tanggung: ____%/8 jam</a:t>
            </a:r>
          </a:p>
          <a:p/>
          <a:p>
            <a:r>
              <a:t>- Biaya membeli pada IV tinggi vs rendah: ____% - Theta total selama ____ hari: ____ - **Pergerakan harian untuk impas** = Θ/Δ = ____ = ____% per hari - Pergerakan total yang dibutuhkan selama masa opsi: ____% - **Apakah saya memperkirakan pergerakan sebesar itu?** ☐ Ya ☐ **Tidak → jangan beli**</a:t>
            </a:r>
          </a:p>
          <a:p/>
          <a:p>
            <a:r>
              <a:t>- Premi diterima per periode: ____ - **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idx="5" sz="quarter"/>
          </p:nvPr>
        </p:nvSpPr>
        <p:spPr/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3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4.xml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5.xml"/></Relationships>
</file>

<file path=ppt/slides/_rels/slide2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6.xml"/></Relationships>
</file>

<file path=ppt/slides/_rels/slide2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7.xml"/></Relationships>
</file>

<file path=ppt/slides/_rels/slide3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8.xml"/></Relationships>
</file>

<file path=ppt/slides/_rels/slide3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9.xml"/></Relationships>
</file>

<file path=ppt/slides/_rels/slide3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notesSlide" Target="../notesSlides/notesSlide10.xml"/></Relationships>
</file>

<file path=ppt/slides/_rels/slide3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6601968"/>
            <a:ext cx="12191695" cy="256032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2057400"/>
            <a:ext cx="9265615" cy="27432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8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INVESMENTPEDIA MASTERY CURRICULUM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400"/>
              </a:spcAft>
            </a:pPr>
            <a:r>
              <a:rPr sz="4000" b="1">
                <a:solidFill>
                  <a:srgbClr val="FFFFFF"/>
                </a:solidFill>
                <a:latin typeface="Source Sans Pro"/>
              </a:rPr>
              <a:t>L3T.2 — Derivatif: Futures, Perpetual, dan Opsi</a:t>
            </a:r>
          </a:p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600" b="0">
                <a:solidFill>
                  <a:srgbClr val="A8BED6"/>
                </a:solidFill>
                <a:latin typeface="Source Sans Pro"/>
              </a:rPr>
              <a:t>Kurikulum Invesmentpedia · Level 3 Pengelola Portofolio · Jalur Trader · Modul 2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7315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Peta Konsep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737360"/>
            <a:ext cx="10637215" cy="4343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DERIVATIF: MEMINDAHKAN RISIKO, BUKAN MENGHAPUSNYA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┌─────────────────┬───────┴───────┬─────────────────┐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│               │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FUTURES          PERPETUAL          OPSI            BIAYA CARRY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basis = cost      funding rate      premi =         (yang sering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of carry          tiap 8 jam        intrinsik       diabaikan)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│            + waktu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contango 2%/3bln  0,05%/8jam =         │            spread +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→ 8,36%/tahun     72,9%/TAHUN      Greeks:          roll +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│            Δ Γ ν Θ         funding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pd 5× leverage: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22,5% MODAL/BULAN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               │                │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└─────────────────┴────────┬───────┴─────────────────┘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                     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┌──────────────────────────┴──────────────────────────┐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PREMI RISIKO VARIANS: IV &gt; RV secara sistematis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IV 40% vs RV 32% → selisih 8 pp (25% relatif)      │</a:t>
            </a:r>
          </a:p>
          <a:p>
            <a:pPr algn="l">
              <a:lnSpc>
                <a:spcPct val="105000"/>
              </a:lnSpc>
              <a:spcBef>
                <a:spcPts val="0"/>
              </a:spcBef>
              <a:spcAft>
                <a:spcPts val="100"/>
              </a:spcAft>
            </a:pPr>
            <a:r>
              <a:rPr sz="900" b="0">
                <a:solidFill>
                  <a:srgbClr val="222830"/>
                </a:solidFill>
                <a:latin typeface="Menlo"/>
              </a:rPr>
              <a:t>        │  ► penjual opsi dibayar untuk menanggung sesuatu    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4.1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Fungsi ekonomi derivatif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4.1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Fungsi ekonomi derivatif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Penggunaan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Tujuan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Profil risiko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**Lindung nilai**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Mengurangi risiko yang sudah ada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Menurunkan varians; membayar premi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**Efisiensi modal**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Eksposur sama dengan modal lebih kecil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Sama, ditambah risiko margin dan funding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**Spekulasi berungkit**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Memperbesar eksposur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**Memperbesar seluruh risiko secara proporsional**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4.2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Futures: basis, carry, dan roll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4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Futures: basis, carry, dan roll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Jatuh tempo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Basis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Basis 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Setara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10.053,57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53,57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0,536%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90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10.161,57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161,57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1,616%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180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10.325,74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325,74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3,257%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6,72%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365 hari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10.671,59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671,59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6,716%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6,72%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5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4.2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Futures: basis, carry, dan roll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15214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Bentuk kurva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Bagi pemegang posisi beli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**Contango**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Futures &gt; spot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Membayar biaya saat roll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**Backwardation**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Futures &lt; spot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Menerima imbal hasil saat roll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6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4.3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Perpetual swap: funding rate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7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Perpetual swap: funding rate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Bila perpetual diperdagangkan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 atas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spot, pemegang posisi beli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membayar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pemegang posisi jual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Bila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di bawah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spot, sebaliknya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8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Perpetual swap: funding rate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23042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Funding per 8 jam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**Per tahun (majemuk)**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**11,6%**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0,0300%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0,090%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**38,9%**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**0,0500%**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0,150%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**72,9%**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0,1000%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**198,8%**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0,3000%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0,900%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**2.557,8%**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9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4.3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Perpetual swap: funding rate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Funding/8 jam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 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**% modal per bulan**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1.500.000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45.000.000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**4,5%**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0,0500%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7.500.000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225.000.000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**22,5%**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0,1000%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15.000.000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450.000.000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**45,0%**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10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4.4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Opsi: harga dan Greeks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11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Opsi: harga dan Greeks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Contoh terhitung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call 30 hari, S = 10.000, r = 6,5%: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12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4.4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Opsi: harga dan Greeks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Greek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Pertanyaan yang dijawab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**Delta (Δ)**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harga opsi berubah bila harga aset naik 1 satuan?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**Gamma (Γ)**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delta berubah bila harga aset naik 1 satuan?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**Vega (ν)**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harga opsi berubah bila volatilitas tersirat naik 1 pp?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**Theta (Θ)**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Berapa harga opsi berubah bila satu hari berlalu?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13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4.5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Premi risiko varians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14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Premi risiko varians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Ini mekanisme yang jelas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L2T.5 §4.6 serta L3T.1 §4.5 sudah menetapkan bahwa alat dengan mekanisme cenderung bertahan. Premi risiko varians memiliki…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15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4.5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Premi risiko varians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IV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RV terwujud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Selisih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Relatif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21%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+4 pp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+19%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30%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25%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+5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**40%**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**32%**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**+8 pp**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**+25%**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60%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+10 pp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+20%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16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4.6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Asimetri penjual opsi, diukur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17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Asimetri penjual opsi, diukur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Ukuran posisi ditetapkan dari kerugian ekor, bukan dari premi.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Bila kerugian terburuk 33,4× premi bulanan, ukuran posisi harus membuat 33,4× premi dapat…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Expected Shortfall wajib dilaporkan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, bukan VaR sendirian (L3.3 §4.4).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Backtest strategi jual-volatilitas wajib menyatakan apakah periodenya memuat peristiwa lonjakan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bila tidak, itu harus dinyatakan sebagai keterbatasan…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18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Asimetri penjual opsi,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3072384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Distribusi normal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**Dengan lonjakan** (2% bulan, 3σ)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P&amp;L rata-rata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5.740,4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4.729,2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Total P&amp;L median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5.890,1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4.988,0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**Total P&amp;L persentil 5**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**2.397,3**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**262,6**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**Proporsi lintasan menguntungkan**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**99,5%**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**95,7%**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Kerugian 1 bulan terburuk (rata-rata)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−994,0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−1.436,5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**Kerugian 1 bulan terburuk (p5)**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**−1.537,0**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**−3.216,6**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**Rasio terhadap premi bulanan**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**15,9×**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**33,4×**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19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4.6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Asimetri penjual opsi, diukur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Satuan yang menyesatkan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Satuan yang benar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Tingkat kemenangan 95,7%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Kerugian terburuk 33,4× premi bulanan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VaR 99% yang rendah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Expected Shortfall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Kurva ekuitas mulus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Distribusi kerugian ekor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Imbal hasil rata-rata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Persentil 5 atas cakrawala penuh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20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4.7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Total biaya carry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21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Total biaya carry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5318607"/>
                <a:gridCol w="5318608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Instrumen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 biaya utama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Futures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Spread + komisi + **basis roll**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Perpetual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Spread + komisi + **funding** (§4.3)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Opsi beli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Spread + komisi + **theta** (§4.4)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Opsi jual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Spread + komisi − premi + **risiko ekor** (§4.6)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22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600"/>
              </a:spcAft>
            </a:pPr>
            <a:r>
              <a:rPr sz="1100" b="1">
                <a:solidFill>
                  <a:srgbClr val="5A636E"/>
                </a:solidFill>
                <a:latin typeface="Source Sans Pro"/>
              </a:rPr>
              <a:t>4.7</a:t>
            </a:r>
          </a:p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Total biaya carry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9202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Komponen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Nilai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Ekspektasi kotor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0,15 × Rp2.000.000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 300.000**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Spread + komisi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bolak-balik, 5 bps atas notional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−Rp 150.000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Funding 1 hari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0,0001 × 3 × 1 × Rp300.000.000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−Rp 90.000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**Bersih**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 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**+Rp 60.000**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23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BAGIAN 4.8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Kebijakan Derivatif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24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STUDI KASUS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Contoh Terhitung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25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27443"/>
                <a:gridCol w="2127443"/>
                <a:gridCol w="2127443"/>
                <a:gridCol w="2127443"/>
                <a:gridCol w="2127443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T (hari)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Perhitungan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Basis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Basis %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10.000 , e^0,065 × 0,0822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10.053,57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53,57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0,536%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90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10.000 , e^0,065 × 0,2466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10.161,57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161,57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1,616%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365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10.000 , e^0,065 × 1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10.671,59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671,59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6,716%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26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Kondisi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Basis 3 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Biaya/imbal tahunan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Contango kuat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+2,00%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**−8,36%**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Contango normal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+0,80%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−3,28%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Backwardation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−1,20%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**+4,78%**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27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545738"/>
                <a:gridCol w="3545738"/>
                <a:gridCol w="3545739"/>
              </a:tblGrid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f_8h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Per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FFFFFF"/>
                          </a:solidFill>
                          <a:latin typeface="Source Sans Pro"/>
                        </a:rPr>
                        <a:t>**Per tahun**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0,030%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**11,6%**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0,0500%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0,150%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**72,9%**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300" b="1">
                          <a:solidFill>
                            <a:srgbClr val="222830"/>
                          </a:solidFill>
                          <a:latin typeface="Source Sans Pro"/>
                        </a:rPr>
                        <a:t>0,1000%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0,300%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300" b="0">
                          <a:solidFill>
                            <a:srgbClr val="222830"/>
                          </a:solidFill>
                          <a:latin typeface="Source Sans Pro"/>
                        </a:rPr>
                        <a:t>**198,8%**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28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822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400" b="1">
                <a:solidFill>
                  <a:srgbClr val="0F2B46"/>
                </a:solidFill>
                <a:latin typeface="Source Sans Pro"/>
              </a:rPr>
              <a:t>Contoh terhitung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777240" y="1828800"/>
          <a:ext cx="10637215" cy="153619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59303"/>
                <a:gridCol w="2659303"/>
                <a:gridCol w="2659303"/>
                <a:gridCol w="2659306"/>
              </a:tblGrid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f_8h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 hari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Per bulan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FFFFFF"/>
                          </a:solidFill>
                          <a:latin typeface="Source Sans Pro"/>
                        </a:rPr>
                        <a:t>**% modal/bulan**</a:t>
                      </a:r>
                    </a:p>
                  </a:txBody>
                  <a:tcPr anchor="ctr" marL="73152" marR="73152">
                    <a:solidFill>
                      <a:srgbClr val="0F2B46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0,0100%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1.500.000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45.000.000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4,5%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**0,0500%**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7.500.000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**Rp 225.000.000**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**22,5%**</a:t>
                      </a:r>
                    </a:p>
                  </a:txBody>
                  <a:tcPr anchor="ctr" marL="73152" marR="73152" marT="27432" marB="27432">
                    <a:solidFill>
                      <a:srgbClr val="F1F4F8"/>
                    </a:solidFill>
                  </a:tcPr>
                </a:tc>
              </a:tr>
              <a:tr h="384048">
                <a:tc>
                  <a:txBody>
                    <a:bodyPr/>
                    <a:lstStyle/>
                    <a:p>
                      <a:r>
                        <a:rPr sz="1100" b="1">
                          <a:solidFill>
                            <a:srgbClr val="222830"/>
                          </a:solidFill>
                          <a:latin typeface="Source Sans Pro"/>
                        </a:rPr>
                        <a:t>0,1000%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15.000.000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Rp 450.000.000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sz="1100" b="0">
                          <a:solidFill>
                            <a:srgbClr val="222830"/>
                          </a:solidFill>
                          <a:latin typeface="Source Sans Pro"/>
                        </a:rPr>
                        <a:t>**45,0%**</a:t>
                      </a:r>
                    </a:p>
                  </a:txBody>
                  <a:tcPr anchor="ctr" marL="73152" marR="73152" marT="27432" marB="27432"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29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Tafsir contoh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700" b="1">
                <a:solidFill>
                  <a:srgbClr val="222830"/>
                </a:solidFill>
                <a:latin typeface="Source Sans Pro"/>
              </a:rPr>
              <a:t>Yang berbahaya adalah mengukurnya dengan satuan yang salah</a:t>
            </a:r>
            <a:r>
              <a:rPr sz="1700" b="0">
                <a:solidFill>
                  <a:srgbClr val="222830"/>
                </a:solidFill>
                <a:latin typeface="Source Sans Pro"/>
              </a:rPr>
              <a:t> — dan tingkat kemenangan 95,7% adalah satuan yang salah.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Tingkat kemenangan di atas 95%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Kurva ekuitas mulus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700" b="0">
                <a:solidFill>
                  <a:srgbClr val="222830"/>
                </a:solidFill>
                <a:latin typeface="Source Sans Pro"/>
              </a:rPr>
              <a:t>▪  Drawdown kecil (sampai lonjakan datang)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30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1D4E89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560320"/>
            <a:ext cx="10637215" cy="18288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</a:pPr>
            <a:r>
              <a:rPr sz="1500" b="1">
                <a:solidFill>
                  <a:srgbClr val="C88A2E"/>
                </a:solidFill>
                <a:latin typeface="Source Sans Pro"/>
              </a:rPr>
              <a:t>PENUGASAN</a:t>
            </a:r>
          </a:p>
          <a:p>
            <a:pPr algn="l">
              <a:lnSpc>
                <a:spcPct val="108000"/>
              </a:lnSpc>
              <a:spcBef>
                <a:spcPts val="0"/>
              </a:spcBef>
              <a:spcAft>
                <a:spcPts val="6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Lembar Kerja Peserta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31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AFAF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777240" y="566928"/>
            <a:ext cx="822960" cy="45720"/>
          </a:xfrm>
          <a:prstGeom prst="rect">
            <a:avLst/>
          </a:prstGeom>
          <a:solidFill>
            <a:srgbClr val="C88A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777240" y="777240"/>
            <a:ext cx="10637215" cy="91440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0000"/>
              </a:lnSpc>
              <a:spcBef>
                <a:spcPts val="0"/>
              </a:spcBef>
              <a:spcAft>
                <a:spcPts val="600"/>
              </a:spcAft>
            </a:pPr>
            <a:r>
              <a:rPr sz="2600" b="1">
                <a:solidFill>
                  <a:srgbClr val="0F2B46"/>
                </a:solidFill>
                <a:latin typeface="Source Sans Pro"/>
              </a:rPr>
              <a:t>Yang harus Anda kerjakan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1874519"/>
            <a:ext cx="10637215" cy="4206241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Biaya/imbal roll tahunan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(1+basis)^365/n - 1 =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Per hari: ____% · Per tahun (majemuk): ____%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funding di bawah separuh ekspektasi?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Tidak → turunkan ungkitan atau perpendek posisi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Pergerakan harian untuk impas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Θ/Δ = ____ = ____% per hari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Apakah saya memperkirakan pergerakan sebesar itu?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☐ Ya ☐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Tidak → jangan beli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Kerugian terburuk yang saya perkirakan (p5):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Rasio = ____×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· Berapa periode pendapatan yang dihapus: ____</a:t>
            </a:r>
          </a:p>
          <a:p>
            <a:pPr algn="l">
              <a:lnSpc>
                <a:spcPct val="120000"/>
              </a:lnSpc>
              <a:spcBef>
                <a:spcPts val="1000"/>
              </a:spcBef>
              <a:spcAft>
                <a:spcPts val="0"/>
              </a:spcAft>
            </a:pPr>
            <a:r>
              <a:rPr sz="1300" b="0">
                <a:solidFill>
                  <a:srgbClr val="222830"/>
                </a:solidFill>
                <a:latin typeface="Source Sans Pro"/>
              </a:rPr>
              <a:t>▪  </a:t>
            </a:r>
            <a:r>
              <a:rPr sz="1300" b="1">
                <a:solidFill>
                  <a:srgbClr val="222830"/>
                </a:solidFill>
                <a:latin typeface="Source Sans Pro"/>
              </a:rPr>
              <a:t>Peluang backtest saya melewatkan lonjakan</a:t>
            </a:r>
            <a:r>
              <a:rPr sz="1300" b="0">
                <a:solidFill>
                  <a:srgbClr val="222830"/>
                </a:solidFill>
                <a:latin typeface="Source Sans Pro"/>
              </a:rPr>
              <a:t> = (1-p)^n dengan p=____ dan n=____ bulan: ____%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32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B46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777240" y="2011680"/>
            <a:ext cx="9539935" cy="310896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>
              <a:lnSpc>
                <a:spcPct val="115000"/>
              </a:lnSpc>
              <a:spcBef>
                <a:spcPts val="0"/>
              </a:spcBef>
              <a:spcAft>
                <a:spcPts val="1600"/>
              </a:spcAft>
            </a:pPr>
            <a:r>
              <a:rPr sz="1300" b="1">
                <a:solidFill>
                  <a:srgbClr val="C88A2E"/>
                </a:solidFill>
                <a:latin typeface="Source Sans Pro"/>
              </a:rPr>
              <a:t>PENAFIAN</a:t>
            </a:r>
          </a:p>
          <a:p>
            <a:pPr algn="l">
              <a:lnSpc>
                <a:spcPct val="112000"/>
              </a:lnSpc>
              <a:spcBef>
                <a:spcPts val="0"/>
              </a:spcBef>
              <a:spcAft>
                <a:spcPts val="1800"/>
              </a:spcAft>
            </a:pPr>
            <a:r>
              <a:rPr sz="3400" b="1">
                <a:solidFill>
                  <a:srgbClr val="FFFFFF"/>
                </a:solidFill>
                <a:latin typeface="Source Sans Pro"/>
              </a:rPr>
              <a:t>Materi ini bersifat edukasi, bukan saran investasi personal.</a:t>
            </a:r>
          </a:p>
          <a:p>
            <a:pPr algn="l">
              <a:lnSpc>
                <a:spcPct val="130000"/>
              </a:lnSpc>
              <a:spcBef>
                <a:spcPts val="0"/>
              </a:spcBef>
              <a:spcAft>
                <a:spcPts val="600"/>
              </a:spcAft>
            </a:pPr>
            <a:r>
              <a:rPr sz="1500" b="0">
                <a:solidFill>
                  <a:srgbClr val="A8BED6"/>
                </a:solidFill>
                <a:latin typeface="Source Sans Pro"/>
              </a:rPr>
              <a:t>Kinerja masa lalu tidak menjamin hasil masa depan. Investasi mengandung risiko kehilangan sebagian atau seluruh modal. Konsultasikan keputusan keuangan Anda dengan pihak berizin di bawah pengawasan OJK.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l"/>
            <a:r>
              <a:rPr sz="900">
                <a:solidFill>
                  <a:srgbClr val="5A636E"/>
                </a:solidFill>
                <a:latin typeface="Source Sans Pro"/>
              </a:rPr>
              <a:t>Invesmentpedia · MODUL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77240" y="6291072"/>
            <a:ext cx="10637215" cy="274320"/>
          </a:xfrm>
          <a:prstGeom prst="rect">
            <a:avLst/>
          </a:prstGeom>
          <a:noFill/>
        </p:spPr>
        <p:txBody>
          <a:bodyPr wrap="square" lIns="0" rIns="0" tIns="0" bIns="0">
            <a:spAutoFit/>
          </a:bodyPr>
          <a:lstStyle/>
          <a:p>
            <a:pPr algn="r"/>
            <a:r>
              <a:rPr sz="900">
                <a:solidFill>
                  <a:srgbClr val="5A636E"/>
                </a:solidFill>
                <a:latin typeface="Source Sans Pro"/>
              </a:rPr>
              <a:t>33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