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Selama **akumulasi**, kekayaan akhir Anda adalah:</a:t>
            </a:r>
          </a:p>
          <a:p/>
          <a:p>
            <a:r>
              <a:t>V_T = V_0prod_t=1^T(1+r_t)</a:t>
            </a:r>
          </a:p>
          <a:p/>
          <a:p>
            <a:r>
              <a:t>Perkalian bersifat komutatif. **Urutan r_t tidak memengaruhi hasilnya sama sekali.**</a:t>
            </a:r>
          </a:p>
          <a:p/>
          <a:p>
            <a:r>
              <a:t>Selama **dekumulasi**, setiap tahun Anda mengurangi penarikan:</a:t>
            </a:r>
          </a:p>
          <a:p/>
          <a:p>
            <a:r>
              <a:t>V_t = V_t-1(1+r_t) - W_t</a:t>
            </a:r>
          </a:p>
          <a:p/>
          <a:p>
            <a:r>
              <a:t>Sekarang urutan menentukan **berapa banyak modal yang tersisa untuk menikmati imbal hasil berikutnya.** Kerugian di awal memaksa Anda menjual lebih banyak unit pada harga rendah, dan unit-unit itu tidak pernah kembali untuk ikut pulih.</a:t>
            </a:r>
          </a:p>
          <a:p/>
          <a:p>
            <a:r>
              <a:t>**Inilah risiko urutan imbal hasil**, dan besarannya jauh lebih besar daripada yang diperkirakan hampir semua orang. Contoh 1 menunjukkan: **rangkaian dua puluh imbal hasil yang persis sama** menghasilkan</a:t>
            </a:r>
          </a:p>
          <a:p/>
          <a:p>
            <a:r>
              <a:t>- **Rp20.877.700.824** bila tidak ada penarikan — identik untuk setiap urutan - **Rp0** (habis) bila diurutkan dari terburuk ke terbaik, dengan penarikan - **Rp13.854.748.423** bila diurutkan dari terbaik ke terburuk</a:t>
            </a:r>
          </a:p>
          <a:p/>
          <a:p>
            <a:r>
              <a:t>Imbal hasil rata-ratanya identik. Volatilitasnya identik. **Hanya urutannya yang berbeda.**</a:t>
            </a:r>
          </a:p>
          <a:p/>
          <a:p>
            <a:r>
              <a:t>**Empat konsekuensi yang mengubah rancangan portofolio:**</a:t>
            </a:r>
          </a:p>
          <a:p/>
          <a:p>
            <a:r>
              <a:t>1. **Volatilitas menjadi jauh lebih mahal.** Dalam akumulasi, volatilitas hanya mengurangi imbal hasil geometris lewat hambatan varians (sigma^2/2). Dalam dekumulasi, ia dapat menghabiskan portofolio. 2. **Tahun-tahun awal jauh lebih penting daripada tahun-tahun akhir.** Kerugian 30% pada tahun pertama pensiun jauh lebih merusak 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"Aturan 4%" beredar luas sebagai pedoman. Modul ini tidak menolaknya maupun menerimanya; modul ini **mengukurnya** pada asumsi yang dinyatakan penuh.</a:t>
            </a:r>
          </a:p>
          <a:p/>
          <a:p>
            <a:r>
              <a:t>**Asumsi** (seluruhnya asumsi ajar, bukan proyeksi): saham mu = 11,5% / sigma = 18%; obligasi mu = 6,5% / sigma = 7%; korelasi 0,05; inflasi 4%; penarikan tahun pertama sebesar tingkat yang tertera lalu naik mengikuti inflasi; cakrawala 30 tahun; 6.000 lintasan.</a:t>
            </a:r>
          </a:p>
          <a:p/>
          <a:p>
            <a:r>
              <a:t>**Tingkat kegagalan** (portofolio habis sebelum 30 tahun):</a:t>
            </a:r>
          </a:p>
          <a:p/>
          <a:p>
            <a:r>
              <a:t>**Tiga temuan.**</a:t>
            </a:r>
          </a:p>
          <a:p/>
          <a:p>
            <a:r>
              <a:t>**Pertama: kenaikan risiko tidak linear.** Dari 4% ke 5%, tingkat kegagalan melonjak dari sekitar 6% menjadi sekitar 20% — **lebih dari tiga kali lipat untuk kenaikan penarikan seperlima.** Dari 5% ke 6%, ia berlipat dua lagi.</a:t>
            </a:r>
          </a:p>
          <a:p/>
          <a:p>
            <a:r>
              <a:t>**Kedua: alokasi optimal berubah arah menurut tingkat penarikan.** Perhatikan kolom mana yang terbaik di tiap baris:</a:t>
            </a:r>
          </a:p>
          <a:p/>
          <a:p>
            <a:r>
              <a:t>Pada penarikan rendah, portofolio tidak memerlukan pertumbuhan tinggi — jadi kurangi volatilitas. Pada penarikan tinggi, portofolio **tidak akan bertahan tanpa pertumbuhan** — jadi risiko volatilitas menjadi harga yang harus dibayar. **Alokasi konservatif pada tingkat penarikan tinggi justru menaikkan peluang kehabisan uang.**</a:t>
            </a:r>
          </a:p>
          <a:p/>
          <a:p>
            <a:r>
              <a:t>Ini berlawanan dengan nasihat umum "makin tua makin konservatif", dan alasannya kuantitatif: konservatif melindungi dari volatilitas, tetapi tidak melindungi dari **kehabisan pertumbuhan.**</a:t>
            </a:r>
          </a:p>
          <a:p/>
          <a:p>
            <a:r>
              <a:t>**Ketiga: angka-angka ini sangat peka 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Bandingkan tiga pendekatan pada target penarikan 5%, saham 60%, 30 tahun, 6.000 lintasan:</a:t>
            </a:r>
          </a:p>
          <a:p/>
          <a:p>
            <a:r>
              <a:t>**Hasil:**</a:t>
            </a:r>
          </a:p>
          <a:p/>
          <a:p>
            <a:r>
              <a:t>**Bacalah dua kolom pertama bersama-sama.**</a:t>
            </a:r>
          </a:p>
          <a:p/>
          <a:p>
            <a:r>
              <a:t>**Strategi persentase menarik LEBIH BANYAK uang (3,04× vs 2,66×) DAN tidak pernah gagal.** Itu bukan pertukaran — itu dominasi.</a:t>
            </a:r>
          </a:p>
          <a:p/>
          <a:p>
            <a:r>
              <a:t>**Mengapa bisa begitu?** Karena kegagalan **memotong** penarikan. Strategi tetap yang gagal pada tahun ke-25 tidak menarik apa pun pada lima tahun terakhir. Rata-rata seluruh lintasan, kerugian dari kegagalan itu melebihi tambahan yang diperoleh dari menolak menyesuaikan diri.</a:t>
            </a:r>
          </a:p>
          <a:p/>
          <a:p>
            <a:r>
              <a:t>**Strategi tetap membeli kepastian penarikan nominal dengan membayar 19,4% peluang kehilangan penarikan sepenuhnya.** Dinyatakan begitu, ia tidak terdengar seperti pilihan yang aman.</a:t>
            </a:r>
          </a:p>
          <a:p/>
          <a:p>
            <a:r>
              <a:t>**Tetapi strategi persentase memiliki biayanya sendiri**, dan ia tidak terlihat di tabel: **penarikannya berfluktuasi mengikuti portofolio.** Pada tahun pasar buruk, penghasilan Anda turun — persis ketika Anda paling tidak menginginkannya. Bagi pensiunan yang pengeluarannya sebagian besar tidak dapat ditawar, itu masalah nyata.</a:t>
            </a:r>
          </a:p>
          <a:p/>
          <a:p>
            <a:r>
              <a:t>**Pagar adalah jalan tengahnya, dan ia unggul justru di titik itu:**</a:t>
            </a:r>
          </a:p>
          <a:p/>
          <a:p>
            <a:r>
              <a:t>**Pagar menyerahkan 2,0% total penarikan dan memperoleh penarikan minimum yang 0,23 pp lebih tinggi** — yaitu penghasilan yang jauh lebih stabil pada tahun-tahun terburuk.</a:t>
            </a:r>
          </a:p>
          <a:p/>
          <a:p>
            <a:r>
              <a:t>**Rekomendasi modul ini:** pagar, dengan aturan penyesuaian ditulis lebih dahulu. Ia 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puluh imbal hasil tahunan: +22%, +15%, +9%, −5%, +18%, −12%, +25%, +7%, −18%, +30%, +11%, −8%, +19%, +4%, +16%, −22%, +28%, +13%, −3%, +21%.</a:t>
            </a:r>
          </a:p>
          <a:p/>
          <a:p>
            <a:r>
              <a:t>**Langkah 1 — verifikasi sifat rangkaiannya.**</a:t>
            </a:r>
          </a:p>
          <a:p/>
          <a:p>
            <a:r>
              <a:t>Rata-rata aritmetik = 8,500% qquad Rata-rata geometrik = 7,408%</a:t>
            </a:r>
          </a:p>
          <a:p/>
          <a:p>
            <a:r>
              <a:t>**Langkah 2 — hitung tanpa penarikan.** Modal Rp5.000.000.000:</a:t>
            </a:r>
          </a:p>
          <a:p/>
          <a:p>
            <a:r>
              <a:t>V_20 = 5.000.000.000 × prod(1+r_t) = Rp20.877.700.824</a:t>
            </a:r>
          </a:p>
          <a:p/>
          <a:p>
            <a:r>
              <a:t>**Angka ini identik untuk setiap urutan.** Perkalian bersifat komutatif.</a:t>
            </a:r>
          </a:p>
          <a:p/>
          <a:p>
            <a:r>
              <a:t>**Langkah 3 — tambahkan penarikan.** Tarik Rp250.000.000 (5%) pada tahun pertama, naik 4% per tahun mengikuti inflasi.</a:t>
            </a:r>
          </a:p>
          <a:p/>
          <a:p>
            <a:r>
              <a:t>**Langkah 4 — baca perbedaannya.**</a:t>
            </a:r>
          </a:p>
          <a:p/>
          <a:p>
            <a:r>
              <a:t>Rentang hasil = Rp0 sampai Rp13.854.748.423</a:t>
            </a:r>
          </a:p>
          <a:p/>
          <a:p>
            <a:r>
              <a:t>**Dari rangkaian imbal hasil yang persis sama.** Rata-ratanya sama, volatilitasnya sama, hanya urutannya berbeda.</a:t>
            </a:r>
          </a:p>
          <a:p/>
          <a:p>
            <a:r>
              <a:t>**Langkah 5 — bandingkan dengan akumulasi.** Tanpa penarikan, keempat urutan menghasilkan Rp20.877.700.824 yang identik. **Risiko 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puluh imbal hasil tahunan: +22%, +15%, +9%, −5%, +18%, −12%, +25%, +7%, −18%, +30%, +11%, −8%, +19%, +4%, +16%, −22%, +28%, +13%, −3%, +21%.</a:t>
            </a:r>
          </a:p>
          <a:p/>
          <a:p>
            <a:r>
              <a:t>**Langkah 1 — verifikasi sifat rangkaiannya.**</a:t>
            </a:r>
          </a:p>
          <a:p/>
          <a:p>
            <a:r>
              <a:t>Rata-rata aritmetik = 8,500% qquad Rata-rata geometrik = 7,408%</a:t>
            </a:r>
          </a:p>
          <a:p/>
          <a:p>
            <a:r>
              <a:t>**Langkah 2 — hitung tanpa penarikan.** Modal Rp5.000.000.000:</a:t>
            </a:r>
          </a:p>
          <a:p/>
          <a:p>
            <a:r>
              <a:t>V_20 = 5.000.000.000 × prod(1+r_t) = Rp20.877.700.824</a:t>
            </a:r>
          </a:p>
          <a:p/>
          <a:p>
            <a:r>
              <a:t>**Angka ini identik untuk setiap urutan.** Perkalian bersifat komutatif.</a:t>
            </a:r>
          </a:p>
          <a:p/>
          <a:p>
            <a:r>
              <a:t>**Langkah 3 — tambahkan penarikan.** Tarik Rp250.000.000 (5%) pada tahun pertama, naik 4% per tahun mengikuti inflasi.</a:t>
            </a:r>
          </a:p>
          <a:p/>
          <a:p>
            <a:r>
              <a:t>**Langkah 4 — baca perbedaannya.**</a:t>
            </a:r>
          </a:p>
          <a:p/>
          <a:p>
            <a:r>
              <a:t>Rentang hasil = Rp0 sampai Rp13.854.748.423</a:t>
            </a:r>
          </a:p>
          <a:p/>
          <a:p>
            <a:r>
              <a:t>**Dari rangkaian imbal hasil yang persis sama.** Rata-ratanya sama, volatilitasnya sama, hanya urutannya berbeda.</a:t>
            </a:r>
          </a:p>
          <a:p/>
          <a:p>
            <a:r>
              <a:t>**Langkah 5 — bandingkan dengan akumulasi.** Tanpa penarikan, keempat urutan menghasilkan Rp20.877.700.824 yang identik. **Risiko 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puluh imbal hasil tahunan: +22%, +15%, +9%, −5%, +18%, −12%, +25%, +7%, −18%, +30%, +11%, −8%, +19%, +4%, +16%, −22%, +28%, +13%, −3%, +21%.</a:t>
            </a:r>
          </a:p>
          <a:p/>
          <a:p>
            <a:r>
              <a:t>**Langkah 1 — verifikasi sifat rangkaiannya.**</a:t>
            </a:r>
          </a:p>
          <a:p/>
          <a:p>
            <a:r>
              <a:t>Rata-rata aritmetik = 8,500% qquad Rata-rata geometrik = 7,408%</a:t>
            </a:r>
          </a:p>
          <a:p/>
          <a:p>
            <a:r>
              <a:t>**Langkah 2 — hitung tanpa penarikan.** Modal Rp5.000.000.000:</a:t>
            </a:r>
          </a:p>
          <a:p/>
          <a:p>
            <a:r>
              <a:t>V_20 = 5.000.000.000 × prod(1+r_t) = Rp20.877.700.824</a:t>
            </a:r>
          </a:p>
          <a:p/>
          <a:p>
            <a:r>
              <a:t>**Angka ini identik untuk setiap urutan.** Perkalian bersifat komutatif.</a:t>
            </a:r>
          </a:p>
          <a:p/>
          <a:p>
            <a:r>
              <a:t>**Langkah 3 — tambahkan penarikan.** Tarik Rp250.000.000 (5%) pada tahun pertama, naik 4% per tahun mengikuti inflasi.</a:t>
            </a:r>
          </a:p>
          <a:p/>
          <a:p>
            <a:r>
              <a:t>**Langkah 4 — baca perbedaannya.**</a:t>
            </a:r>
          </a:p>
          <a:p/>
          <a:p>
            <a:r>
              <a:t>Rentang hasil = Rp0 sampai Rp13.854.748.423</a:t>
            </a:r>
          </a:p>
          <a:p/>
          <a:p>
            <a:r>
              <a:t>**Dari rangkaian imbal hasil yang persis sama.** Rata-ratanya sama, volatilitasnya sama, hanya urutannya berbeda.</a:t>
            </a:r>
          </a:p>
          <a:p/>
          <a:p>
            <a:r>
              <a:t>**Langkah 5 — bandingkan dengan akumulasi.** Tanpa penarikan, keempat urutan menghasilkan Rp20.877.700.824 yang identik. **Risiko 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puluh imbal hasil tahunan: +22%, +15%, +9%, −5%, +18%, −12%, +25%, +7%, −18%, +30%, +11%, −8%, +19%, +4%, +16%, −22%, +28%, +13%, −3%, +21%.</a:t>
            </a:r>
          </a:p>
          <a:p/>
          <a:p>
            <a:r>
              <a:t>**Langkah 1 — verifikasi sifat rangkaiannya.**</a:t>
            </a:r>
          </a:p>
          <a:p/>
          <a:p>
            <a:r>
              <a:t>Rata-rata aritmetik = 8,500% qquad Rata-rata geometrik = 7,408%</a:t>
            </a:r>
          </a:p>
          <a:p/>
          <a:p>
            <a:r>
              <a:t>**Langkah 2 — hitung tanpa penarikan.** Modal Rp5.000.000.000:</a:t>
            </a:r>
          </a:p>
          <a:p/>
          <a:p>
            <a:r>
              <a:t>V_20 = 5.000.000.000 × prod(1+r_t) = Rp20.877.700.824</a:t>
            </a:r>
          </a:p>
          <a:p/>
          <a:p>
            <a:r>
              <a:t>**Angka ini identik untuk setiap urutan.** Perkalian bersifat komutatif.</a:t>
            </a:r>
          </a:p>
          <a:p/>
          <a:p>
            <a:r>
              <a:t>**Langkah 3 — tambahkan penarikan.** Tarik Rp250.000.000 (5%) pada tahun pertama, naik 4% per tahun mengikuti inflasi.</a:t>
            </a:r>
          </a:p>
          <a:p/>
          <a:p>
            <a:r>
              <a:t>**Langkah 4 — baca perbedaannya.**</a:t>
            </a:r>
          </a:p>
          <a:p/>
          <a:p>
            <a:r>
              <a:t>Rentang hasil = Rp0 sampai Rp13.854.748.423</a:t>
            </a:r>
          </a:p>
          <a:p/>
          <a:p>
            <a:r>
              <a:t>**Dari rangkaian imbal hasil yang persis sama.** Rata-ratanya sama, volatilitasnya sama, hanya urutannya berbeda.</a:t>
            </a:r>
          </a:p>
          <a:p/>
          <a:p>
            <a:r>
              <a:t>**Langkah 5 — bandingkan dengan akumulasi.** Tanpa penarikan, keempat urutan menghasilkan Rp20.877.700.824 yang identik. **Risiko 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Dua puluh imbal hasil tahunan: +22%, +15%, +9%, −5%, +18%, −12%, +25%, +7%, −18%, +30%, +11%, −8%, +19%, +4%, +16%, −22%, +28%, +13%, −3%, +21%.</a:t>
            </a:r>
          </a:p>
          <a:p/>
          <a:p>
            <a:r>
              <a:t>**Langkah 1 — verifikasi sifat rangkaiannya.**</a:t>
            </a:r>
          </a:p>
          <a:p/>
          <a:p>
            <a:r>
              <a:t>Rata-rata aritmetik = 8,500% qquad Rata-rata geometrik = 7,408%</a:t>
            </a:r>
          </a:p>
          <a:p/>
          <a:p>
            <a:r>
              <a:t>**Langkah 2 — hitung tanpa penarikan.** Modal Rp5.000.000.000:</a:t>
            </a:r>
          </a:p>
          <a:p/>
          <a:p>
            <a:r>
              <a:t>V_20 = 5.000.000.000 × prod(1+r_t) = Rp20.877.700.824</a:t>
            </a:r>
          </a:p>
          <a:p/>
          <a:p>
            <a:r>
              <a:t>**Angka ini identik untuk setiap urutan.** Perkalian bersifat komutatif.</a:t>
            </a:r>
          </a:p>
          <a:p/>
          <a:p>
            <a:r>
              <a:t>**Langkah 3 — tambahkan penarikan.** Tarik Rp250.000.000 (5%) pada tahun pertama, naik 4% per tahun mengikuti inflasi.</a:t>
            </a:r>
          </a:p>
          <a:p/>
          <a:p>
            <a:r>
              <a:t>**Langkah 4 — baca perbedaannya.**</a:t>
            </a:r>
          </a:p>
          <a:p/>
          <a:p>
            <a:r>
              <a:t>Rentang hasil = Rp0 sampai Rp13.854.748.423</a:t>
            </a:r>
          </a:p>
          <a:p/>
          <a:p>
            <a:r>
              <a:t>**Dari rangkaian imbal hasil yang persis sama.** Rata-ratanya sama, volatilitasnya sama, hanya urutannya berbeda.</a:t>
            </a:r>
          </a:p>
          <a:p/>
          <a:p>
            <a:r>
              <a:t>**Langkah 5 — bandingkan dengan akumulasi.** Tanpa penarikan, keempat urutan menghasilkan Rp20.877.700.824 yang identik. **Risiko 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Ambil 20 imbal hasil tahunan (nyata atau simulasi) dan portofolio Anda.</a:t>
            </a:r>
          </a:p>
          <a:p/>
          <a:p>
            <a:r>
              <a:t>- **Apakah kolom pertama identik untuk semua baris?** ☐ Ya (harus ya) - Rentang kolom kedua: ____ sampai ____ - **Apa yang ini tunjukkan tentang portofolio saya?** ____</a:t>
            </a:r>
          </a:p>
          <a:p/>
          <a:p>
            <a:r>
              <a:t>- Usia saya ____ · Usia pasangan ____ (kosongkan bila tidak ada) - Peluang individu mencapai usia 85: ____% · 90: ____% · 95: ____% - **Peluang bersama** = 1-(1-p)^2: 85: ____% · 90: ____% · 95: ____% - Toleransi "hidup melampaui rencana": ____% - **Cakrawala perencanaan saya: ____ tahun** - Apakah ini lebih panjang dari yang semula saya asumsikan? ☐ Ya ☐ Tidak</a:t>
            </a:r>
          </a:p>
          <a:p/>
          <a:p>
            <a:r>
              <a:t>- Imbal hasil nominal pasti yang tersedia: ____% · Inflasi yang saya asumsikan: ____% - r_riil = (1+r)/(1+pi) - 1 = ____% - Faktor anuitas = [1-(1+r_riil)^-n]/r_riil untuk n = ____ tahun: ____× - **Tingkat penarikan yang dapat didanai tanpa risiko: ____%** - Tingkat penarikan yang saya inginkan: ____% - **Selisihnya bergantung pada risiko pasar.** Besarnya: ____ pp</a:t>
            </a:r>
          </a:p>
          <a:p/>
          <a:p>
            <a:r>
              <a:t>- Toleransi kegagalan yang saya tetapkan **sebelum menghitung**: ____% - Tingkat kegagalan pada penarikan dan cakrawala saya: ____% - ☐ Lolos ☐ **Tidak lolos** - Bila tidak lolos, pilihan yang saya ambil: ☐ turunkan penarik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L3I.4 — Perencanaan Pensiun dan Strategi Penarikan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Investor · Modul 4 (Penutup Jalur)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AKUMULASI                    DEKUMULASI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urutan TIDAK penting          urutan adalah SEGALANYA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Rp20,88 M apa pun urutannya   Rp0 s.d. Rp13,85 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│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└───────────┬────────────┘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RISIKO URUTAN IMBAL HASIL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┌───────────────────────┴───────────────────────┐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TINGKAT KEGAGALAN 30 TAHUN (inflasi 4%)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tarik 3% →  0,3–1,9%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tarik 4% →  4,3–8,5%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tarik 5% → 19,7–22,0%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tarik 6% → 36,4–51,1%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tarik 7% → 52,2–76,4%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└───────────────────────┬───────────────────────┘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┌───────────────────────┴───────────────────────┐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KEGAGALAN DATANG TERLAMBAT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median tahun ke-25 dari 30 (p10: thn ke-19)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dekumulasi berbeda jenis, bukan berbeda derajat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Mengapa dekumulasi berbeda jenis, bukan berbeda derajat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Rp20.877.700.824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bila tidak ada penarikan — identik untuk setiap urutan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Rp0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(habis) bila diurutkan dari terburuk ke terbaik, dengan penarikan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Rp13.854.748.423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bila diurutkan dari terbaik ke terburuk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Volatilitas menjadi jauh lebih mahal.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Dalam akumulasi, volatilitas hanya mengurangi imbal hasil geometris lewat hambatan varians (sigma^2/2). Dalam dekumulasi…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Tahun-tahun awal jauh lebih penting daripada tahun-tahun akhir.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Kerugian 30% pada tahun pertama pensiun jauh lebih merusak daripada kerugian 30% pada tahun…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Fleksibilitas penarikan bernilai sangat besar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§4.4 mengukurnya.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Tingkat penarikan: apa yang sebenarnya dibeli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Tingkat penarikan: apa yang sebenarnya dibeli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Tingkat kegagalan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(portofolio habis sebelum 30 tahun):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Tingkat penarikan: apa yang sebenarnya dibeli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penarikan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Saham 40%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Saham 60%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Saham 80%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**4,3%**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22,0%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**19,7%**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20,6%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51,1%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**36,4%**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76,4%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59,7%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**52,2%**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Tingkat penarikan: apa yang sebenarnya dibeli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penarikan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Alokasi terbaik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3%–4%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**Saham 40%** (paling rendah risikonya)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Saham 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6%–7%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**Saham 80%**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Kegagalan datang terlambat — dan itu kabar baik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Kegagalan datang terlambat — dan itu kabar baik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Tahun kegagalan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Persentil 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**Median**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**25**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Persentil 90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strategi penarikan, diukur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Tiga strategi penarikan, diukur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Pagar menyerahkan 2,0% total penarikan dan memperoleh penarikan minimum yang 0,23 pp lebih tinggi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yaitu penghasilan yang jauh lebih stabil pada tahun-tahun…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strategi penarikan,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Strategi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**Gagal**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**Total ditarik**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Penarikan terendah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Sisa akhir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**19,4%**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2,66× modal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5,00% (tak pernah turun)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**Persentase**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**3,04× modal**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3,71×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**Pagar**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**2,98× modal**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**4,79%**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3,98×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strategi penarikan,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Persentase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Pagar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Total ditarik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3,04×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2,98× (−2,0%)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**Penarikan terendah**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**4,56%**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**4,79%**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Risiko umur panjang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Risiko umur panjang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Usia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Individu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**Pasangan (salah satu)**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**85**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**95**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Risiko umur panjang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Cakrawala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Peluang kegagalan portofolio (tarik 5%)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**19,4%**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**35,0%**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Jangkar tanpa risiko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Jangkar tanpa risiko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nominal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r_riil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25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35 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2,40%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18,63× (5,37%)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**21,20× (4,72%)**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23,49× (4,26%)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17,64× (5,67%)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19,90× (5,03%)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21,85× (4,58%)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8,0%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3,85%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15,88× (6,30%)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17,62× (5,68%)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19,06× (5,25%)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Rencana Penarikan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Urutan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akhir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Kelipatan modal awal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6.884.701.414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1,38×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Dibalik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 5.954.507.084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1,19×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**Terburuk di depan**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**0,00× (habis)**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**Terbaik di depan**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**Rp 13.854.748.423**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**2,77×**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Cakrawala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Kegagalan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25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19,4%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**35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**35,0%**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Pilihan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Kurangi pengeluaran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Selisih ditutup langsung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Bekerja beberapa tahun lagi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Menambah modal **dan** memperpendek cakrawala — dampaknya ganda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Pakai strategi pagar (Contoh 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Menghapus kegagalan dengan menerima fluktuasi penarikan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Terima risiko kegagalan 35%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**Harus dinyatakan eksplisit dan ditandatangani**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Alihkan sebagian ke penghasilan seumur hidup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Memerlukan nasihat dari pihak berizin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Strategi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Tetap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W_1 = 0,05V_0; W_t = W_t-1(1+pi)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Persentase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W_t = 0,05V_t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Pagar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Seperti tetap; bila W_t/V_t &gt; 1,20 × 0,05 → W_t × 0,90; bila &lt; 0,80 × 0,05 → W_t × 1,10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Cadangan likuiditas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untuk menghindari penjualan paksa pada harga rendah (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K-09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Fleksibilitas penarikan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diukur di Contoh 3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Alokasi yang mempertimbangkan bahwa volatilitas awal lebih mahal daripada volatilitas akhir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1 — tetapkan toleransi kegagalan SEBELUM menghitung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(K-11).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Pagar menyerahkan 2,0% total penarikan untuk memperoleh penarikan minimum 0,23 pp lebih tinggi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yaitu Rp11.500.000 lebih banyak pada tahun terburuk, setiap…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kolom pertama identik untuk semua baris?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(harus ya)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 yang ini tunjukkan tentang portofolio saya?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Peluang bersama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= 1-(1-p)^2: 85: ____% · 90: ____% · 95: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Cakrawala perencanaan saya: ____ tahun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Tingkat penarikan yang dapat didanai tanpa risiko: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Selisihnya bergantung pada risiko pasar.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Besarnya: ____ pp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Penarikan terendah yang dapat saya tanggung: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Rp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