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**Rezim** adalah periode di mana sifat statistik imbal hasil — rata-rata, volatilitas, korelasi — berbeda secara berkelanjutan dari periode lain.</a:t>
            </a:r>
          </a:p>
          <a:p/>
          <a:p>
            <a:r>
              <a:t>Definisi itu harus dibedakan tajam dari **narasi siklus** yang beredar luas: "kita sedang di fase ekspansi akhir", "ini pasar beruang struktural". Narasi semacam itu tidak dapat diuji karena tidak memiliki definisi operasional — dan L2T.5 §4.1 sudah menetapkan bahwa istilah tanpa definisi operasional berfungsi sebagai pembenaran retrospektif, bukan analisis.</a:t>
            </a:r>
          </a:p>
          <a:p/>
          <a:p>
            <a:r>
              <a:t>**Definisi operasional memerlukan tiga hal:**</a:t>
            </a:r>
          </a:p>
          <a:p/>
          <a:p>
            <a:r>
              <a:t>1. **Jumlah rezim yang mungkin**, ditetapkan lebih dahulu 2. **Parameter tiap rezim** (mu, sigma, dan bila perlu korelasi) 3. **Aturan yang dapat dijalankan mesin** untuk menyatakan rezim mana yang berlaku sekarang</a:t>
            </a:r>
          </a:p>
          <a:p/>
          <a:p>
            <a:r>
              <a:t>Tanpa ketiganya, "rezim" adalah kata, bukan konsep.</a:t>
            </a:r>
          </a:p>
          <a:p/>
          <a:p>
            <a:r>
              <a:t>**Model dua-keadaan yang dipakai modul ini** (seluruh angka adalah asumsi ajar):</a:t>
            </a:r>
          </a:p>
          <a:p/>
          <a:p>
            <a:r>
              <a:t>**Durasi harapan** sebuah rezim dengan probabilitas bertahan p adalah 1/(1-p) periode:</a:t>
            </a:r>
          </a:p>
          <a:p/>
          <a:p>
            <a:r>
              <a:t>Rezim naik = (1) / (1-0,)97 = 33,3 bulan = 2,8 tahun Rezim turun = (1) / (1-0,)92 = 12,5 bulan = 1,0 tahun</a:t>
            </a:r>
          </a:p>
          <a:p/>
          <a:p>
            <a:r>
              <a:t>**Proporsi waktu** dalam keseimbangan:</a:t>
            </a:r>
          </a:p>
          <a:p/>
          <a:p>
            <a:r>
              <a:t>P(naik) = (1-0,92) / ((1-0,)97)+(1-0,92) = (0,08) / (0,)11 = 72,7%</a:t>
            </a:r>
          </a:p>
          <a:p/>
          <a:p>
            <a:r>
              <a:t>Rezim turun menempati **27,3%** waktu — cukup sering untuk penting, cukup jarang untuk sulit dipelajari.</a:t>
            </a:r>
          </a:p>
          <a:p/>
          <a:p>
            <a:r>
              <a:t>**Perhatikan asimetrinya**, karena ia menentukan seluruh sisa modul: **rezim turun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Deteksi rezim menghadapi pertukaran yang tidak dapat dihindari, dan bentuknya sama persis dengan pertukaran yang sudah ditemui di L2T.4 §4.3:</a:t>
            </a:r>
          </a:p>
          <a:p/>
          <a:p>
            <a:r>
              <a:t>- **Deteksi cepat** → banyak sinyal keliru - **Deteksi andal** → terlambat</a:t>
            </a:r>
          </a:p>
          <a:p/>
          <a:p>
            <a:r>
              <a:t>Mari ukur keduanya. Aturan: nyatakan rezim "turun" bila rata-rata imbal hasil n bulan terakhir berada di bawah ambang.</a:t>
            </a:r>
          </a:p>
          <a:p/>
          <a:p>
            <a:r>
              <a:t>**Dua temuan yang menentukan.**</a:t>
            </a:r>
          </a:p>
          <a:p/>
          <a:p>
            <a:r>
              <a:t>**Pertama: bandingkan lag dengan durasi rezim turun (12,5 bulan).**</a:t>
            </a:r>
          </a:p>
          <a:p/>
          <a:p>
            <a:r>
              <a:t>**Dengan aturan MA-12, tiga perempat rezim turun sudah berlalu sebelum Anda menyatakannya.** Anda menjual setelah sebagian besar kerugian terjadi, dan masih harus menunggu sinyal balik untuk masuk lagi — yang juga tertinggal.</a:t>
            </a:r>
          </a:p>
          <a:p/>
          <a:p>
            <a:r>
              <a:t>**Kedua: mayoritas sinyal keliru.** Bahkan aturan paling konservatif menghasilkan **46%** sinyal "turun" pada saat rezim sebenarnya masih naik. Aturan tercepat: **60% keliru.**</a:t>
            </a:r>
          </a:p>
          <a:p/>
          <a:p>
            <a:r>
              <a:t>**Ini bukan cacat aturan yang dipilih buruk.** Ia konsekuensi dari mencoba mengklasifikasikan keadaan tersembunyi dari data bising: memperketat ambang mengurangi sinyal keliru tetapi menambah lag; melonggarkannya melakukan kebalikannya. **Tidak ada pengaturan yang menghilangkan keduanya.**</a:t>
            </a:r>
          </a:p>
          <a:p/>
          <a:p>
            <a:r>
              <a:t>&gt; **K-10 — jika kedengarannya terlalu bagus untuk jadi kenyataan, biasanya memang begitu.** Metode deteksi rezim yang pada grafik historis tampak menandai setiap puncak dan dasar dengan rapi hampir pasti dikalibrasi setelah melihat data itu — dan lag sebenarnya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Sampai di sini, peserta yang mengikuti L3.2 dan L3I.2 mungkin menyimpulkan bahwa rotasi rezim "sedikit bekerja". Eksperimen berikut menunjukkan mengapa kesimpulan itu belum lengkap.</a:t>
            </a:r>
          </a:p>
          <a:p/>
          <a:p>
            <a:r>
              <a:t>**Rancangan.** Ambil aturan MA-12 yang **persis sama**. Jalankan pada dua dunia:</a:t>
            </a:r>
          </a:p>
          <a:p/>
          <a:p>
            <a:r>
              <a:t>- **Dunia A — berezim:** proses Markov dua-keadaan (§4.1) - **Dunia B — tanpa rezim:** mu dan sigma **tetap**, dikalibrasi agar rata-rata dan volatilitasnya **sama persis** dengan Dunia A</a:t>
            </a:r>
          </a:p>
          <a:p/>
          <a:p>
            <a:r>
              <a:t>mu_B = 0,727(14%) + 0,273(-8%) = 7,99% qquad sigma_B = 17,08%</a:t>
            </a:r>
          </a:p>
          <a:p/>
          <a:p>
            <a:r>
              <a:t>1.200 lintasan 40 tahun untuk tiap dunia, dibandingkan berpasangan.</a:t>
            </a:r>
          </a:p>
          <a:p/>
          <a:p>
            <a:r>
              <a:t>**Hasil:**</a:t>
            </a:r>
          </a:p>
          <a:p/>
          <a:p>
            <a:r>
              <a:t>**Aturan yang sama. Rata-rata yang sama. Volatilitas yang sama. Hasil yang berlawanan, keduanya sangat signifikan.**</a:t>
            </a:r>
          </a:p>
          <a:p/>
          <a:p>
            <a:r>
              <a:t>**Pertama: keberhasilan aturan rotasi bukan sifat aturannya. Ia sifat dunianya.**</a:t>
            </a:r>
          </a:p>
          <a:p/>
          <a:p>
            <a:r>
              <a:t>Ini menyelesaikan ketegangan yang mungkin dirasakan peserta antara modul ini dan dua modul sebelumnya. L3.2 §4.7 dan L3I.2 §4.6 menguji aturan penentuan waktu pada proses pembangkit data yang **tidak memuat struktur yang dapat dieksploitasi** — dan aturan itu kalah, persis seperti Dunia B di sini. Itu **bukan hukum umum tentang penentuan waktu.** Itu konsekuensi dari asumsi pembangkit datanya.</a:t>
            </a:r>
          </a:p>
          <a:p/>
          <a:p>
            <a:r>
              <a:t>**Kedua, dan inilah masalahnya: Anda tidak dapat mengetahui dunia mana yang Anda tempati.**</a:t>
            </a:r>
          </a:p>
          <a:p/>
          <a:p>
            <a:r>
              <a:t>Kedua dunia memiliki mu dan sigma identik. Untuk membedakan keduanya secara meyakinkan dari data, Anda harus 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hal sering dicampur dan seharusnya dinilai terpisah.</a:t>
            </a:r>
          </a:p>
          <a:p/>
          <a:p>
            <a:r>
              <a:t>**Aturan defensif tidak membuat klaim prediktif sama sekali.** Aturan "bila drawdown berjalan melebihi 10%, kurangi eksposur menjadi 50%" tidak menyatakan apa pun tentang masa depan; ia menyatakan **berapa banyak kerugian yang bersedia Anda tanggung.**</a:t>
            </a:r>
          </a:p>
          <a:p/>
          <a:p>
            <a:r>
              <a:t>Hasilnya (§4.3):</a:t>
            </a:r>
          </a:p>
          <a:p/>
          <a:p>
            <a:r>
              <a:t>**Aturan defensif memperoleh sebagian besar pengendalian drawdown yang diperoleh metode prediktif** — DD p95 turun 28,1 pp vs 29,8 pp — **tanpa membuat klaim apa pun tentang rezim.**</a:t>
            </a:r>
          </a:p>
          <a:p/>
          <a:p>
            <a:r>
              <a:t>**Konsekuensi praktisnya penting.** Bila Anda tidak yakin dunia mana yang Anda tempati — dan §4.4 menunjukkan Anda memang tidak dapat yakin — **aturan defensif memberikan sebagian besar manfaat tanpa memerlukan keyakinan itu.**</a:t>
            </a:r>
          </a:p>
          <a:p/>
          <a:p>
            <a:r>
              <a:t>Ia juga jauh lebih mudah dipertahankan kepada pihak ketiga: "kebijakan kami mengurangi eksposur pada drawdown 10%" adalah pernyataan tentang toleransi risiko. "Model kami mendeteksi rezim" adalah klaim yang harus dibuktikan.</a:t>
            </a:r>
          </a:p>
          <a:p/>
          <a:p>
            <a:r>
              <a:t>**Batasnya harus dinyatakan.** Aturan defensif berbiaya nyata: ia menjual setelah kerugian dan membeli kembali setelah pemulihan, sehingga pada pasar yang berbalik cepat ia mengunci kerugian. Biaya itu terlihat pada CAGR-nya (7,12% vs 7,51% MA-12). **Ini pertukaran yang sama seperti seluruh alat disiplin Level 3.**</a:t>
            </a:r>
          </a:p>
          <a:p/>
          <a:p>
            <a:r>
              <a:t>---</a:t>
            </a:r>
          </a:p>
          <a:p/>
          <a:p>
            <a:r>
              <a:t>Tesis rezim yang paling sering dijumpai peserta berbentuk: "likuiditas bank sentral menggerakkan harga aset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Pembahasan di atas memakai satu aset berisiko dan kas. Rotasi nyata biasanya berpindah **antarkelas aset** sesuai rezim makro.</a:t>
            </a:r>
          </a:p>
          <a:p/>
          <a:p>
            <a:r>
              <a:t>Kerangka yang lazim:</a:t>
            </a:r>
          </a:p>
          <a:p/>
          <a:p>
            <a:r>
              <a:t>**Kerangka ini memiliki logika ekonomi yang masuk akal**, dan itu membedakannya dari sinyal tanpa mekanisme (L2T.5 §4.2.2).</a:t>
            </a:r>
          </a:p>
          <a:p/>
          <a:p>
            <a:r>
              <a:t>**Tetapi ia menghadapi tiga masalah tambahan di luar §4.2:**</a:t>
            </a:r>
          </a:p>
          <a:p/>
          <a:p>
            <a:r>
              <a:t>1. **Rezim makro diukur dengan data yang terlambat dan direvisi.** Data pertumbuhan diterbitkan dengan jeda berbulan-bulan dan direvisi sesudahnya — bentuk lain dari masalah penyajian ulang (L3.4 §4.2, bias 6). Lag deteksi §4.2 **bertambah** dengan lag publikasi. 2. **Pasar bergerak sebelum datanya terbit.** Bila harga aset sudah memuat perkiraan pertumbuhan, mengetahui pertumbuhan tidak menolong — yang menolong hanyalah mengetahui **selisih antara pertumbuhan dan yang sudah diperkirakan pasar.** Itu klaim yang jauh lebih kuat. 3. **Empat rezim, bukan dua.** Klasifikasi empat arah memerlukan lebih banyak data untuk setiap kotaknya, sementara data yang tersedia tidak bertambah.</a:t>
            </a:r>
          </a:p>
          <a:p/>
          <a:p>
            <a:r>
              <a:t>**Kesimpulan yang dapat dipertahankan:** kerangka rezim makro **berguna sebagai alat berpikir** — ia membantu memahami mengapa portofolio berperilaku seperti yang terjadi. Ia jauh lebih lemah **sebagai alat penentuan waktu**, karena ketiga masalah di atas ditumpuk di atas lag deteksi yang sudah menghabiskan 76% rezim.</a:t>
            </a:r>
          </a:p>
          <a:p/>
          <a:p>
            <a:r>
              <a:t>Ini paralel persis dengan kesimpulan L3.1 §4.8 tentang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durasi harapan tiap rezim.**</a:t>
            </a:r>
          </a:p>
          <a:p/>
          <a:p>
            <a:r>
              <a:t>Untuk rantai Markov dengan probabilitas bertahan p, durasi harapan mengikuti distribusi geometris:</a:t>
            </a:r>
          </a:p>
          <a:p/>
          <a:p>
            <a:r>
              <a:t>mathbbE[durasi] = (1) / (1-p)</a:t>
            </a:r>
          </a:p>
          <a:p/>
          <a:p>
            <a:r>
              <a:t>**Langkah 2 — hitung proporsi waktu dalam keseimbangan.**</a:t>
            </a:r>
          </a:p>
          <a:p/>
          <a:p>
            <a:r>
              <a:t>P(naik) = (1-p_turun) / ((1-p_naik)) + (1-p_turun) = (0,08) / (0,)03+0,08 = (0,08) / (0,)11 = 72,7%</a:t>
            </a:r>
          </a:p>
          <a:p/>
          <a:p>
            <a:r>
              <a:t>Rezim turun: **27,3%** waktu.</a:t>
            </a:r>
          </a:p>
          <a:p/>
          <a:p>
            <a:r>
              <a:t>**Langkah 3 — ukur lag deteksi.** Simulasi 600 lintasan 40 tahun, mengukur berapa bulan setelah transisi sebenarnya sampai aturan menyatakan "turun":</a:t>
            </a:r>
          </a:p>
          <a:p/>
          <a:p>
            <a:r>
              <a:t>**Langkah 4 — hitung proporsi rezim yang sudah lewat.**</a:t>
            </a:r>
          </a:p>
          <a:p/>
          <a:p>
            <a:r>
              <a:t>Proporsi terlewat = (lag) / (durasi rezim turun) = (lag) / (12,)5</a:t>
            </a:r>
          </a:p>
          <a:p/>
          <a:p>
            <a:r>
              <a:t>**Baris terakhir melampaui 100%: pada aturan itu, rezim turun rata-rata sudah berakhir sebelum terdeteksi.**</a:t>
            </a:r>
          </a:p>
          <a:p/>
          <a:p>
            <a:r>
              <a:t>**Langkah 5 — baca pertukarannya.** Bandingkan MA-3 dan MA-12 dengan ambang −0,5%:</a:t>
            </a:r>
          </a:p>
          <a:p/>
          <a:p>
            <a:r>
              <a:t>**Memperbaiki satu memperburuk yang lain.** Tidak ada peng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durasi harapan tiap rezim.**</a:t>
            </a:r>
          </a:p>
          <a:p/>
          <a:p>
            <a:r>
              <a:t>Untuk rantai Markov dengan probabilitas bertahan p, durasi harapan mengikuti distribusi geometris:</a:t>
            </a:r>
          </a:p>
          <a:p/>
          <a:p>
            <a:r>
              <a:t>mathbbE[durasi] = (1) / (1-p)</a:t>
            </a:r>
          </a:p>
          <a:p/>
          <a:p>
            <a:r>
              <a:t>**Langkah 2 — hitung proporsi waktu dalam keseimbangan.**</a:t>
            </a:r>
          </a:p>
          <a:p/>
          <a:p>
            <a:r>
              <a:t>P(naik) = (1-p_turun) / ((1-p_naik)) + (1-p_turun) = (0,08) / (0,)03+0,08 = (0,08) / (0,)11 = 72,7%</a:t>
            </a:r>
          </a:p>
          <a:p/>
          <a:p>
            <a:r>
              <a:t>Rezim turun: **27,3%** waktu.</a:t>
            </a:r>
          </a:p>
          <a:p/>
          <a:p>
            <a:r>
              <a:t>**Langkah 3 — ukur lag deteksi.** Simulasi 600 lintasan 40 tahun, mengukur berapa bulan setelah transisi sebenarnya sampai aturan menyatakan "turun":</a:t>
            </a:r>
          </a:p>
          <a:p/>
          <a:p>
            <a:r>
              <a:t>**Langkah 4 — hitung proporsi rezim yang sudah lewat.**</a:t>
            </a:r>
          </a:p>
          <a:p/>
          <a:p>
            <a:r>
              <a:t>Proporsi terlewat = (lag) / (durasi rezim turun) = (lag) / (12,)5</a:t>
            </a:r>
          </a:p>
          <a:p/>
          <a:p>
            <a:r>
              <a:t>**Baris terakhir melampaui 100%: pada aturan itu, rezim turun rata-rata sudah berakhir sebelum terdeteksi.**</a:t>
            </a:r>
          </a:p>
          <a:p/>
          <a:p>
            <a:r>
              <a:t>**Langkah 5 — baca pertukarannya.** Bandingkan MA-3 dan MA-12 dengan ambang −0,5%:</a:t>
            </a:r>
          </a:p>
          <a:p/>
          <a:p>
            <a:r>
              <a:t>**Memperbaiki satu memperburuk yang lain.** Tidak ada peng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durasi harapan tiap rezim.**</a:t>
            </a:r>
          </a:p>
          <a:p/>
          <a:p>
            <a:r>
              <a:t>Untuk rantai Markov dengan probabilitas bertahan p, durasi harapan mengikuti distribusi geometris:</a:t>
            </a:r>
          </a:p>
          <a:p/>
          <a:p>
            <a:r>
              <a:t>mathbbE[durasi] = (1) / (1-p)</a:t>
            </a:r>
          </a:p>
          <a:p/>
          <a:p>
            <a:r>
              <a:t>**Langkah 2 — hitung proporsi waktu dalam keseimbangan.**</a:t>
            </a:r>
          </a:p>
          <a:p/>
          <a:p>
            <a:r>
              <a:t>P(naik) = (1-p_turun) / ((1-p_naik)) + (1-p_turun) = (0,08) / (0,)03+0,08 = (0,08) / (0,)11 = 72,7%</a:t>
            </a:r>
          </a:p>
          <a:p/>
          <a:p>
            <a:r>
              <a:t>Rezim turun: **27,3%** waktu.</a:t>
            </a:r>
          </a:p>
          <a:p/>
          <a:p>
            <a:r>
              <a:t>**Langkah 3 — ukur lag deteksi.** Simulasi 600 lintasan 40 tahun, mengukur berapa bulan setelah transisi sebenarnya sampai aturan menyatakan "turun":</a:t>
            </a:r>
          </a:p>
          <a:p/>
          <a:p>
            <a:r>
              <a:t>**Langkah 4 — hitung proporsi rezim yang sudah lewat.**</a:t>
            </a:r>
          </a:p>
          <a:p/>
          <a:p>
            <a:r>
              <a:t>Proporsi terlewat = (lag) / (durasi rezim turun) = (lag) / (12,)5</a:t>
            </a:r>
          </a:p>
          <a:p/>
          <a:p>
            <a:r>
              <a:t>**Baris terakhir melampaui 100%: pada aturan itu, rezim turun rata-rata sudah berakhir sebelum terdeteksi.**</a:t>
            </a:r>
          </a:p>
          <a:p/>
          <a:p>
            <a:r>
              <a:t>**Langkah 5 — baca pertukarannya.** Bandingkan MA-3 dan MA-12 dengan ambang −0,5%:</a:t>
            </a:r>
          </a:p>
          <a:p/>
          <a:p>
            <a:r>
              <a:t>**Memperbaiki satu memperburuk yang lain.** Tidak ada peng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durasi harapan tiap rezim.**</a:t>
            </a:r>
          </a:p>
          <a:p/>
          <a:p>
            <a:r>
              <a:t>Untuk rantai Markov dengan probabilitas bertahan p, durasi harapan mengikuti distribusi geometris:</a:t>
            </a:r>
          </a:p>
          <a:p/>
          <a:p>
            <a:r>
              <a:t>mathbbE[durasi] = (1) / (1-p)</a:t>
            </a:r>
          </a:p>
          <a:p/>
          <a:p>
            <a:r>
              <a:t>**Langkah 2 — hitung proporsi waktu dalam keseimbangan.**</a:t>
            </a:r>
          </a:p>
          <a:p/>
          <a:p>
            <a:r>
              <a:t>P(naik) = (1-p_turun) / ((1-p_naik)) + (1-p_turun) = (0,08) / (0,)03+0,08 = (0,08) / (0,)11 = 72,7%</a:t>
            </a:r>
          </a:p>
          <a:p/>
          <a:p>
            <a:r>
              <a:t>Rezim turun: **27,3%** waktu.</a:t>
            </a:r>
          </a:p>
          <a:p/>
          <a:p>
            <a:r>
              <a:t>**Langkah 3 — ukur lag deteksi.** Simulasi 600 lintasan 40 tahun, mengukur berapa bulan setelah transisi sebenarnya sampai aturan menyatakan "turun":</a:t>
            </a:r>
          </a:p>
          <a:p/>
          <a:p>
            <a:r>
              <a:t>**Langkah 4 — hitung proporsi rezim yang sudah lewat.**</a:t>
            </a:r>
          </a:p>
          <a:p/>
          <a:p>
            <a:r>
              <a:t>Proporsi terlewat = (lag) / (durasi rezim turun) = (lag) / (12,)5</a:t>
            </a:r>
          </a:p>
          <a:p/>
          <a:p>
            <a:r>
              <a:t>**Baris terakhir melampaui 100%: pada aturan itu, rezim turun rata-rata sudah berakhir sebelum terdeteksi.**</a:t>
            </a:r>
          </a:p>
          <a:p/>
          <a:p>
            <a:r>
              <a:t>**Langkah 5 — baca pertukarannya.** Bandingkan MA-3 dan MA-12 dengan ambang −0,5%:</a:t>
            </a:r>
          </a:p>
          <a:p/>
          <a:p>
            <a:r>
              <a:t>**Memperbaiki satu memperburuk yang lain.** Tidak ada peng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durasi harapan tiap rezim.**</a:t>
            </a:r>
          </a:p>
          <a:p/>
          <a:p>
            <a:r>
              <a:t>Untuk rantai Markov dengan probabilitas bertahan p, durasi harapan mengikuti distribusi geometris:</a:t>
            </a:r>
          </a:p>
          <a:p/>
          <a:p>
            <a:r>
              <a:t>mathbbE[durasi] = (1) / (1-p)</a:t>
            </a:r>
          </a:p>
          <a:p/>
          <a:p>
            <a:r>
              <a:t>**Langkah 2 — hitung proporsi waktu dalam keseimbangan.**</a:t>
            </a:r>
          </a:p>
          <a:p/>
          <a:p>
            <a:r>
              <a:t>P(naik) = (1-p_turun) / ((1-p_naik)) + (1-p_turun) = (0,08) / (0,)03+0,08 = (0,08) / (0,)11 = 72,7%</a:t>
            </a:r>
          </a:p>
          <a:p/>
          <a:p>
            <a:r>
              <a:t>Rezim turun: **27,3%** waktu.</a:t>
            </a:r>
          </a:p>
          <a:p/>
          <a:p>
            <a:r>
              <a:t>**Langkah 3 — ukur lag deteksi.** Simulasi 600 lintasan 40 tahun, mengukur berapa bulan setelah transisi sebenarnya sampai aturan menyatakan "turun":</a:t>
            </a:r>
          </a:p>
          <a:p/>
          <a:p>
            <a:r>
              <a:t>**Langkah 4 — hitung proporsi rezim yang sudah lewat.**</a:t>
            </a:r>
          </a:p>
          <a:p/>
          <a:p>
            <a:r>
              <a:t>Proporsi terlewat = (lag) / (durasi rezim turun) = (lag) / (12,)5</a:t>
            </a:r>
          </a:p>
          <a:p/>
          <a:p>
            <a:r>
              <a:t>**Baris terakhir melampaui 100%: pada aturan itu, rezim turun rata-rata sudah berakhir sebelum terdeteksi.**</a:t>
            </a:r>
          </a:p>
          <a:p/>
          <a:p>
            <a:r>
              <a:t>**Langkah 5 — baca pertukarannya.** Bandingkan MA-3 dan MA-12 dengan ambang −0,5%:</a:t>
            </a:r>
          </a:p>
          <a:p/>
          <a:p>
            <a:r>
              <a:t>**Memperbaiki satu memperburuk yang lain.** Tidak ada peng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Jumlah rezim: ____ · Nama: ____ - Parameter tiap rezim (mu, sigma): ____ - Probabilitas bertahan yang saya asumsikan: ____ - **Durasi harapan** = 1/(1-p): ____ bulan - Proporsi waktu tiap rezim: ____% - **Aturan klasifikasi yang dapat dijalankan mesin:** ____ - Apakah rekan saya, dengan aturan yang sama dan data yang sama, akan menandai bulan yang sama? ☐ Ya ☐ **Tidak → aturan belum operasional**</a:t>
            </a:r>
          </a:p>
          <a:p/>
          <a:p>
            <a:r>
              <a:t>- Durasi rezim yang hendak saya hindari: ____ bulan - **Proporsi yang sudah terlewat** = lag/durasi = ____% - Apakah di bawah 50%? ☐ Ya ☐ **Tidak** - Tingkat sinyal keliru: ____% - **Tulis dan tanda tangani:** "Saya memperkirakan ____% sinyal saya keliru, dan sinyal yang benar akan datang setelah ____% kerugiannya terjadi." ✍ ____</a:t>
            </a:r>
          </a:p>
          <a:p/>
          <a:p>
            <a:r>
              <a:t>- Sharpe statis: ____ - **Sharpe oracle** (rezim diketahui sempurna): ____ - Potensi maksimum: ____% - Sharpe metode saya: ____ - **Tangkapan** = (SR_metode - SR_statis)/(SR_oracle - SR_statis) = ____% - Bila di bawah 20%, apakah kerumitan dan biayanya sepadan? ____</a:t>
            </a:r>
          </a:p>
          <a:p/>
          <a:p>
            <a:r>
              <a:t>Jalankan aturan Anda pada dua proses pembangkit data: satu dengan rezim, satu tanpa rezim tetapi mu dan sigma disetarakan.</a:t>
            </a:r>
          </a:p>
          <a:p/>
          <a:p>
            <a:r>
              <a:t>- **Kerugian bila dunia ternyata tanpa rezim:** ____ - **Apa dasar keya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L3I.3 — Rotasi Aset dan Rezim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Jalur Investor · Modul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APAKAH ROTASI BERBASIS REZIM BEKERJA?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JAWABANNYA BERGANTUNG PADA DUNIA,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BUKAN PADA ATURANNYA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└───────────────────┬───────────────────┘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┌────────────────────┴────────────────────┐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│  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DUNIA BEREZIM                          DUNIA TANPA REZIM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(ada yang bisa dideteksi)              (tidak ada struktur)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│  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aturan MA-12:                          aturan MA-12 YANG SAMA: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Sharpe +0,0552                         Sharpe −0,0470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t = +16,65                             t = −18,19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menang 66,3%                           menang 29,6%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│  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└────────────────────┬────────────────────┘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μ dan σ rata-rata IDENTIK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Rezim: definisi operasional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Rezim: definisi operasional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Jumlah rezim yang mungkin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ditetapkan lebih dahulu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Parameter tiap rezim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(mu, sigma, dan bila perlu korelasi)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Aturan yang dapat dijalankan mesin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untuk menyatakan rezim mana yang berlaku sekarang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Model dua-keadaan yang dipakai modul ini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(seluruh angka adalah asumsi ajar):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Rezim: definisi operasional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mu tahunan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sigma tahunan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P(bertahan, bulanan)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Naik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0,97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Turun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0,92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Masalah lag deteksi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Masalah lag deteksi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Deteksi cepat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→ banyak sinyal keliru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Deteksi andal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→ terlambat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Masalah lag deteksi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Ambang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**Lag rata-rata**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Lag median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**Sinyal "turun" yang keliru**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 3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**2,6 bln**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 bln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 6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4,9 bln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 bln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**MA 12 bulan**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**9,5 bln**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 bln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 6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−0,005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7,0 bln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 bln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 12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13,4 bln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 bln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Masalah lag deteksi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**Proporsi rezim turun yang sudah lewat**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 3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2,6 bln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 6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4,9 bln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 12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9,5 bln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atas oracle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atas oracle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Pendekatan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CAGR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Vol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**Sharpe**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DD 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DD p95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Statis (100% aset berisiko)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6,91%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17,08%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**0,1819**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60,2%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**84,8%**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**Oracle** (tahu rezim sekarang, sempurna)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11,32%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10,30%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**0,7090**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19,7%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28,6%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MA 6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7,30%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13,14%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0,2541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37,8%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**MA 12 bulan**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7,51%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13,62%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**0,2596**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38,3%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**55,0%**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Defensif (drawdown &gt; 10% → eksposur 50%)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7,12%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12,68%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0,2386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39,8%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56,7%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atas oracle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Metode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Sharpe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**Tangkapan dari potensi oracle**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 12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0,2596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**14,7%**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 6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0,2541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13,7%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Defensif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0,2386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Eksperimen yang menentukan: aturan yang sama, dua dunia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Eksperimen yang menentukan: aturan yang sama, dua dunia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Dunia A — berezim: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proses Markov dua-keadaan (§4.1)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Dunia B — tanpa rezim: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mu dan sigma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tetap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dikalibrasi agar rata-rata dan volatilitasnya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sama persis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dengan Dunia 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Eksperimen yang menentukan: aturan yang sama, dua dunia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**Dunia A (berezim)**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**Dunia B (tanpa rezim)**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Statis, Sharpe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0,2461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0,2346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MA-12, Sharpe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**0,3013**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**0,1876**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 berpasangan**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**+0,0552**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**−0,0470**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0,00331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0,00258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**+16,65**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**−18,19**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Menang pada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**66,3%** lintasan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**29,6%** lintasan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Eksperimen yang menentukan: aturan yang sama, dua dunia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Bila dunia berezim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Bila dunia tanpa rezim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Anda memakai aturan rotasi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+0,0552 Sharpe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**−0,0470 Sharpe**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Anda tetap statis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−0,0552 (kesempatan hilang)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**+0,0470 (terhindar)**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Rotasi prediktif versus aturan defensif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Rotasi prediktif versus aturan defensif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Aturan defensif memperoleh sebagian besar pengendalian drawdown yang diperoleh metode prediktif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DD p95 turun 28,1 pp vs 29,8 pp — **tanpa membuat klaim apa…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Rotasi prediktif versus aturan defensif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**Rotasi prediktif**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**Aturan defensif**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Klaim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"Saya tahu rezim apa yang berlaku/akan berlaku"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"Bila kerugian mencapai batas, saya kurangi eksposur"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Bergantung pada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Struktur rezim yang ada dan dapat dideteksi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— hanya pada keadaan portofolio sendiri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Dapat gagal bila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Dunia tanpa rezim (Dunia B)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Pasar berbalik cepat setelah pemicu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Yang dikendalikan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Diharapkan imbal hasil dan risiko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**Risiko saja**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Rotasi prediktif versus aturan defensif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Sharpe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DD 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DD p95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Tangkapan oracle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Statis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0,1819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60,2%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84,8%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Defensif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0,2386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39,8%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56,7%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10,8%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MA-12 (prediktif)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0,2596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38,3%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55,0%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14,7%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Rotasi antar-kelas-aset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Rotasi antar-kelas-aset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Rezim makro diukur dengan data yang terlambat dan direvisi.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Data pertumbuhan diterbitkan dengan jeda berbulan-bulan dan direvisi sesudahnya — bentuk lain dari…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Pasar bergerak sebelum datanya terbit.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Bila harga aset sudah memuat perkiraan pertumbuhan, mengetahui pertumbuhan tidak menolong — yang menolong hanyalah…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Empat rezim, bukan dua.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Klasifikasi empat arah memerlukan lebih banyak data untuk setiap kotaknya, sementara data yang tersedia tidak bertambah.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Rotasi antar-kelas-aset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Rezim makro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 yang secara teori diuntungkan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Pertumbuhan naik, inflasi 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Saham, obligasi korporasi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Laba tumbuh, risiko kredit 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Pertumbuhan naik, inflasi 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Komoditas, saham nilai, aset riil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Harga masukan naik, daya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Pertumbuhan turun, inflasi 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 durasi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Suku bunga 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Pertumbuhan turun, inflasi 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Aset riil, kas, obligasi terindeks inflasi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Pilihan sedikit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Kebijakan Rotasi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Rezim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Durasi harapan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0,97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1/0,03 = 33,3 bulan (2,8 thn)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Turun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0,92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1/0,08 = 12,5 bulan (1,0 thn)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Lag 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Lag median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Sinyal keliru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MA 3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MA 6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MA 12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MA 12 bulan, ambang −0,5%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13,4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**46%**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**Terlewat**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 3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 6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**39,2%**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 12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**76,0%**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 12, ambang −0,5%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13,4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**107,2%**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MA 3 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MA 12, ambang −0,5%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Terlewat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107,2%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Sinyal keliru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Tetap statis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menerima bahwa Anda melepas +0,0552 bila dunia ternyata berezim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Pakai rotasi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dengan asumsi struktur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ditulis eksplisit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dan kerugian −0,0470 diterima sebagai risiko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Pakai aturan defensif saja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(§4.5) — memperoleh sebagian besar pengendalian drawdown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tanpa memerlukan asumsi struktur sama sekali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 pertukaran, bukan solusi gratis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persis seperti penyeimbangan ulang (L3.2), penargetan volatilitas (L3.3), dan strategi ember (L3I.1).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Durasi harapan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= 1/(1-p): ____ bulan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Aturan klasifikasi yang dapat dijalankan mesin: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Proporsi yang sudah terlewat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= lag/durasi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Tulis dan tanda tangani: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"Saya memperkirakan ____% sinyal saya keliru, dan sinyal yang benar akan datang setelah ____% kerugiannya terjadi." ✍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Sharpe oracle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(rezim diketahui sempurna):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Tangkapan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= (SR_metode - SR_statis)/(SR_oracle - SR_statis)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Kerugian bila dunia ternyata tanpa rezim: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Apa dasar keyakinan saya bahwa dunia saya berezim?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