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notesMaster" Target="notesMasters/notesMaster1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Andaikan sebuah faktor benar-benar memiliki premi. Apa yang akan Anda alami sebagai pemegangnya?</a:t>
            </a:r>
          </a:p>
          <a:p/>
          <a:p>
            <a:r>
              <a:t>**Peluang imbal hasil kumulatif negatif:**</a:t>
            </a:r>
          </a:p>
          <a:p/>
          <a:p>
            <a:r>
              <a:t>**Faktor dengan Sharpe sejati 0,30 memiliki peluang 17% memberikan imbal hasil kumulatif negatif selama sepuluh tahun penuh.**</a:t>
            </a:r>
          </a:p>
          <a:p/>
          <a:p>
            <a:r>
              <a:t>**Dan lebih tajam lagi — lama periode "di bawah air" terpanjang** (dari puncak, sampai kembali ke puncak) dalam cakrawala 40 tahun:</a:t>
            </a:r>
          </a:p>
          <a:p/>
          <a:p>
            <a:r>
              <a:t>**Faktor dengan Sharpe sejati 0,30 — premi yang benar-benar ada — akan menghabiskan periode berkesinambungan rata-rata 14,2 tahun di bawah puncak sebelumnya.** Pada satu dari dua puluh kemungkinan, 31,2 tahun.</a:t>
            </a:r>
          </a:p>
          <a:p/>
          <a:p>
            <a:r>
              <a:t>**Tiga konsekuensi yang harus masuk kebijakan.**</a:t>
            </a:r>
          </a:p>
          <a:p/>
          <a:p>
            <a:r>
              <a:t>1. **Cakrawala evaluasi faktor harus diukur dalam dekade, bukan tahun.** Memecat strategi faktor setelah lima tahun buruk adalah keputusan yang secara statistik hampir tidak bermakna. 2. **Kemampuan bertahan adalah syarat masuk, bukan bonus.** Investor yang tidak dapat memegang posisi yang tertinggal selama 14 tahun **seharusnya tidak berinvestasi berbasis faktor sama sekali** — bukan karena faktornya salah, melainkan karena ia akan keluar pada titik terburuk. 3. **Ini persis mekanisme yang membuat premi faktor dapat bertahan.** Bila memegang faktor itu mudah, semua orang akan melakukannya dan preminya akan hilang. **Kesulitan bertahan adalah bagian dari alasan mengapa preminya ada.**</a:t>
            </a:r>
          </a:p>
          <a:p/>
          <a:p>
            <a:r>
              <a:t>&gt; **K-07 — waktu di pasar mengalahkan pen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tiga bagian yang merusak, bagian ini adalah kabar baik — dan ia kokoh, karena tidak bergantung pada estimasi premi.</a:t>
            </a:r>
          </a:p>
          <a:p/>
          <a:p>
            <a:r>
              <a:t>**Korelasi antarfaktor sangat rendah, dan sebagian negatif:**</a:t>
            </a:r>
          </a:p>
          <a:p/>
          <a:p>
            <a:r>
              <a:t>**Korelasi rata-rata antarfaktor: −0,038** — praktis nol, dengan beberapa pasangan negatif kuat.</a:t>
            </a:r>
          </a:p>
          <a:p/>
          <a:p>
            <a:r>
              <a:t>Korelasi **−0,35** antara nilai dan momentum bukan kebetulan; ia struktural. Saham yang baru saja naik tajam (momentum tinggi) cenderung menjadi mahal (nilai rendah), dan sebaliknya. **Kedua faktor secara konstruksi saling melengkapi.**</a:t>
            </a:r>
          </a:p>
          <a:p/>
          <a:p>
            <a:r>
              <a:t>**Hasilnya** (bobot sama rata, volatilitas tiap faktor 10%):</a:t>
            </a:r>
          </a:p>
          <a:p/>
          <a:p>
            <a:r>
              <a:t>Volatilitas turun dari 10% (bila korelasi = 1) menjadi **4,12%** — manfaat diversifikasi **5,88 pp**, sementara preminya hampir tidak berkurang.</a:t>
            </a:r>
          </a:p>
          <a:p/>
          <a:p>
            <a:r>
              <a:t>**Mengapa temuan ini lebih kokoh daripada temuan premi faktor mana pun.** L3.1 §4.4.1 menetapkan bahwa **korelasi jauh lebih mudah diestimasi daripada imbal hasil harapan.** Korelasi −0,35 antara nilai dan momentum dapat diukur dengan ketepatan tinggi; premi nilai sebesar 3% tidak.</a:t>
            </a:r>
          </a:p>
          <a:p/>
          <a:p>
            <a:r>
              <a:t>**Penggabungan faktor bergantung pada besaran yang dapat diestimasi dengan baik. Pemilihan faktor tunggal bergantung pada besaran yang tidak dapat.**</a:t>
            </a:r>
          </a:p>
          <a:p/>
          <a:p>
            <a:r>
              <a:t>**Tetapi perhatikan waktu pembuktiannya:**</a:t>
            </a:r>
          </a:p>
          <a:p/>
          <a:p>
            <a:r>
              <a:t>T_t=2 = ((2) / (0,)7042)^2 = 8,07 tahun qquad T_t=3 = ((3) / (0,)7042)^2 = 18,15 tahun</a:t>
            </a:r>
          </a:p>
          <a:p/>
          <a:p>
            <a:r>
              <a:t>Bahkan portofolio multifaktor yang jauh lebih efisien memerlukan **8,07 tahun** untuk mencapai t = 2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kajian melaporkan faktor baru dengan premi 4,2% per tahun, volatilitas 11%, atas 25 tahun data, dengan t = 1,91.</a:t>
            </a:r>
          </a:p>
          <a:p/>
          <a:p>
            <a:r>
              <a:t>**Langkah 1 — verifikasi t-nya.**</a:t>
            </a:r>
          </a:p>
          <a:p/>
          <a:p>
            <a:r>
              <a:t>t = (premi) / (sigma)sqrtT = (0,042) / (0,)11sqrt25 = 0,3818 × 5 = 1,909</a:t>
            </a:r>
          </a:p>
          <a:p/>
          <a:p>
            <a:r>
              <a:t>**Langkah 2 — tentukan N yang relevan.** Ini bukan satu-satunya faktor yang pernah diuji. Literatur telah mendokumentasikan ratusan. Ambil N = 316:</a:t>
            </a:r>
          </a:p>
          <a:p/>
          <a:p>
            <a:r>
              <a:t>alpha' = (0,05) / (316) = 0,000158 quad Rightarrow quad t_kritis = 3,78</a:t>
            </a:r>
          </a:p>
          <a:p/>
          <a:p>
            <a:r>
              <a:t>**Langkah 3 — bandingkan.**</a:t>
            </a:r>
          </a:p>
          <a:p/>
          <a:p>
            <a:r>
              <a:t>1,909 ll 3,78 quad Rightarrow quad textbfgagal, dengan selisih besar</a:t>
            </a:r>
          </a:p>
          <a:p/>
          <a:p>
            <a:r>
              <a:t>**Langkah 4 — bandingkan juga dengan nilai harapan kebetulan.**</a:t>
            </a:r>
          </a:p>
          <a:p/>
          <a:p>
            <a:r>
              <a:t>mathbbE[max t_316] = 2,91</a:t>
            </a:r>
          </a:p>
          <a:p/>
          <a:p>
            <a:r>
              <a:t>**Faktor ini memiliki t = 1,909 — di bawah nilai yang diharapkan muncul dari kebetulan murni pada 316 percobaan.** Bahkan sebelum menerapkan ambang formal, ia sudah tidak memberikan bukti apa pun.</a:t>
            </a:r>
          </a:p>
          <a:p/>
          <a:p>
            <a:r>
              <a:t>**Langkah 5 — hitung apa yang dibutuhkan.** Untuk mencapai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kajian melaporkan faktor baru dengan premi 4,2% per tahun, volatilitas 11%, atas 25 tahun data, dengan t = 1,91.</a:t>
            </a:r>
          </a:p>
          <a:p/>
          <a:p>
            <a:r>
              <a:t>**Langkah 1 — verifikasi t-nya.**</a:t>
            </a:r>
          </a:p>
          <a:p/>
          <a:p>
            <a:r>
              <a:t>t = (premi) / (sigma)sqrtT = (0,042) / (0,)11sqrt25 = 0,3818 × 5 = 1,909</a:t>
            </a:r>
          </a:p>
          <a:p/>
          <a:p>
            <a:r>
              <a:t>**Langkah 2 — tentukan N yang relevan.** Ini bukan satu-satunya faktor yang pernah diuji. Literatur telah mendokumentasikan ratusan. Ambil N = 316:</a:t>
            </a:r>
          </a:p>
          <a:p/>
          <a:p>
            <a:r>
              <a:t>alpha' = (0,05) / (316) = 0,000158 quad Rightarrow quad t_kritis = 3,78</a:t>
            </a:r>
          </a:p>
          <a:p/>
          <a:p>
            <a:r>
              <a:t>**Langkah 3 — bandingkan.**</a:t>
            </a:r>
          </a:p>
          <a:p/>
          <a:p>
            <a:r>
              <a:t>1,909 ll 3,78 quad Rightarrow quad textbfgagal, dengan selisih besar</a:t>
            </a:r>
          </a:p>
          <a:p/>
          <a:p>
            <a:r>
              <a:t>**Langkah 4 — bandingkan juga dengan nilai harapan kebetulan.**</a:t>
            </a:r>
          </a:p>
          <a:p/>
          <a:p>
            <a:r>
              <a:t>mathbbE[max t_316] = 2,91</a:t>
            </a:r>
          </a:p>
          <a:p/>
          <a:p>
            <a:r>
              <a:t>**Faktor ini memiliki t = 1,909 — di bawah nilai yang diharapkan muncul dari kebetulan murni pada 316 percobaan.** Bahkan sebelum menerapkan ambang formal, ia sudah tidak memberikan bukti apa pun.</a:t>
            </a:r>
          </a:p>
          <a:p/>
          <a:p>
            <a:r>
              <a:t>**Langkah 5 — hitung apa yang dibutuhkan.** Untuk mencapai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kajian melaporkan faktor baru dengan premi 4,2% per tahun, volatilitas 11%, atas 25 tahun data, dengan t = 1,91.</a:t>
            </a:r>
          </a:p>
          <a:p/>
          <a:p>
            <a:r>
              <a:t>**Langkah 1 — verifikasi t-nya.**</a:t>
            </a:r>
          </a:p>
          <a:p/>
          <a:p>
            <a:r>
              <a:t>t = (premi) / (sigma)sqrtT = (0,042) / (0,)11sqrt25 = 0,3818 × 5 = 1,909</a:t>
            </a:r>
          </a:p>
          <a:p/>
          <a:p>
            <a:r>
              <a:t>**Langkah 2 — tentukan N yang relevan.** Ini bukan satu-satunya faktor yang pernah diuji. Literatur telah mendokumentasikan ratusan. Ambil N = 316:</a:t>
            </a:r>
          </a:p>
          <a:p/>
          <a:p>
            <a:r>
              <a:t>alpha' = (0,05) / (316) = 0,000158 quad Rightarrow quad t_kritis = 3,78</a:t>
            </a:r>
          </a:p>
          <a:p/>
          <a:p>
            <a:r>
              <a:t>**Langkah 3 — bandingkan.**</a:t>
            </a:r>
          </a:p>
          <a:p/>
          <a:p>
            <a:r>
              <a:t>1,909 ll 3,78 quad Rightarrow quad textbfgagal, dengan selisih besar</a:t>
            </a:r>
          </a:p>
          <a:p/>
          <a:p>
            <a:r>
              <a:t>**Langkah 4 — bandingkan juga dengan nilai harapan kebetulan.**</a:t>
            </a:r>
          </a:p>
          <a:p/>
          <a:p>
            <a:r>
              <a:t>mathbbE[max t_316] = 2,91</a:t>
            </a:r>
          </a:p>
          <a:p/>
          <a:p>
            <a:r>
              <a:t>**Faktor ini memiliki t = 1,909 — di bawah nilai yang diharapkan muncul dari kebetulan murni pada 316 percobaan.** Bahkan sebelum menerapkan ambang formal, ia sudah tidak memberikan bukti apa pun.</a:t>
            </a:r>
          </a:p>
          <a:p/>
          <a:p>
            <a:r>
              <a:t>**Langkah 5 — hitung apa yang dibutuhkan.** Untuk mencapai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kajian melaporkan faktor baru dengan premi 4,2% per tahun, volatilitas 11%, atas 25 tahun data, dengan t = 1,91.</a:t>
            </a:r>
          </a:p>
          <a:p/>
          <a:p>
            <a:r>
              <a:t>**Langkah 1 — verifikasi t-nya.**</a:t>
            </a:r>
          </a:p>
          <a:p/>
          <a:p>
            <a:r>
              <a:t>t = (premi) / (sigma)sqrtT = (0,042) / (0,)11sqrt25 = 0,3818 × 5 = 1,909</a:t>
            </a:r>
          </a:p>
          <a:p/>
          <a:p>
            <a:r>
              <a:t>**Langkah 2 — tentukan N yang relevan.** Ini bukan satu-satunya faktor yang pernah diuji. Literatur telah mendokumentasikan ratusan. Ambil N = 316:</a:t>
            </a:r>
          </a:p>
          <a:p/>
          <a:p>
            <a:r>
              <a:t>alpha' = (0,05) / (316) = 0,000158 quad Rightarrow quad t_kritis = 3,78</a:t>
            </a:r>
          </a:p>
          <a:p/>
          <a:p>
            <a:r>
              <a:t>**Langkah 3 — bandingkan.**</a:t>
            </a:r>
          </a:p>
          <a:p/>
          <a:p>
            <a:r>
              <a:t>1,909 ll 3,78 quad Rightarrow quad textbfgagal, dengan selisih besar</a:t>
            </a:r>
          </a:p>
          <a:p/>
          <a:p>
            <a:r>
              <a:t>**Langkah 4 — bandingkan juga dengan nilai harapan kebetulan.**</a:t>
            </a:r>
          </a:p>
          <a:p/>
          <a:p>
            <a:r>
              <a:t>mathbbE[max t_316] = 2,91</a:t>
            </a:r>
          </a:p>
          <a:p/>
          <a:p>
            <a:r>
              <a:t>**Faktor ini memiliki t = 1,909 — di bawah nilai yang diharapkan muncul dari kebetulan murni pada 316 percobaan.** Bahkan sebelum menerapkan ambang formal, ia sudah tidak memberikan bukti apa pun.</a:t>
            </a:r>
          </a:p>
          <a:p/>
          <a:p>
            <a:r>
              <a:t>**Langkah 5 — hitung apa yang dibutuhkan.** Untuk mencapai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kajian melaporkan faktor baru dengan premi 4,2% per tahun, volatilitas 11%, atas 25 tahun data, dengan t = 1,91.</a:t>
            </a:r>
          </a:p>
          <a:p/>
          <a:p>
            <a:r>
              <a:t>**Langkah 1 — verifikasi t-nya.**</a:t>
            </a:r>
          </a:p>
          <a:p/>
          <a:p>
            <a:r>
              <a:t>t = (premi) / (sigma)sqrtT = (0,042) / (0,)11sqrt25 = 0,3818 × 5 = 1,909</a:t>
            </a:r>
          </a:p>
          <a:p/>
          <a:p>
            <a:r>
              <a:t>**Langkah 2 — tentukan N yang relevan.** Ini bukan satu-satunya faktor yang pernah diuji. Literatur telah mendokumentasikan ratusan. Ambil N = 316:</a:t>
            </a:r>
          </a:p>
          <a:p/>
          <a:p>
            <a:r>
              <a:t>alpha' = (0,05) / (316) = 0,000158 quad Rightarrow quad t_kritis = 3,78</a:t>
            </a:r>
          </a:p>
          <a:p/>
          <a:p>
            <a:r>
              <a:t>**Langkah 3 — bandingkan.**</a:t>
            </a:r>
          </a:p>
          <a:p/>
          <a:p>
            <a:r>
              <a:t>1,909 ll 3,78 quad Rightarrow quad textbfgagal, dengan selisih besar</a:t>
            </a:r>
          </a:p>
          <a:p/>
          <a:p>
            <a:r>
              <a:t>**Langkah 4 — bandingkan juga dengan nilai harapan kebetulan.**</a:t>
            </a:r>
          </a:p>
          <a:p/>
          <a:p>
            <a:r>
              <a:t>mathbbE[max t_316] = 2,91</a:t>
            </a:r>
          </a:p>
          <a:p/>
          <a:p>
            <a:r>
              <a:t>**Faktor ini memiliki t = 1,909 — di bawah nilai yang diharapkan muncul dari kebetulan murni pada 316 percobaan.** Bahkan sebelum menerapkan ambang formal, ia sudah tidak memberikan bukti apa pun.</a:t>
            </a:r>
          </a:p>
          <a:p/>
          <a:p>
            <a:r>
              <a:t>**Langkah 5 — hitung apa yang dibutuhkan.** Untuk mencapai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Ambil satu faktor yang Anda pertimbangkan atau yang dipasarkan kepada Anda.</a:t>
            </a:r>
          </a:p>
          <a:p/>
          <a:p>
            <a:r>
              <a:t>- Premi yang diklaim ____% · Volatilitas ____% · Panjang data ____ tahun - t = (premi/sigma)sqrtT = ____ - N faktor yang saya anggap relevan: ____ · Ambang Bonferroni t = ____ - mathbbE[max t_N] dari kebetulan = ____ - **Apakah t saya melampaui keduanya?** ☐ Ya ☐ **Tidak** - Premi yang dibutuhkan agar t=3,0 pada T saya: ____% - Data yang dibutuhkan bila premi benar: T = (3sigma/premi)^2 = ____ tahun - **Mekanisme:** mengapa ada pihak di sisi lain yang bersedia menerima imbal hasil lebih rendah, dan mengapa mereka akan terus bersedia? ____</a:t>
            </a:r>
          </a:p>
          <a:p/>
          <a:p>
            <a:r>
              <a:t>- Sharpe faktor/gabungan saya: ____ - Peluang kumulatif negatif atas 10 tahun = 1 - Phi(SRsqrt10) = ____% - Periode di bawah air terpanjang yang harus diperkirakan: rata-rata ____ thn · p95 ____ thn</a:t>
            </a:r>
          </a:p>
          <a:p/>
          <a:p>
            <a:r>
              <a:t>**Tulis dan tanda tangani:** "Saya memperkirakan strategi ini berada di bawah puncaknya selama periode berkesinambungan hingga ____ tahun, dan mungkin hingga ____ tahun. Ketika itu terjadi, saya tidak akan mengubahnya." ✍ ____</a:t>
            </a:r>
          </a:p>
          <a:p/>
          <a:p>
            <a:r>
              <a:t>- **Bila saya tidak dapat menandatanganinya:** ☐ Saya tidak akan memakai strategi faktor</a:t>
            </a:r>
          </a:p>
          <a:p/>
          <a:p>
            <a:r>
              <a:t>- Matriks korelasi: ____ · **Korelasi rata-rata barrho = 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L3I.2 — Investasi Berbasis Faktor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Jalur Investor · Modul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FAKTOR = SUMBER IMBAL HASIL BERSAMA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(bukan alfa)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┌───────────────────────────┴───────────────────────────┐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MASALAH 1: KEBUN BINATANG FAKTOR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ratusan faktor dipublikasikan → ambang t naik tajam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N=316 → t kritis 3,78 (bukan 1,96)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E[max t] dari kebetulan murni = 2,91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└───────────────────────────┬───────────────────────────┘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┌───────────────────────────┴───────────────────────────┐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MASALAH 2: PREMI YANG DIBUTUHKAN SANGAT TINGGI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agar t = 3,0 dgn vol faktor 10%: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30 thn data → butuh premi 5,48%/thn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90 thn data → butuh premi 3,16%/thn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└───────────────────────────┬───────────────────────────┘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┌───────────────────────────┴───────────────────────────┐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MASALAH 3: FAKTOR NYATA PUN LAMA TERTINGGAL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Sharpe 0,30: periode "di bawah air" terpanjang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Apa itu faktor, dan apa yang bukan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itu faktor, dan apa yang bukan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Faktor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Karakteristik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Penjelasan risiko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Penjelasan perilaku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**Nilai**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Harga rendah terhadap nilai buku/laba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Perusahaan tertekan lebih berisiko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Ekstrapolasi berlebihan atas kabar buruk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**Ukuran**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Kapitalisasi kecil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Risiko likuiditas dan kebangkrutan lebih 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Kurang diliput, kurang dimiliki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**Momentum**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Kinerja 3–12 bulan terakhir baik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Risiko kejatuhan mendadak (crash risk)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Reaksi kurang lalu berlebihan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**Kualitas**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Profitabilitas tinggi, utang rendah, laba stabil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 (sulit dijelaskan sebagai risiko)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Kurang menghargai stabilitas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**Volatilitas rendah**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Volatilitas historis rendah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 (justru berlawanan dengan teori)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Preferensi terhadap "lotre"; kendala ungkitan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Kebun binatang faktor: menerapkan L3.4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Kebun binatang faktor: menerapkan L3.4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Jumlah faktor 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Ambang Bonferroni alpha'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**t kritis**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mathbbE[max t] dari kebetulan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0,050000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1,96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0,001000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3,29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2,28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0,000500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3,48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2,53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**316**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**0,000158**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**3,78**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**2,91**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0,000083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3,93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3,11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Kebun binatang faktor: menerapkan L3.4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Panjang data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Premi yang dibutuhkan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Sharpe yang tersirat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**9,49%/thn**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0,949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6,71%/thn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0,671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5,48%/thn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0,548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4,24%/thn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0,424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**90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**3,16%/thn**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0,316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Bahkan faktor yang nyata akan lama tertinggal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Bahkan faktor yang nyata akan lama tertinggal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Dan lebih tajam lagi — lama periode "di bawah air" terpanjang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(dari puncak, sampai kembali ke puncak) dalam cakrawala 40 tahun: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Cakrawala evaluasi faktor harus diukur dalam dekade, bukan tahun.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Memecat strategi faktor setelah lima tahun buruk adalah keputusan yang secara statistik hampir…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Kemampuan bertahan adalah syarat masuk, bukan bonus.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Investor yang tidak dapat memegang posisi yang tertinggal selama 14 tahun **seharusnya tidak berinvestasi…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Ini persis mekanisme yang membuat premi faktor dapat bertahan.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Bila memegang faktor itu mudah, semua orang akan melakukannya dan preminya akan hilang…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Bahkan faktor yang nyata akan lama tertinggal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Sharpe faktor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1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5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**10 thn**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15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20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**26%**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0,30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**17%**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**10%**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Bahkan faktor yang nyata akan lama tertinggal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Sharpe faktor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Median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**Persentil 95**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18,2 thn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16,1 thn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**37,3 thn**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**0,30**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**14,2 thn**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12,2 thn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**31,2 thn**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11,1 thn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9,5 thn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23,8 thn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Penggabungan faktor: bagian yang benar-benar bekerja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Penggabungan faktor: bagian yang benar-benar bekerja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Korelasi rata-rata antarfaktor: −0,038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praktis nol, dengan beberapa pasangan negatif kuat.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Hasilnya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(bobot sama rata, volatilitas tiap faktor 10%):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Penggabungan faktor: bagian yang benar-benar bekerja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Momentum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Kualitas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Vol. rendah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**Nilai**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**Ukuran**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0,32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**Momentum**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**−0,35**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−0,12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**Kualitas**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−0,18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−0,30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**Vol. rendah**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−0,22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**−0,40**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0,15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0,52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Peluruhan pasca-publikasi dan biaya implementasi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Peluruhan pasca-publikasi dan biaya implementasi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Skenario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Premi sebelum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Sesudah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Sharpe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 untuk t=2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Tanpa peluruhan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0,600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**11 thn**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Peluruhan 32%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0,408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**24 thn**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Peluruhan 58%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0,252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**63 thn**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Peluruhan pasca-publikasi dan biaya implementasi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Perputaran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 per sisi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Hambatan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**Premi bersih**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**Sharpe**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2,91%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0,291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2,55%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0,255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0,90%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**40 bps**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**2,40%**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**0,60%**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**0,060**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Penentuan waktu faktor: diuji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Penentuan waktu faktor: diuji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Sharpe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Tanpa penentuan waktu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**0,7069**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Dengan penentuan waktu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**0,3899**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Selisih berpasangan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**−0,3170**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0,00117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**−270,0**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Lintasan di mana penentuan waktu menang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Kebijakan Faktor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Kebijakan Faktor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Faktor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 (risiko/perilaku/kelembagaan)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Premi diasumsikan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Vol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t dalam literatur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Lolos ambang ____?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Cakrawala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Peluang imbal hasil kumulatif **negatif**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**10 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**17%**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Median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Persentil 95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Periode di bawah air terpanjang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**14,2 thn**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12,2 thn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**31,2 thn**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Faktor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Sharpe mandiri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Premi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0,30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Momentum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Kualitas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0,30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Volatilitas rendah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**Rata-rata**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**0,2900**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**2,90%**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Perputaran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Biaya/sisi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Hambatan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Bersih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Sharpe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2,55%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0,255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**40 bps**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**2,40%**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**0,60%**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**0,060**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Langkah 1 — data lima faktor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(volatilitas masing-masing 10%):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Langkah 3 — hitung volatilitas gabungan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(bobot sama rata 20%):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t saya melampaui keduanya?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☐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Tidak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Mekanisme: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mengapa ada pihak di sisi lain yang bersedia menerima imbal hasil lebih rendah, dan mengapa mereka akan terus bersedia?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Bila saya tidak dapat menandatanganinya: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Saya tidak akan memakai strategi faktor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Sharpe gabungan = ____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· Perbaikan atas rata-rata mandiri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Sharpe bersih = ____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· T untuk t=2 pada Sharpe itu = ____ tahun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Persentase premi kotor yang hilang: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Sharpe membaik: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 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