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Pertanyaan pertama konstruksi portofolio bukan "berapa bobotnya", melainkan **"kelas aset apa yang berhak masuk sama sekali."**</a:t>
            </a:r>
          </a:p>
          <a:p/>
          <a:p>
            <a:r>
              <a:t>Industri menjawab pertanyaan ini dengan menambah. Setiap produk baru dipasarkan sebagai "diversifikasi tambahan". Modul ini menjawabnya dengan **mengukur**.</a:t>
            </a:r>
          </a:p>
          <a:p/>
          <a:p>
            <a:r>
              <a:t>Cara yang benar mengukur sumbangan sebuah kelas aset bukan menambahkannya pada bobot sama rata — itu menghukum kelas berimbal hasil rendah secara tidak adil. Cara yang benar:</a:t>
            </a:r>
          </a:p>
          <a:p/>
          <a:p>
            <a:r>
              <a:t>&gt; Hitung Sharpe maksimum yang dapat dicapai (long-only, dengan batas bobot) **dengan** kelas itu, lalu **tanpa** kelas itu. Selisihnya adalah sumbangannya.</a:t>
            </a:r>
          </a:p>
          <a:p/>
          <a:p>
            <a:r>
              <a:t>Pada delapan kelas aset dengan asumsi yang dinyatakan penuh di Contoh 1:</a:t>
            </a:r>
          </a:p>
          <a:p/>
          <a:p>
            <a:r>
              <a:t>(Portofolio penuh: Sharpe 0,2778)</a:t>
            </a:r>
          </a:p>
          <a:p/>
          <a:p>
            <a:r>
              <a:t>**Tiga temuan yang mengganggu.**</a:t>
            </a:r>
          </a:p>
          <a:p/>
          <a:p>
            <a:r>
              <a:t>**Pertama: sebagian besar kelas aset hampir tidak menyumbang apa pun.** Lima dari delapan menyumbang kurang dari 0,004 Sharpe. Portofolio dengan tiga kelas aset menangkap hampir seluruh manfaat yang tersedia.</a:t>
            </a:r>
          </a:p>
          <a:p/>
          <a:p>
            <a:r>
              <a:t>**Kedua: aset digital menyumbang +0,0001** meskipun memiliki imbal hasil harapan tertinggi dalam daftar (12%). Penyebabnya volatilitas 65%, yang menelan seluruh keunggulan imbal hasilnya. Portofolio optimal memegangnya sebesar **0,41%** — dan itu pun dengan asumsi imbal hasil harapan yang sangat murah hati.</a:t>
            </a:r>
          </a:p>
          <a:p/>
          <a:p>
            <a:r>
              <a:t>**Ketiga: emas dan kas menyumbang nol** pada kerangka ini.</a:t>
            </a:r>
          </a:p>
          <a:p/>
          <a:p>
            <a:r>
              <a:t>Temuan ketiga **tidak boleh dibaca sebagai "emas dan kas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**Inti** adalah bagian portofolio yang melacak alokasi strategis dengan biaya serendah mungkin. **Satelit** adalah penyimpangan yang disengaja untuk mengejar imbal hasil berlebih.</a:t>
            </a:r>
          </a:p>
          <a:p/>
          <a:p>
            <a:r>
              <a:t>Strukturnya memisahkan dua keputusan yang sering tercampur: "apa alokasi jangka panjang saya?" dan "di mana saya bersedia mengambil risiko aktif?"</a:t>
            </a:r>
          </a:p>
          <a:p/>
          <a:p>
            <a:r>
              <a:t>Risiko aktif portofolio (tracking error terhadap sasaran strategis) adalah:</a:t>
            </a:r>
          </a:p>
          <a:p/>
          <a:p>
            <a:r>
              <a:t>TE_portofolio = w_satelit × TE_satelit</a:t>
            </a:r>
          </a:p>
          <a:p/>
          <a:p>
            <a:r>
              <a:t>Dan **rasio informasi** yang dibutuhkan untuk menghasilkan alfa sebesar alpha:</a:t>
            </a:r>
          </a:p>
          <a:p/>
          <a:p>
            <a:r>
              <a:t>IR_dibutuhkan = (alpha) / (TE_portofolio)</a:t>
            </a:r>
          </a:p>
          <a:p/>
          <a:p>
            <a:r>
              <a:t>Untuk menghasilkan alfa **+0,5% per tahun** pada tingkat portofolio, dengan satelit ber-tracking error 6%:</a:t>
            </a:r>
          </a:p>
          <a:p/>
          <a:p>
            <a:r>
              <a:t>(Waktu pembuktian dari t = IRsqrtT = 2 Rightarrow T = (2/IR)^2)</a:t>
            </a:r>
          </a:p>
          <a:p/>
          <a:p>
            <a:r>
              <a:t>**Inilah paradoks satelit, dan ia tidak dapat dihindari:**</a:t>
            </a:r>
          </a:p>
          <a:p/>
          <a:p>
            <a:r>
              <a:t>- **Satelit kecil memerlukan keterampilan yang tidak masuk akal.** Satelit 5% membutuhkan IR = 1,67 untuk menggerakkan portofolio sebesar 0,5% per tahun. Rasio informasi setinggi itu sangat jarang bertahan. - **Satelit besar memerlukan keterampilan sederhana tetapi tidak dapat dibuktikan.** Satelit 50% hanya membutuhkan IR = 0,17 — tetapi membuktikan IR 0,17 memerlukan sekitar 144 tahun, dan sementara itu Anda menanggung risiko aktif 3% per tahun.</a:t>
            </a:r>
          </a:p>
          <a:p/>
          <a:p>
            <a:r>
              <a:t>**Zona yang dapat dipertahankan berada di sekitar 10–20%**, di mana IR yang dibutuhkan (0,42–0,83) berada di batas atas yang masuk akal dan waktu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**Alokasi aset** menentukan apa yang Anda miliki. **Lokasi aset** menentukan di wadah pajak mana masing-masing ditempatkan. Yang kedua sering diabaikan meskipun ia adalah salah satu dari sedikit keputusan yang memberikan keuntungan **tanpa menambah risiko sama sekali.**</a:t>
            </a:r>
          </a:p>
          <a:p/>
          <a:p>
            <a:r>
              <a:t>**Prinsipnya:** tempatkan aset dengan **beban pajak tertinggi per rupiah imbal hasil** di wadah yang paling efisien pajak.</a:t>
            </a:r>
          </a:p>
          <a:p/>
          <a:p>
            <a:r>
              <a:t>Aset yang **sudah efisien pajak secara alami** — saham yang jarang diperdagangkan, yang sebagian besar imbal hasilnya berupa keuntungan modal belum direalisasi — **paling sedikit diuntungkan** oleh wadah bebas pajak, karena sebagian besar pajaknya sudah tertunda.</a:t>
            </a:r>
          </a:p>
          <a:p/>
          <a:p>
            <a:r>
              <a:t>**Perhitungannya** (rincian Contoh 3), dua aset Rp500 juta masing-masing selama 20 tahun:</a:t>
            </a:r>
          </a:p>
          <a:p/>
          <a:p>
            <a:r>
              <a:t>**Penempatan yang benar bernilai Rp124.118.334 lebih besar daripada yang keliru — setara 0,149 pp per tahun, tanpa menambah risiko sama sekali.**</a:t>
            </a:r>
          </a:p>
          <a:p/>
          <a:p>
            <a:r>
              <a:t>Angka 0,149 pp terdengar kecil dibanding perdebatan alokasi yang biasa menyita waktu. Bandingkan dengan §4.1.1: **sumbangan Sharpe properti/REIT hanyalah +0,0012.** Keputusan lokasi aset lebih bernilai daripada sebagian besar keputusan alokasi yang diperdebatkan — dan ia pasti, bukan probabilistik.</a:t>
            </a:r>
          </a:p>
          <a:p/>
          <a:p>
            <a:r>
              <a:t>**Peringatan.** Perlakuan pajak berbeda antaryurisdiksi, antarinstrumen, dan berubah dari waktu ke waktu. Angka-angka di atas adalah **ilustrasi mekanisme**, bukan panduan pajak. Penerapannya memerluk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**Strategi ember** membagi portofolio menurut horizon kebutuhan: ember 1 memuat kebutuhan beberapa tahun ke depan dalam aset aman; ember 2 dan 3 memuat aset bertumbuh untuk kebutuhan yang lebih jauh.</a:t>
            </a:r>
          </a:p>
          <a:p/>
          <a:p>
            <a:r>
              <a:t>Klaim yang biasa menyertainya: "dengan ember, Anda tidak perlu menjual saham saat pasar turun, sehingga portofolio Anda bertahan lebih lama."</a:t>
            </a:r>
          </a:p>
          <a:p/>
          <a:p>
            <a:r>
              <a:t>Klaim itu dapat diuji.</a:t>
            </a:r>
          </a:p>
          <a:p/>
          <a:p>
            <a:r>
              <a:t>**Rancangan.** Portofolio Rp5 miliar, penarikan 4% pada tahun pertama dan naik 3% per tahun, cakrawala 30 tahun, 4.000 lintasan. Dua pendekatan:</a:t>
            </a:r>
          </a:p>
          <a:p/>
          <a:p>
            <a:r>
              <a:t>- **Imbal hasil total:** portofolio 60/40, ditarik secara proporsional - **Ember:** ember 1 memuat kebutuhan 5 tahun dalam obligasi; sisanya saham; diisi ulang dari saham pada tahun ketika saham naik</a:t>
            </a:r>
          </a:p>
          <a:p/>
          <a:p>
            <a:r>
              <a:t>**Hasil:**</a:t>
            </a:r>
          </a:p>
          <a:p/>
          <a:p>
            <a:r>
              <a:t>**Strategi ember gagal lebih sering.** Penyebabnya mekanis: memelihara ember aman berukuran lima tahun kebutuhan berarti memegang porsi besar dalam aset berimbal hasil rendah secara permanen, dan aturan pengisian ulang tidak cukup menutupi biaya itu.</a:t>
            </a:r>
          </a:p>
          <a:p/>
          <a:p>
            <a:r>
              <a:t>**Dua hal harus dinyatakan dengan hati-hati.**</a:t>
            </a:r>
          </a:p>
          <a:p/>
          <a:p>
            <a:r>
              <a:t>**Pertama, hasil ini bergantung pada aturan pengisian ulang yang dipakai.** Aturan lain menghasilkan angka lain. Yang **tidak** bergantung pada aturan adalah temuan umumnya: **strategi ember tidak secara mekanis memperbaiki hasil.** Ia mengatur ulang aset yang sama menurut label horizon; ia tidak menciptakan imbal hasil baru.</a:t>
            </a:r>
          </a:p>
          <a:p/>
          <a:p>
            <a:r>
              <a:t>**Kedua, dan lebih penting: nilai sejati str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**LEMBAR KONSTRUKSI PORTOFOLIO — Templat**</a:t>
            </a:r>
          </a:p>
          <a:p/>
          <a:p>
            <a:r>
              <a:t>**Bagian 1 — Semesta kelas aset**</a:t>
            </a:r>
          </a:p>
          <a:p/>
          <a:p>
            <a:r>
              <a:t>- Kelas yang **ditolak** dan alasannya: ____ - Apakah setiap kelas yang masuk lolos kelima kriteria §4.1.3? ☐ Ya</a:t>
            </a:r>
          </a:p>
          <a:p/>
          <a:p>
            <a:r>
              <a:t>**Bagian 2 — Alokasi strategis** 2.1 Bobot sasaran (dari L3.2): ____ 2.2 Kontribusi risiko tiap kelas: ____ 2.3 Volatilitas pada korelasi normal ____% dan **tertekan (barrho=0,90)** ____% 2.4 Drawdown p95 yang diharapkan (L3.3): ____% = Rp ____</a:t>
            </a:r>
          </a:p>
          <a:p/>
          <a:p>
            <a:r>
              <a:t>**Bagian 3 — Struktur inti–satelit** 3.1 Bobot inti ____% · Biaya inti ____% per tahun 3.2 Bobot satelit ____% · Tracking error satelit ____% 3.3 **Risiko aktif total** = w × TE = ____% 3.4 Alfa yang ditargetkan ____% → **IR yang dibutuhkan** = ____ 3.5 **Tahun untuk membuktikan IR itu** = (2/IR)^2 = ____ 3.6 Biaya satelit ____% → IR hanya untuk impas = ____ 3.7 **Apakah 3.4 masuk akal dan 3.5 berada dalam cakrawala saya?** ☐ Ya ☐ **Tidak → kecilkan satelit atau hapus**</a:t>
            </a:r>
          </a:p>
          <a:p/>
          <a:p>
            <a:r>
              <a:t>**Bagian 4 — Implementasi**</a:t>
            </a:r>
          </a:p>
          <a:p/>
          <a:p>
            <a:r>
              <a:t>- **Biaya tertimbang total portofolio: ____% per tahun** - Atas cakrawala ____ tahun, itu ____% kekayaan akhir = **____ tahun pertumbuhan** - Apakah ada instrumen yang lebih murah untuk eksposur yang sama? ____</a:t>
            </a:r>
          </a:p>
          <a:p/>
          <a:p>
            <a:r>
              <a:t>**Bagian 5 — Lokasi aset**</a:t>
            </a:r>
          </a:p>
          <a:p/>
          <a:p>
            <a:r>
              <a:t>- Nilai penempatan yang benar vs keliru: Rp ____ = ____ pp/tahun - ☐ Saya telah memeriksa perlakuan pajak yang berlaku dengan pihak yang kompeten</a:t>
            </a:r>
          </a:p>
          <a:p/>
          <a:p>
            <a:r>
              <a:t>**Bagian 6 — Pemantauan** 6.1 Yang dipantau: ☐ bobot ☐ **kontribusi 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nyatakan asumsi secara penuh.** (Seluruh angka adalah asumsi ajar, bukan proyeksi.)</a:t>
            </a:r>
          </a:p>
          <a:p/>
          <a:p>
            <a:r>
              <a:t>r_f = 4,5%. Korelasi utama: DM–EM 0,78 · DM–Properti 0,62 · Obligasi Pem.–Korp 0,68 · DM–Aset digital 0,45 · Emas–DM 0,05.</a:t>
            </a:r>
          </a:p>
          <a:p/>
          <a:p>
            <a:r>
              <a:t>**Langkah 2 — hitung portofolio Sharpe maksimum** (long-only, batas 40% per kelas):</a:t>
            </a:r>
          </a:p>
          <a:p/>
          <a:p>
            <a:r>
              <a:t>mu_p = 7,01% qquad sigma_p = 9,02% qquad SR = 0,2778</a:t>
            </a:r>
          </a:p>
          <a:p/>
          <a:p>
            <a:r>
              <a:t>**Langkah 3 — jalankan uji tinggalkan-satu.** Untuk tiap kelas, hitung ulang Sharpe maksimum tanpa kelas itu:</a:t>
            </a:r>
          </a:p>
          <a:p/>
          <a:p>
            <a:r>
              <a:t>**Langkah 4 — soroti aset digital.** Ia memiliki imbal hasil harapan **tertinggi** dalam daftar (12,0%) — asumsi yang sangat murah hati — dan menyumbang **+0,0001** Sharpe. Portofolio optimal memegangnya **0,41%.**</a:t>
            </a:r>
          </a:p>
          <a:p/>
          <a:p>
            <a:r>
              <a:t>Penyebabnya dapat dibaca langsung dari angkanya: Sharpe mandirinya adalah</a:t>
            </a:r>
          </a:p>
          <a:p/>
          <a:p>
            <a:r>
              <a:t>(0,120 - 0,045) / (0,)65 = 0,1154</a:t>
            </a:r>
          </a:p>
          <a:p/>
          <a:p>
            <a:r>
              <a:t>jauh di bawah Sharpe portofolio (0,2778), dan korelasinya dengan saham (0,45) terlalu tinggi untuk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nyatakan asumsi secara penuh.** (Seluruh angka adalah asumsi ajar, bukan proyeksi.)</a:t>
            </a:r>
          </a:p>
          <a:p/>
          <a:p>
            <a:r>
              <a:t>r_f = 4,5%. Korelasi utama: DM–EM 0,78 · DM–Properti 0,62 · Obligasi Pem.–Korp 0,68 · DM–Aset digital 0,45 · Emas–DM 0,05.</a:t>
            </a:r>
          </a:p>
          <a:p/>
          <a:p>
            <a:r>
              <a:t>**Langkah 2 — hitung portofolio Sharpe maksimum** (long-only, batas 40% per kelas):</a:t>
            </a:r>
          </a:p>
          <a:p/>
          <a:p>
            <a:r>
              <a:t>mu_p = 7,01% qquad sigma_p = 9,02% qquad SR = 0,2778</a:t>
            </a:r>
          </a:p>
          <a:p/>
          <a:p>
            <a:r>
              <a:t>**Langkah 3 — jalankan uji tinggalkan-satu.** Untuk tiap kelas, hitung ulang Sharpe maksimum tanpa kelas itu:</a:t>
            </a:r>
          </a:p>
          <a:p/>
          <a:p>
            <a:r>
              <a:t>**Langkah 4 — soroti aset digital.** Ia memiliki imbal hasil harapan **tertinggi** dalam daftar (12,0%) — asumsi yang sangat murah hati — dan menyumbang **+0,0001** Sharpe. Portofolio optimal memegangnya **0,41%.**</a:t>
            </a:r>
          </a:p>
          <a:p/>
          <a:p>
            <a:r>
              <a:t>Penyebabnya dapat dibaca langsung dari angkanya: Sharpe mandirinya adalah</a:t>
            </a:r>
          </a:p>
          <a:p/>
          <a:p>
            <a:r>
              <a:t>(0,120 - 0,045) / (0,)65 = 0,1154</a:t>
            </a:r>
          </a:p>
          <a:p/>
          <a:p>
            <a:r>
              <a:t>jauh di bawah Sharpe portofolio (0,2778), dan korelasinya dengan saham (0,45) terlalu tinggi untuk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nyatakan asumsi secara penuh.** (Seluruh angka adalah asumsi ajar, bukan proyeksi.)</a:t>
            </a:r>
          </a:p>
          <a:p/>
          <a:p>
            <a:r>
              <a:t>r_f = 4,5%. Korelasi utama: DM–EM 0,78 · DM–Properti 0,62 · Obligasi Pem.–Korp 0,68 · DM–Aset digital 0,45 · Emas–DM 0,05.</a:t>
            </a:r>
          </a:p>
          <a:p/>
          <a:p>
            <a:r>
              <a:t>**Langkah 2 — hitung portofolio Sharpe maksimum** (long-only, batas 40% per kelas):</a:t>
            </a:r>
          </a:p>
          <a:p/>
          <a:p>
            <a:r>
              <a:t>mu_p = 7,01% qquad sigma_p = 9,02% qquad SR = 0,2778</a:t>
            </a:r>
          </a:p>
          <a:p/>
          <a:p>
            <a:r>
              <a:t>**Langkah 3 — jalankan uji tinggalkan-satu.** Untuk tiap kelas, hitung ulang Sharpe maksimum tanpa kelas itu:</a:t>
            </a:r>
          </a:p>
          <a:p/>
          <a:p>
            <a:r>
              <a:t>**Langkah 4 — soroti aset digital.** Ia memiliki imbal hasil harapan **tertinggi** dalam daftar (12,0%) — asumsi yang sangat murah hati — dan menyumbang **+0,0001** Sharpe. Portofolio optimal memegangnya **0,41%.**</a:t>
            </a:r>
          </a:p>
          <a:p/>
          <a:p>
            <a:r>
              <a:t>Penyebabnya dapat dibaca langsung dari angkanya: Sharpe mandirinya adalah</a:t>
            </a:r>
          </a:p>
          <a:p/>
          <a:p>
            <a:r>
              <a:t>(0,120 - 0,045) / (0,)65 = 0,1154</a:t>
            </a:r>
          </a:p>
          <a:p/>
          <a:p>
            <a:r>
              <a:t>jauh di bawah Sharpe portofolio (0,2778), dan korelasinya dengan saham (0,45) terlalu tinggi untuk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nyatakan asumsi secara penuh.** (Seluruh angka adalah asumsi ajar, bukan proyeksi.)</a:t>
            </a:r>
          </a:p>
          <a:p/>
          <a:p>
            <a:r>
              <a:t>r_f = 4,5%. Korelasi utama: DM–EM 0,78 · DM–Properti 0,62 · Obligasi Pem.–Korp 0,68 · DM–Aset digital 0,45 · Emas–DM 0,05.</a:t>
            </a:r>
          </a:p>
          <a:p/>
          <a:p>
            <a:r>
              <a:t>**Langkah 2 — hitung portofolio Sharpe maksimum** (long-only, batas 40% per kelas):</a:t>
            </a:r>
          </a:p>
          <a:p/>
          <a:p>
            <a:r>
              <a:t>mu_p = 7,01% qquad sigma_p = 9,02% qquad SR = 0,2778</a:t>
            </a:r>
          </a:p>
          <a:p/>
          <a:p>
            <a:r>
              <a:t>**Langkah 3 — jalankan uji tinggalkan-satu.** Untuk tiap kelas, hitung ulang Sharpe maksimum tanpa kelas itu:</a:t>
            </a:r>
          </a:p>
          <a:p/>
          <a:p>
            <a:r>
              <a:t>**Langkah 4 — soroti aset digital.** Ia memiliki imbal hasil harapan **tertinggi** dalam daftar (12,0%) — asumsi yang sangat murah hati — dan menyumbang **+0,0001** Sharpe. Portofolio optimal memegangnya **0,41%.**</a:t>
            </a:r>
          </a:p>
          <a:p/>
          <a:p>
            <a:r>
              <a:t>Penyebabnya dapat dibaca langsung dari angkanya: Sharpe mandirinya adalah</a:t>
            </a:r>
          </a:p>
          <a:p/>
          <a:p>
            <a:r>
              <a:t>(0,120 - 0,045) / (0,)65 = 0,1154</a:t>
            </a:r>
          </a:p>
          <a:p/>
          <a:p>
            <a:r>
              <a:t>jauh di bawah Sharpe portofolio (0,2778), dan korelasinya dengan saham (0,45) terlalu tinggi untuk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nyatakan asumsi secara penuh.** (Seluruh angka adalah asumsi ajar, bukan proyeksi.)</a:t>
            </a:r>
          </a:p>
          <a:p/>
          <a:p>
            <a:r>
              <a:t>r_f = 4,5%. Korelasi utama: DM–EM 0,78 · DM–Properti 0,62 · Obligasi Pem.–Korp 0,68 · DM–Aset digital 0,45 · Emas–DM 0,05.</a:t>
            </a:r>
          </a:p>
          <a:p/>
          <a:p>
            <a:r>
              <a:t>**Langkah 2 — hitung portofolio Sharpe maksimum** (long-only, batas 40% per kelas):</a:t>
            </a:r>
          </a:p>
          <a:p/>
          <a:p>
            <a:r>
              <a:t>mu_p = 7,01% qquad sigma_p = 9,02% qquad SR = 0,2778</a:t>
            </a:r>
          </a:p>
          <a:p/>
          <a:p>
            <a:r>
              <a:t>**Langkah 3 — jalankan uji tinggalkan-satu.** Untuk tiap kelas, hitung ulang Sharpe maksimum tanpa kelas itu:</a:t>
            </a:r>
          </a:p>
          <a:p/>
          <a:p>
            <a:r>
              <a:t>**Langkah 4 — soroti aset digital.** Ia memiliki imbal hasil harapan **tertinggi** dalam daftar (12,0%) — asumsi yang sangat murah hati — dan menyumbang **+0,0001** Sharpe. Portofolio optimal memegangnya **0,41%.**</a:t>
            </a:r>
          </a:p>
          <a:p/>
          <a:p>
            <a:r>
              <a:t>Penyebabnya dapat dibaca langsung dari angkanya: Sharpe mandirinya adalah</a:t>
            </a:r>
          </a:p>
          <a:p/>
          <a:p>
            <a:r>
              <a:t>(0,120 - 0,045) / (0,)65 = 0,1154</a:t>
            </a:r>
          </a:p>
          <a:p/>
          <a:p>
            <a:r>
              <a:t>jauh di bawah Sharpe portofolio (0,2778), dan korelasinya dengan saham (0,45) terlalu tinggi untuk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Sharpe portofolio penuh: ____ - Kelas dengan sumbangan &lt; 0,005: ____ - **Kelas yang saya keluarkan:** ____ - Kelas yang saya pertahankan meski sumbangannya kecil, dan **fungsi tertulisnya**: ____</a:t>
            </a:r>
          </a:p>
          <a:p/>
          <a:p>
            <a:r>
              <a:t>Untuk kelas aset dengan sigma = ____%:</a:t>
            </a:r>
          </a:p>
          <a:p/>
          <a:p>
            <a:r>
              <a:t>- Sharpe mandirinya pada mu saat ini = (mu - r_f)/sigma = ____ - Sharpe portofolio saya = ____ - **Berapa mu yang dibutuhkan agar Sharpe mandirinya menyamai Sharpe portofolio?** mu = r_f + SR_p × sigma = ____% - Apakah mu itu masuk akal? ☐ Ya ☐ **Tidak** - Bobot yang saya berikan: ____%</a:t>
            </a:r>
          </a:p>
          <a:p/>
          <a:p>
            <a:r>
              <a:t>- Atas ____ tahun, biaya itu menghapus ____% kekayaan akhir - **Tahun pertumbuhan yang hilang** = ln(V_0/V_f)/ln(1+g) = ____ - Alternatif termurah untuk eksposur yang sama: ____ (biaya ____%) - **Penghematan bila saya pindah: Rp ____ atas cakrawala saya**</a:t>
            </a:r>
          </a:p>
          <a:p/>
          <a:p>
            <a:r>
              <a:t>- Bobot satelit ____% · TE ____% · **Risiko aktif** = ____% - Alfa yang ditargetkan ____% → IR dibutuhkan = ____ - Biaya satelit ____% vs inti ____% → IR impas = ____ - **Total IR dibutuhkan** = ____ - **T pembuktian** = (2/IR)^2 = ____ tahun - Apakah IR itu masuk akal? ☐ Ya ☐ **Tidak → kecilkan atau hapus satelit** - Kriteria evaluasi satelit saya (berbasis proses): ____ - Saya tidak akan mengevaluasi hasilnya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L3I.1 — Konstruksi Portofolio Multi-Aset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Investor · Modul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DARI KEBIJAKAN KE PORTOFOLIO NYATA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1. SEMESTA — kelas apa yang LAYAK?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uji tinggalkan-satu (Δ Sharpe):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Obligasi Korp  +0,0154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Obligasi Pem.  +0,0077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Saham DM       +0,0063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Saham EM       +0,0032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Properti       +0,0012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Aset Digital   +0,0001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Emas / Kas+     0,0000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2. STRUKTUR — inti + satelit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satelit 10% × TE 6% = risiko aktif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0,60% → butuh IR 0,83 utk +0,5%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→ 5,8 tahun untuk membuktikannya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Menyusun semesta: kelas aset mana yang benar-benar layak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Menyusun semesta: kelas aset mana yang benar-benar layak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Perilaku pada rezim tertekan.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L3.1 §4.6 menunjukkan korelasi melonjak saat krisis. Aset yang korelasinya tetap rendah justru pada saat itu memiliki nilai yang…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Fungsi likuiditas.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Kas ada bukan untuk menaikkan Sharpe, melainkan agar Anda tidak perlu menjual aset lain pada harga buruk (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K-09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Lindung nilai terhadap risiko yang tidak ada dalam model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, termasuk risiko mata uang, inflasi ekstrem, dan risiko kelembagaan.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Sumber imbal hasil dapat dijelaskan.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Mengapa pemegangnya dibayar? Bila jawabannya hanya "harganya naik", itu bukan kelas aset — itu spekulasi harga.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Dapat diakses dengan biaya wajar.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Kelas aset dengan sumbangan Sharpe +0,004 dan biaya 1,5% per tahun adalah kerugian bersih.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Cukup likuid untuk dijual pada saat Anda perlu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(K-09).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Menyusun semesta: kelas aset mana yang benar-benar layak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Sharpe tanpa kelas ini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**Sumbangan**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korporasi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0,2624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**+0,0154**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0,2701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+0,0063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0,2746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+0,0032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0,2766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**+0,0001**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0,2778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**0,0000**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0,2778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**0,0000**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Struktur inti–satelit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Struktur inti–satelit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Satelit kecil memerlukan keterampilan yang tidak masuk akal.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Satelit 5% membutuhkan IR = 1,67 untuk menggerakkan portofolio sebesar 0,5% per tahun. Rasio…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Satelit besar memerlukan keterampilan sederhana tetapi tidak dapat dibuktikan.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Satelit 50% hanya membutuhkan IR = 0,17 — tetapi membuktikan IR 0,17 memerlukan…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inti–satelit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Bobot satelit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Risiko aktif total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IR yang dibutuhkan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Tahun untuk membuktikannya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**1,67**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**0,83**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~23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~51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~138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inti–satelit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IR sejati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1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3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5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10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20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58%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**0,4**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66%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76%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81%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**90%**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96%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Biaya: keputusan implementasi terbesar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Biaya: keputusan implementasi terbesar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Biaya/tahun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Hilang vs tanpa 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**Tahun pertumbuhan yang hilang**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9.786.859.204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9.386.817.298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8.754.955.189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13,0%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7.612.255.043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1,75%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6.164.078.512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38,7%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**6,37**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2,50%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4.983.951.288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**50,5%**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9,1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Lokasi aset: keuntungan yang gratis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Lokasi aset: keuntungan yang gratis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Perhitungannya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(rincian Contoh 3), dua aset Rp500 juta masing-masing selama 20 tahun: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Lokasi aset: keuntungan yang gratis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imbal 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Perlakuan pajak khas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Prioritas wadah efisien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Kupon obligasi / bunga deposito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Dipotong penuh setiap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**Tinggi**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Dividen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Dipotong saat dibagikan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Sedang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Keuntungan modal belum direalisasi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dipajaki sampai dijual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**Rendah**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Lokasi aset: keuntungan yang gratis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Skenario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akhir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Keduanya kena pajak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4.035.896.284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**Obligasi di wadah bebas pajak**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4.238.930.106**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**+Rp 203.033.822**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di wadah bebas pajak (keliru)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4.114.811.772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+Rp 78.915.488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Strategi ember: diuji, bukan diasumsikan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Strategi ember: diuji, bukan diasumsikan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Imbal hasil total: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portofolio 60/40, ditarik secara proporsional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Ember: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ember 1 memuat kebutuhan 5 tahun dalam obligasi; sisanya saham; diisi ulang dari saham pada tahun ketika saham naik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Strategi ember: diuji, bukan diasumsikan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Pendekatan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Gagal sebelum 30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Umur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total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**13,90%**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29,2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Ember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**21,20%**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28,5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Konstruksi Portofolio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Lembar Konstruksi Portofolio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Biaya tertimbang total portofolio: ____% per 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Kelas yang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ditolak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dan alasannya: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Apakah setiap kelas yang masuk lolos kelima kriteria §4.1.3? ☐ 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Atas cakrawala ____ tahun, itu ____% kekayaan akhir =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____ tahun pertumbuhan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Apakah ada instrumen yang lebih murah untuk eksposur yang sama?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Nilai penempatan yang benar vs keliru: Rp ____ = ____ pp/tahun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Lembar Konstruksi Portofolio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Masuk?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Sumbangan Sharpe (uji tinggalkan-satu)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Atau fungsi tertulis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akses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sigma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korporasi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12,0%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Bobot optimal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korporasi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**40,00%** (batas)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25,25%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18,30%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9,49%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6,55%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**Aset digital**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**0,41%**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Dikeluarkan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Sharpe tanpa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**Sumbangan**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korporasi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0,2624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**+0,0154**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pemerintah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0,2701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maju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+0,0063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negara berkembang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0,2746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+0,0032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0,2766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+0,0001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0,2778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0,2778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Masuk?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korporasi &amp; pemerintah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Sumbangan terbesar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DM &amp; EM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Sumbangan positif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Properti/REIT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 bila biaya akses &lt; 0,3%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Sumbangan +0,0012 tipis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Kas+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✓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**Fungsi tertulis:** cadangan likuiditas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Emas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Hanya bila fungsi lindung nilai dinyatakan dan diuji pada rezim tertekan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✗ atau ≤1%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Sumbangan +0,0001 tidak membenarkan biaya dan risiko kustodi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2 — hitung portofolio Sharpe maksimum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(long-only, batas 40% per kelas):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Imbal hasil total: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60/40, ditarik proporsional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Ember: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ember 1 = kebutuhan 5 tahun dalam obligasi; ember 2 = saham; isi ulang dari saham pada tahun ketika saham naik, sampai ember 1 kembali memuat 4 tahun…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Kelas yang saya keluarkan: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Berapa mu yang dibutuhkan agar Sharpe mandirinya menyamai Sharpe portofolio?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mu = r_f + SR_p × sigma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Tahun pertumbuhan yang hilang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= ln(V_0/V_f)/ln(1+g)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Penghematan bila saya pindah: Rp ____ atas cakrawala saya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Total IR dibutuhkan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=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 pembuktian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= (2/IR)^2 = ____ 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saya pernah melikuidasi posisi karena panik?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→ ember mungkin murah ☐ Tidak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