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backtest menyatakan: "bila strategi ini dijalankan pada periode tersebut, hasilnya begini." Pernyataan itu, bila dihitung dengan benar, adalah fakta tentang masa lalu.</a:t>
            </a:r>
          </a:p>
          <a:p/>
          <a:p>
            <a:r>
              <a:t>Yang dibaca hampir semua orang justru pernyataan yang jauh lebih kuat: "strategi ini bekerja." Lompatan dari yang pertama ke yang kedua memerlukan tiga syarat yang hampir tidak pernah diperiksa:</a:t>
            </a:r>
          </a:p>
          <a:p/>
          <a:p>
            <a:r>
              <a:t>1. **Perhitungannya benar** — tidak ada bias yang mencemari hasilnya (§4.2) 2. **Hasilnya tidak dapat dijelaskan oleh kebetulan**, mengingat berapa banyak varian yang dicoba (§4.3) 3. **Datanya cukup panjang** untuk mendukung klaim sebesar itu (§4.4)</a:t>
            </a:r>
          </a:p>
          <a:p/>
          <a:p>
            <a:r>
              <a:t>Modul ini memeriksa ketiganya, dan menemukan bahwa sebagian besar backtest gagal pada syarat kedua — bukan karena penyusunnya tidak jujur, melainkan karena **jumlah percobaan hampir tidak pernah dicatat.**</a:t>
            </a:r>
          </a:p>
          <a:p/>
          <a:p>
            <a:r>
              <a:t>&gt; **K-04 — proses dinilai terpisah dari hasil.** Backtest yang bagus dengan proses yang buruk lebih berbahaya daripada backtest yang buruk, karena ia mengundang penempatan modal.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Menguji strategi hanya pada instrumen yang **masih ada hari ini** menghapus seluruh instrumen yang gagal.</a:t>
            </a:r>
          </a:p>
          <a:p/>
          <a:p>
            <a:r>
              <a:t>Simulasi: 200 saham, 20 tahun, kemungkinan delisting 2,5% per tahun dengan kerugian 60% pada tahun delisting.</a:t>
            </a:r>
          </a:p>
          <a:p/>
          <a:p>
            <a:r>
              <a:t>Hanya **60,3%** saham bertahan dua puluh tahun; 39,7% menghilang dari sampel. Atas 20 tahun, bias itu menggelembungkan kekayaan akhir sebesar **266,1%.**</a:t>
            </a:r>
          </a:p>
          <a:p/>
          <a:p>
            <a:r>
              <a:t>**Bias ini mengubah strategi yang merugi menjadi strategi yang tampak menguntungkan.** Ia adalah bias paling merusak dalam daftar ini dan paling sering tidak disadari, karena basis data komersial sering hanya memuat instrumen yang masih diperdagangkan.</a:t>
            </a:r>
          </a:p>
          <a:p/>
          <a:p>
            <a:r>
              <a:t>Menggunakan informasi yang belum tersedia pada saat keputusan dibuat. Bentuk paling umum: memakai harga penutupan hari ini untuk menghasilkan sinyal **dan** mengeksekusi pada harga penutupan yang sama.</a:t>
            </a:r>
          </a:p>
          <a:p/>
          <a:p>
            <a:r>
              <a:t>Simulasi: 5.000 hari, strategi mengikuti arah pergerakan.</a:t>
            </a:r>
          </a:p>
          <a:p/>
          <a:p>
            <a:r>
              <a:t>**Pergeseran satu hari mengubah Sharpe dari −0,12 menjadi 21,20.**</a:t>
            </a:r>
          </a:p>
          <a:p/>
          <a:p>
            <a:r>
              <a:t>Angka ini layak direnungkan. Sharpe 21 tidak ada di dunia nyata — tidak pernah. **Setiap backtest yang menghasilkan Sharpe di luar batas kewajaran hampir pasti memuat kebocoran informasi, dan itulah yang pertama harus dicari**, bukan dirayakan.</a:t>
            </a:r>
          </a:p>
          <a:p/>
          <a:p>
            <a:r>
              <a:t>Bentuk look-ahead yang lebih halus dan lebih sering lolos:</a:t>
            </a:r>
          </a:p>
          <a:p/>
          <a:p>
            <a:r>
              <a:t>- Memakai data laporan keuangan pada tanggal periode, bukan tanggal publikasi (jeda dua sampai tiga bulan) - Memakai anggota indeks versi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Cara terbaik mengukur overfitting bukan mendebatnya, melainkan **mengukurnya.**</a:t>
            </a:r>
          </a:p>
          <a:p/>
          <a:p>
            <a:r>
              <a:t>**Analisis walk-forward:** bagi data menjadi jendela berurutan. Pada setiap jendela, optimalkan pada bagian dalam-sampel, lalu ukur kinerja pada bagian keluar-sampel **berikutnya** yang belum pernah disentuh. Geser maju. Ulangi.</a:t>
            </a:r>
          </a:p>
          <a:p/>
          <a:p>
            <a:r>
              <a:t>**Yang diukur adalah degradasi:**</a:t>
            </a:r>
          </a:p>
          <a:p/>
          <a:p>
            <a:r>
              <a:t>Degradasi = (SR_keluar-sampel - SR_dalam-sampel) / (SR_dalam-sampel)</a:t>
            </a:r>
          </a:p>
          <a:p/>
          <a:p>
            <a:r>
              <a:t>**Simulasi menentukan.** Ambil N strategi yang **seluruhnya berekspektasi nol**. Pilih yang terbaik pada jendela dalam-sampel dua tahun. Ukur pada dua tahun keluar-sampel.</a:t>
            </a:r>
          </a:p>
          <a:p/>
          <a:p>
            <a:r>
              <a:t>**Bandingkan kolom kedua dengan prediksi analitis §4.3.1** (disesuaikan untuk jendela dua tahun): 0,8433 / 1,3440 / 1,6096 / 1,7894 / 2,1585. **Simulasi dan teori cocok sampai dua desimal.** Ini bukan kebetulan — ini menunjukkan bahwa seluruh Sharpe dalam-sampel dapat dijelaskan sepenuhnya oleh proses seleksi.</a:t>
            </a:r>
          </a:p>
          <a:p/>
          <a:p>
            <a:r>
              <a:t>**Dan kolom ketiga adalah kesimpulannya: Sharpe keluar-sampel adalah nol, pada setiap N.**</a:t>
            </a:r>
          </a:p>
          <a:p/>
          <a:p>
            <a:r>
              <a:t>Dengan N = 500, backtest menunjukkan Sharpe **2,16** — kinerja yang akan menarik modal institusional. Keluar-sampel: **0,05.** Degradasi **100%.**</a:t>
            </a:r>
          </a:p>
          <a:p/>
          <a:p>
            <a:r>
              <a:t>PBO adalah probabilitas bahwa strategi yang terpilih sebagai terbaik dalam-sampel berkinerja **di bawah median** keluar-sampel.</a:t>
            </a:r>
          </a:p>
          <a:p/>
          <a:p>
            <a:r>
              <a:t>PBO = P(SR_terpilih^keluar &lt; median(SR^keluar))</a:t>
            </a:r>
          </a:p>
          <a:p/>
          <a:p>
            <a:r>
              <a:t>**Tafsirannya:**</a:t>
            </a:r>
          </a:p>
          <a:p/>
          <a:p>
            <a:r>
              <a:t>Pada simulasi di atas, PBO berkisar **39,2%–52,2%**, berpusat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200 saham, 20 tahun, imbal hasil tahunan mu = 9%, sigma = 28%, kemungkinan delisting 2,5% per tahun dengan kerugian 60% pada tahun delisting. 2.000 percobaan.</a:t>
            </a:r>
          </a:p>
          <a:p/>
          <a:p>
            <a:r>
              <a:t>**Langkah 2 — hitung proporsi yang bertahan.**</a:t>
            </a:r>
          </a:p>
          <a:p/>
          <a:p>
            <a:r>
              <a:t>(1 - 0,025)^20 = 0,975^20 = 60,3%</a:t>
            </a:r>
          </a:p>
          <a:p/>
          <a:p>
            <a:r>
              <a:t>**39,7% saham menghilang dari sampel** — dan mereka adalah yang terburuk.</a:t>
            </a:r>
          </a:p>
          <a:p/>
          <a:p>
            <a:r>
              <a:t>**Langkah 3 — bandingkan kedua sampel.**</a:t>
            </a:r>
          </a:p>
          <a:p/>
          <a:p>
            <a:r>
              <a:t>**Langkah 4 — hitung dampak kumulatif atas 20 tahun.**</a:t>
            </a:r>
          </a:p>
          <a:p/>
          <a:p>
            <a:r>
              <a:t>((1,05153) / (0,)98546)^20 - 1 = 266,1%</a:t>
            </a:r>
          </a:p>
          <a:p/>
          <a:p>
            <a:r>
              <a:t>Sampel yang bias menunjukkan kekayaan akhir **3,66 kali lipat** kenyataan.</a:t>
            </a:r>
          </a:p>
          <a:p/>
          <a:p>
            <a:r>
              <a:t>**Langkah 5 — bacaan yang menentukan.** Sampel penuh menunjukkan strategi ini **merugi** (−1,454%); sampel bias menunjukkan ia **menguntungkan** (+5,153%). Bias ini tidak melebih-lebihkan keunggulan — **ia menciptakan keunggulan yang tidak ada.**</a:t>
            </a:r>
          </a:p>
          <a:p/>
          <a:p>
            <a:r>
              <a:t>**Langkah 1 — rancangan.** 5.000 hari imbal hasil acak (mu harian 0,03%, sigma 1,2%). Strate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200 saham, 20 tahun, imbal hasil tahunan mu = 9%, sigma = 28%, kemungkinan delisting 2,5% per tahun dengan kerugian 60% pada tahun delisting. 2.000 percobaan.</a:t>
            </a:r>
          </a:p>
          <a:p/>
          <a:p>
            <a:r>
              <a:t>**Langkah 2 — hitung proporsi yang bertahan.**</a:t>
            </a:r>
          </a:p>
          <a:p/>
          <a:p>
            <a:r>
              <a:t>(1 - 0,025)^20 = 0,975^20 = 60,3%</a:t>
            </a:r>
          </a:p>
          <a:p/>
          <a:p>
            <a:r>
              <a:t>**39,7% saham menghilang dari sampel** — dan mereka adalah yang terburuk.</a:t>
            </a:r>
          </a:p>
          <a:p/>
          <a:p>
            <a:r>
              <a:t>**Langkah 3 — bandingkan kedua sampel.**</a:t>
            </a:r>
          </a:p>
          <a:p/>
          <a:p>
            <a:r>
              <a:t>**Langkah 4 — hitung dampak kumulatif atas 20 tahun.**</a:t>
            </a:r>
          </a:p>
          <a:p/>
          <a:p>
            <a:r>
              <a:t>((1,05153) / (0,)98546)^20 - 1 = 266,1%</a:t>
            </a:r>
          </a:p>
          <a:p/>
          <a:p>
            <a:r>
              <a:t>Sampel yang bias menunjukkan kekayaan akhir **3,66 kali lipat** kenyataan.</a:t>
            </a:r>
          </a:p>
          <a:p/>
          <a:p>
            <a:r>
              <a:t>**Langkah 5 — bacaan yang menentukan.** Sampel penuh menunjukkan strategi ini **merugi** (−1,454%); sampel bias menunjukkan ia **menguntungkan** (+5,153%). Bias ini tidak melebih-lebihkan keunggulan — **ia menciptakan keunggulan yang tidak ada.**</a:t>
            </a:r>
          </a:p>
          <a:p/>
          <a:p>
            <a:r>
              <a:t>**Langkah 1 — rancangan.** 5.000 hari imbal hasil acak (mu harian 0,03%, sigma 1,2%). Strate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200 saham, 20 tahun, imbal hasil tahunan mu = 9%, sigma = 28%, kemungkinan delisting 2,5% per tahun dengan kerugian 60% pada tahun delisting. 2.000 percobaan.</a:t>
            </a:r>
          </a:p>
          <a:p/>
          <a:p>
            <a:r>
              <a:t>**Langkah 2 — hitung proporsi yang bertahan.**</a:t>
            </a:r>
          </a:p>
          <a:p/>
          <a:p>
            <a:r>
              <a:t>(1 - 0,025)^20 = 0,975^20 = 60,3%</a:t>
            </a:r>
          </a:p>
          <a:p/>
          <a:p>
            <a:r>
              <a:t>**39,7% saham menghilang dari sampel** — dan mereka adalah yang terburuk.</a:t>
            </a:r>
          </a:p>
          <a:p/>
          <a:p>
            <a:r>
              <a:t>**Langkah 3 — bandingkan kedua sampel.**</a:t>
            </a:r>
          </a:p>
          <a:p/>
          <a:p>
            <a:r>
              <a:t>**Langkah 4 — hitung dampak kumulatif atas 20 tahun.**</a:t>
            </a:r>
          </a:p>
          <a:p/>
          <a:p>
            <a:r>
              <a:t>((1,05153) / (0,)98546)^20 - 1 = 266,1%</a:t>
            </a:r>
          </a:p>
          <a:p/>
          <a:p>
            <a:r>
              <a:t>Sampel yang bias menunjukkan kekayaan akhir **3,66 kali lipat** kenyataan.</a:t>
            </a:r>
          </a:p>
          <a:p/>
          <a:p>
            <a:r>
              <a:t>**Langkah 5 — bacaan yang menentukan.** Sampel penuh menunjukkan strategi ini **merugi** (−1,454%); sampel bias menunjukkan ia **menguntungkan** (+5,153%). Bias ini tidak melebih-lebihkan keunggulan — **ia menciptakan keunggulan yang tidak ada.**</a:t>
            </a:r>
          </a:p>
          <a:p/>
          <a:p>
            <a:r>
              <a:t>**Langkah 1 — rancangan.** 5.000 hari imbal hasil acak (mu harian 0,03%, sigma 1,2%). Strate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200 saham, 20 tahun, imbal hasil tahunan mu = 9%, sigma = 28%, kemungkinan delisting 2,5% per tahun dengan kerugian 60% pada tahun delisting. 2.000 percobaan.</a:t>
            </a:r>
          </a:p>
          <a:p/>
          <a:p>
            <a:r>
              <a:t>**Langkah 2 — hitung proporsi yang bertahan.**</a:t>
            </a:r>
          </a:p>
          <a:p/>
          <a:p>
            <a:r>
              <a:t>(1 - 0,025)^20 = 0,975^20 = 60,3%</a:t>
            </a:r>
          </a:p>
          <a:p/>
          <a:p>
            <a:r>
              <a:t>**39,7% saham menghilang dari sampel** — dan mereka adalah yang terburuk.</a:t>
            </a:r>
          </a:p>
          <a:p/>
          <a:p>
            <a:r>
              <a:t>**Langkah 3 — bandingkan kedua sampel.**</a:t>
            </a:r>
          </a:p>
          <a:p/>
          <a:p>
            <a:r>
              <a:t>**Langkah 4 — hitung dampak kumulatif atas 20 tahun.**</a:t>
            </a:r>
          </a:p>
          <a:p/>
          <a:p>
            <a:r>
              <a:t>((1,05153) / (0,)98546)^20 - 1 = 266,1%</a:t>
            </a:r>
          </a:p>
          <a:p/>
          <a:p>
            <a:r>
              <a:t>Sampel yang bias menunjukkan kekayaan akhir **3,66 kali lipat** kenyataan.</a:t>
            </a:r>
          </a:p>
          <a:p/>
          <a:p>
            <a:r>
              <a:t>**Langkah 5 — bacaan yang menentukan.** Sampel penuh menunjukkan strategi ini **merugi** (−1,454%); sampel bias menunjukkan ia **menguntungkan** (+5,153%). Bias ini tidak melebih-lebihkan keunggulan — **ia menciptakan keunggulan yang tidak ada.**</a:t>
            </a:r>
          </a:p>
          <a:p/>
          <a:p>
            <a:r>
              <a:t>**Langkah 1 — rancangan.** 5.000 hari imbal hasil acak (mu harian 0,03%, sigma 1,2%). Strate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rancangan.** 200 saham, 20 tahun, imbal hasil tahunan mu = 9%, sigma = 28%, kemungkinan delisting 2,5% per tahun dengan kerugian 60% pada tahun delisting. 2.000 percobaan.</a:t>
            </a:r>
          </a:p>
          <a:p/>
          <a:p>
            <a:r>
              <a:t>**Langkah 2 — hitung proporsi yang bertahan.**</a:t>
            </a:r>
          </a:p>
          <a:p/>
          <a:p>
            <a:r>
              <a:t>(1 - 0,025)^20 = 0,975^20 = 60,3%</a:t>
            </a:r>
          </a:p>
          <a:p/>
          <a:p>
            <a:r>
              <a:t>**39,7% saham menghilang dari sampel** — dan mereka adalah yang terburuk.</a:t>
            </a:r>
          </a:p>
          <a:p/>
          <a:p>
            <a:r>
              <a:t>**Langkah 3 — bandingkan kedua sampel.**</a:t>
            </a:r>
          </a:p>
          <a:p/>
          <a:p>
            <a:r>
              <a:t>**Langkah 4 — hitung dampak kumulatif atas 20 tahun.**</a:t>
            </a:r>
          </a:p>
          <a:p/>
          <a:p>
            <a:r>
              <a:t>((1,05153) / (0,)98546)^20 - 1 = 266,1%</a:t>
            </a:r>
          </a:p>
          <a:p/>
          <a:p>
            <a:r>
              <a:t>Sampel yang bias menunjukkan kekayaan akhir **3,66 kali lipat** kenyataan.</a:t>
            </a:r>
          </a:p>
          <a:p/>
          <a:p>
            <a:r>
              <a:t>**Langkah 5 — bacaan yang menentukan.** Sampel penuh menunjukkan strategi ini **merugi** (−1,454%); sampel bias menunjukkan ia **menguntungkan** (+5,153%). Bias ini tidak melebih-lebihkan keunggulan — **ia menciptakan keunggulan yang tidak ada.**</a:t>
            </a:r>
          </a:p>
          <a:p/>
          <a:p>
            <a:r>
              <a:t>**Langkah 1 — rancangan.** 5.000 hari imbal hasil acak (mu harian 0,03%, sigma 1,2%). Strate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Ambil satu backtest yang pernah Anda buat.</a:t>
            </a:r>
          </a:p>
          <a:p/>
          <a:p>
            <a:r>
              <a:t>- N varian yang **benar-benar** Anda coba (jujurlah; hitung juga yang gagal): ____ - Panjang data T: ____ tahun · hatsigma_SR = 1/sqrtT = ____ - mathbbE[max SR_N] = ____ - SR yang saya laporkan: ____ - **Apakah SR saya melampaui mathbbE[max SR_N]?** ☐ Ya ☐ **Tidak → tidak ada bukti keunggulan** - MinBTL = 2ln N/SR^2 = ____ tahun · Apakah T ge MinBTL? ☐ Ya ☐ Tidak - Ambang SR terdeflasi: ____ · Apakah SR saya melampauinya? ☐ Ya ☐ Tidak</a:t>
            </a:r>
          </a:p>
          <a:p/>
          <a:p>
            <a:r>
              <a:t>- Bias terbesar dalam backtest saya: ____ - SR setelah saya koreksi bias yang dapat saya koreksi: ____</a:t>
            </a:r>
          </a:p>
          <a:p/>
          <a:p>
            <a:r>
              <a:t>- Degradasi = ____% - **PBO** = ____% - Tafsiran PBO saya: ☐ &lt;30% baik ☐ ~50% **seleksi tidak informatif** ☐ &gt;50% seleksi merugikan</a:t>
            </a:r>
          </a:p>
          <a:p/>
          <a:p>
            <a:r>
              <a:t>Ambil satu backtest yang pernah ditunjukkan kepada Anda (produk, sistem, atau kursus).</a:t>
            </a:r>
          </a:p>
          <a:p/>
          <a:p>
            <a:r>
              <a:t>- Jumlah pertanyaan terjawab: ____ dari 10 - **Kesimpulan saya:** ☐ Dapat ditafsirkan ☐ **Tidak dapat ditafsirkan** - Tanggapan tertulis saya kepada penyaji (gunakan nada Contoh 4 Langkah 5): ____</a:t>
            </a:r>
          </a:p>
          <a:p/>
          <a:p>
            <a:r>
              <a:t>Isi templat §4.6 secara lengkap untuk strategi berikutnya yang akan Anda uji. **Bagian 1 harus diisi sebelum data dibuka**, dan Bagian 2 diisi terus-menerus.</a:t>
            </a:r>
          </a:p>
          <a:p/>
          <a:p>
            <a:r>
              <a:t>Dokumen ini menjadi Bagian 4 Perny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L3.4 — Pengujian Strategi: Backtest, Walk-Forward, dan Overfitting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3 Pengelola Portofolio · Modul Inti 4 (Penutup Inti)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BACKTEST = KLAIM YANG DAPAT DIUJI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┌───────────────────┴───────────────────┐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TUJUH BIAS, DENGAN BESARANNYA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├───────────────────────────────────────┤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1 Bertahan hidup   +6,61 pp/thn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2 Melihat ke depan SR −0,12 → 21,20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3 Penggalian data  lihat bagian bawah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4 Biaya transaksi  −27,8% @2000% turn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5 Likuiditas       (K-09)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6 Penyajian ulang  laporan direvisi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7 Pemilihan periode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└───────────────────┬───────────────────┘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┌───────────────────┴───────────────────┐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PENGGALIAN DATA: MASALAH TERBESAR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N strategi berekspektasi NOL,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jendela 2 tahun: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N=  5 → SR dalam-sampel terbaik 0,84 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Backtest adalah klaim, bukan bukti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Backtest adalah klaim, bukan bukti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Perhitungannya benar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tidak ada bias yang mencemari hasilnya (§4.2)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Hasilnya tidak dapat dijelaskan oleh kebetulan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mengingat berapa banyak varian yang dicoba (§4.3)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Datanya cukup panjang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untuk mendukung klaim sebesar itu (§4.4)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Tujuh bias, dengan besarannya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Tujuh bias, dengan besarannya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Dampak pasar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order besar menggerakkan harga melawan Anda; efeknya tumbuh lebih cepat daripada linear terhadap ukuran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Biaya kesempatan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order yang tidak terisi pada harga yang diasumsikan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Memakai data laporan keuangan pada tanggal periode, bukan tanggal publikasi (jeda dua sampai tiga bulan)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Memakai anggota indeks versi hari ini untuk periode masa lalu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Menormalkan data memakai rata-rata atau simpangan baku seluruh periode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Memakai harga penyesuaian yang sudah memuat aksi korporasi yang belum diumumkan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Tujuh bias, dengan besarannya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Sampel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CAGR rata-rata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Seluruh saham (termasuk yang delisting)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**−1,454%**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Hanya yang bertahan 20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**+5,153%**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**Bias**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**+6,607 pp per 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Tujuh bias, dengan besarannya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Sinyal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Sharpe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CAGR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 (memakai t-1)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**−0,1166**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−3,93%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Look-ahead (memakai t)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**+21,1992**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**+994,29%**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Penggalian data: masalah terbesar, diukur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Penggalian data: masalah terbesar, diukur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 percobaan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 = 5 thn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 = 10 thn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 = 20 thn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0,7042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0,4979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0,3521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1,0180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0,7198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0,5090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1,1317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0,8002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0,5659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1,3651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0,9653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0,6826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**1.000**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**1,4557**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**1,0294**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**0,7279**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1,6492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1,1662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0,8246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Penggalian data: masalah terbesar, diukur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Ambang SR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0,5201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0,8120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1,0383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**1.000**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**1,2284**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Walk-forward dan degradasi keluar-sampel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Walk-forward dan degradasi keluar-sampel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Bandingkan kolom kedua dengan prediksi analitis §4.3.1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(disesuaikan untuk jendela dua tahun): 0,8433 / 1,3440 / 1,6096 / 1,7894 / 2,1585. **Simulasi dan teori…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Walk-forward dan degradasi keluar-sampel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SR dalam-sampel (terpilih)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SR keluar-sampel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PBO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+0,8177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+0,0013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39,2%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+1,3400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−0,0567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52,2%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+1,6041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−0,0213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51,0%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+1,7857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+0,0573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43,8%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**500**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**+2,1614**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**+0,0462**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48,2%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Walk-forward dan degradasi keluar-sampel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PBO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Arti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Mendekati 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Seleksi dalam-sampel benar-benar mengidentifikasi strategi yang lebih baik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**Mendekati 50%**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**Seleksi tidak membawa informasi — sama saja memilih acak**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 atas 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Seleksi secara aktif merugikan — Anda memilih yang paling ter-overfit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Menilai backtest yang disajikan pihak lain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Menilai backtest yang disajikan pihak lain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Bila tidak terjawab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varian yang diuji sebelum ini dipilih?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**Hasil tidak dapat ditafsirkan**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panjang data? Bandingkan dengan MinBTL untuk N itu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Klaim tidak didukung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instrumen yang delisting termasuk?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Curigai bias bertahan hidup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Kapan tepatnya sinyal tersedia dan kapan eksekusi diasumsikan?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Curigai look-ahead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perputaran, dan berapa asumsi biaya?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Sharpe kotor, bukan bersih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ukuran posisi diuji terhadap volume harian?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dapat diskalakan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Apakah data fundamental point-in-time?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Curigai bias penyajian ulang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hasilnya pada seluruh subperiode 5 tahun?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Curigai pemilihan periode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PBO-nya?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Overfitting tidak terukur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Protokol Pengujian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Protokol Pengujian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Tanggal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Varian yang diuji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Hasil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Catatan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…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**TOTAL N AKHIR**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**____**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Protokol Pengujian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Bias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Diperiksa?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Cara pemeriksaan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Hasil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Bertahan hidup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Melihat ke depan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Biaya transaksi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Likuiditas (ukuran vs volume harian)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Penyajian ulang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Pemilihan periode (seluruh subperiode 5 thn)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Sampel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CAGR rata-rata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Seluruh saham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**−1,454%**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Hanya yang bertahan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**+5,153%**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**Bias**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**+6,607 pp/tahun**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mathbbE[max SR] prediksi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0,8433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1,3440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1,6096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1,7894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2,1585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SR dalam-sampel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Prediksi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SR keluar-sampel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PBO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+0,8177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0,8433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+0,0013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39,2%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+1,3400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1,3440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−0,0567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52,2%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+1,6041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1,6096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−0,0213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51,0%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+1,7857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1,7894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+0,0573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43,8%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+2,1614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2,1585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+0,0462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48,2%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Tidak dinyatakan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penting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 percobaan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Tanpa ini hasil tidak dapat ditafsirkan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Perputaran dan biaya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Sharpe kotor atau bersih?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yang delisting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Bias bertahan hidup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Waktu ketersediaan sinyal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Bias melihat ke depan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Uji ukuran vs volume harian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Kapasitas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PBO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Overfitting tidak terukur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Lama pemulihan drawdown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Risiko tidak lengkap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Hasil per subperiode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Pemilihan periode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39,7% saham menghilang dari sampel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mereka adalah yang terburuk.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Langkah 2 — prediksi analitis sebelum simulasi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(§4.3.1, hatsigma_SR = 1/sqrt2 = 0,7071):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SR keluar-sampel akan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positif dan berarti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meski lebih rendah daripada dalam-sampel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PBO akan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jauh di bawah 50%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idealnya di bawah 30%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Degradasi akan berupa persentase, bukan 100%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Apakah SR saya melampaui mathbbE[max SR_N]?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☐ Ya ☐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Tidak → tidak ada bukti keunggulan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PBO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=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Kesimpulan saya: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☐ Dapat ditafsirkan ☐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Tidak dapat ditafsirkan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L3.4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