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Volatilitas adalah ukuran yang nyaman: ia mudah dihitung, menjumlah dengan rapi, dan masuk ke dalam setiap rumus. Ia juga **bukan hal yang menyebabkan investor gagal.**</a:t>
            </a:r>
          </a:p>
          <a:p/>
          <a:p>
            <a:r>
              <a:t>Tiga alasan.</a:t>
            </a:r>
          </a:p>
          <a:p/>
          <a:p>
            <a:r>
              <a:t>**Pertama, drawdown bersifat asimetris terhadap pemulihan.** Kerugian 50% memerlukan kenaikan 100% untuk pulih. Hubungannya:</a:t>
            </a:r>
          </a:p>
          <a:p/>
          <a:p>
            <a:r>
              <a:t>Kenaikan yang dibutuhkan = (1) / (1 - DD) - 1</a:t>
            </a:r>
          </a:p>
          <a:p/>
          <a:p>
            <a:r>
              <a:t>Volatilitas memperlakukan naik dan turun secara simetris. Aritmetika kekayaan tidak.</a:t>
            </a:r>
          </a:p>
          <a:p/>
          <a:p>
            <a:r>
              <a:t>**Kedua, drawdown adalah tempat keputusan buruk dibuat.** Tidak ada orang yang melikuidasi portofolionya karena simpangan bakunya tinggi. Orang melikuidasi ketika angka di layar sudah turun jauh dan rasa sakitnya melampaui keyakinannya. **Risiko sesungguhnya bagi sebuah rencana adalah risiko bahwa pemiliknya berhenti menjalankannya** (K-12).</a:t>
            </a:r>
          </a:p>
          <a:p/>
          <a:p>
            <a:r>
              <a:t>**Ketiga, drawdown menentukan apakah Anda masih ada untuk memanen imbal hasil jangka panjang.** Ini **K-01 — bertahan mendahului bertumbuh** dalam bentuk paling harfiahnya.</a:t>
            </a:r>
          </a:p>
          <a:p/>
          <a:p>
            <a:r>
              <a:t>**Definisi operasional:**</a:t>
            </a:r>
          </a:p>
          <a:p/>
          <a:p>
            <a:r>
              <a:t>DD_t = 1 - (V_t) / (max_s le t) V_s qquad MDD_T = max_t le T DD_t</a:t>
            </a:r>
          </a:p>
          <a:p/>
          <a:p>
            <a:r>
              <a:t>Dua besaran turunan yang sama pentingnya:</a:t>
            </a:r>
          </a:p>
          <a:p/>
          <a:p>
            <a:r>
              <a:t>- **Lama drawdown** — berapa waktu dari puncak ke lembah - **Lama pemulihan** — berapa waktu dari lembah kembali ke puncak</a:t>
            </a:r>
          </a:p>
          <a:p/>
          <a:p>
            <a:r>
              <a:t>Yang kedua sering jauh lebih panjang daripada yang pertama, dan lebih melelahkan. Portofolio yang jatuh dalam tiga bulan dan pulih dalam lima tahun menghabiskan **lima tahun**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**Expected Shortfall** (juga disebut Conditional VaR) adalah **rata-rata kerugian pada kejadian ketika VaR dilampaui:**</a:t>
            </a:r>
          </a:p>
          <a:p/>
          <a:p>
            <a:r>
              <a:t>ES_alpha = mathbbE[L mid L &gt; VaR_alpha]</a:t>
            </a:r>
          </a:p>
          <a:p/>
          <a:p>
            <a:r>
              <a:t>Ia menjawab pertanyaan yang sebenarnya ingin diketahui: "kalau hari buruk itu datang, seberapa buruk rata-ratanya?"</a:t>
            </a:r>
          </a:p>
          <a:p/>
          <a:p>
            <a:r>
              <a:t>Pada data yang sama:</a:t>
            </a:r>
          </a:p>
          <a:p/>
          <a:p>
            <a:r>
              <a:t>**Dua bacaan penting.**</a:t>
            </a:r>
          </a:p>
          <a:p/>
          <a:p>
            <a:r>
              <a:t>**Pertama: ES historis adalah 1,47 kali VaR.** Ketika hari buruk datang, kerugian rata-ratanya hampir satu setengah kali ambang yang dilaporkan.</a:t>
            </a:r>
          </a:p>
          <a:p/>
          <a:p>
            <a:r>
              <a:t>**Kedua, dan lebih tajam: rasio ES/VaR di bawah asumsi normal hanya 1,15, sementara rasio sesungguhnya dalam data adalah 1,47.** Model normal tidak hanya meremehkan ambangnya — ia **meremehkan seberapa jauh ekornya memanjang melewati ambang itu.** Ini adalah bentuk lain dari temuan L3.1 §4.7 tentang ekor gemuk, kini pada besaran yang lebih relevan bagi pengelola.</a:t>
            </a:r>
          </a:p>
          <a:p/>
          <a:p>
            <a:r>
              <a:t>**Tiga keunggulan ES atas VaR:**</a:t>
            </a:r>
          </a:p>
          <a:p/>
          <a:p>
            <a:r>
              <a:t>1. **Ia subaditif** — ES gabungan tidak pernah melebihi jumlah ES komponen. Ia ukuran risiko yang koheren. 2. **Ia tidak dapat dimanipulasi dengan cara yang sama.** Memindahkan risiko ke ekor menaikkan ES; ia tidak menyembunyikannya. 3. **Ia menjawab pertanyaan pengelola**, bukan pertanyaan ambang.</a:t>
            </a:r>
          </a:p>
          <a:p/>
          <a:p>
            <a:r>
              <a:t>**Rekomendasi modul ini: laporkan keduanya, dan jadikan ES sebagai angka yang mengikat kebijakan.** VaR tetap berguna sebagai bahasa bersama yang dipahami semua pihak; ES adalah angka yang seharusnya menentukan batas.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model VaR adalah klaim yang dapat diuji: pada tingkat 99%, ambang ini akan dilampaui 1% waktu. Uji Kupiec memeriksa klaim itu.</a:t>
            </a:r>
          </a:p>
          <a:p/>
          <a:p>
            <a:r>
              <a:t>Bila N pengamatan menghasilkan x pelanggaran, statistik rasio kemungkinan:</a:t>
            </a:r>
          </a:p>
          <a:p/>
          <a:p>
            <a:r>
              <a:t>LR = -2ln[((1-p)^N-xp^x) / ((1-hatpi))^N-xhatpi^x] qquad hatpi = (x) / (N)</a:t>
            </a:r>
          </a:p>
          <a:p/>
          <a:p>
            <a:r>
              <a:t>yang mengikuti chi^2 dengan 1 derajat bebas. Nilai kritis 5% adalah **3,841**.</a:t>
            </a:r>
          </a:p>
          <a:p/>
          <a:p>
            <a:r>
              <a:t>**Terapkan pada N = 250 hari — satu tahun perdagangan.** Harapan pelanggaran = 2,5.</a:t>
            </a:r>
          </a:p>
          <a:p/>
          <a:p>
            <a:r>
              <a:t>**Rentang yang diterima pada N = 250: 1 sampai 6 pelanggaran** — yaitu tingkat pelanggaran sebenarnya di mana pun antara **0,4% dan 2,4%.**</a:t>
            </a:r>
          </a:p>
          <a:p/>
          <a:p>
            <a:r>
              <a:t>**Bacalah itu dengan hati-hati.** Dengan satu tahun penuh data harian, Anda tidak dapat membedakan model VaR yang benar (1%) dari model yang salah lebih dari dua kali lipat (2,4%). Uji itu **tidak punya daya.**</a:t>
            </a:r>
          </a:p>
          <a:p/>
          <a:p>
            <a:r>
              <a:t>**Dengan N = 1.000 hari — sekitar empat tahun:**</a:t>
            </a:r>
          </a:p>
          <a:p/>
          <a:p>
            <a:r>
              <a:t>Rentang diterima menyempit menjadi **5 sampai 16 pelanggaran** (0,5%–1,6%). Lebih baik, tetapi memerlukan **empat tahun.**</a:t>
            </a:r>
          </a:p>
          <a:p/>
          <a:p>
            <a:r>
              <a:t>**Kesimpulan yang harus dibawa peserta:** ini adalah pelajaran L2.3 yang muncul kembali pada tingkat portofolio. **Model risiko tidak dapat divalidasi dengan cepat.** Seorang pengelola yang berkata "model VaR kami sudah teruji" setelah satu tahun sedang menyatakan sesuatu yang tidak didukung datanya.</a:t>
            </a:r>
          </a:p>
          <a:p/>
          <a:p>
            <a:r>
              <a:t>Dan karena itu: **jangan bergantung pada satu model risiko.** Bagian berikutnya menjelaskan apa yang harus melengkapin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L3.2 §4.2 menetapkan bahwa risiko dapat diuraikan secara persis ke sumber-sumbernya (sum RC_i = sigma_p). Anggaran risiko memakai dekomposisi itu sebagai **alat kendali**, bukan sekadar alat baca:</a:t>
            </a:r>
          </a:p>
          <a:p/>
          <a:p>
            <a:r>
              <a:t>1. Tetapkan anggaran risiko total: volatilitas sasaran, atau ES maksimum 2. Alokasikan anggaran itu ke kelas aset atau strategi 3. Turunkan bobot uang dari alokasi risiko, bukan sebaliknya 4. Pantau **realisasi kontribusi risiko**, bukan bobot uang 5. Ambil tindakan ketika kontribusi risiko menyimpang dari anggaran, meskipun bobot uangnya tidak menyimpang</a:t>
            </a:r>
          </a:p>
          <a:p/>
          <a:p>
            <a:r>
              <a:t>Butir 5 adalah yang membedakan anggaran risiko dari kebijakan penyeimbangan ulang biasa. Bobot uang dapat tetap pada sasarannya sementara kontribusi risiko bergeser jauh — tepatnya yang terjadi ketika volatilitas satu kelas aset melonjak.</a:t>
            </a:r>
          </a:p>
          <a:p/>
          <a:p>
            <a:r>
              <a:t>Penargetan volatilitas menyesuaikan eksposur agar volatilitas realisasi mendekati sasaran:</a:t>
            </a:r>
          </a:p>
          <a:p/>
          <a:p>
            <a:r>
              <a:t>Eksposur_t = (sigma_sasaran) / (hatsigma)_t</a:t>
            </a:r>
          </a:p>
          <a:p/>
          <a:p>
            <a:r>
              <a:t>Ketika volatilitas realisasi naik, eksposur turun; ketika turun, eksposur naik. Karena volatilitas berkelompok — salah satu keteraturan empiris paling kokoh di pasar (L2T.4 §4.4.2) — hatsigma_t memuat informasi nyata tentang sigma_t+1.</a:t>
            </a:r>
          </a:p>
          <a:p/>
          <a:p>
            <a:r>
              <a:t>**Hasil simulasi** (20 tahun, 800 lintasan, data dengan volatilitas berkelompok, biaya 2 bps per unit perubahan eksposur):</a:t>
            </a:r>
          </a:p>
          <a:p/>
          <a:p>
            <a:r>
              <a:t>**Bacaan pertama: penargetan 10% adalah alat pengendali drawdown yang efektif.** Drawdown rata-rata turun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kenaikan yang dibutuhkan untuk pulih.**</a:t>
            </a:r>
          </a:p>
          <a:p/>
          <a:p>
            <a:r>
              <a:t>Kenaikan = (1) / (1-DD) - 1</a:t>
            </a:r>
          </a:p>
          <a:p/>
          <a:p>
            <a:r>
              <a:t>Verifikasi satu baris — DD 50%: dfrac10,50 - 1 = 1,00 = 100%. Waktu: dfracln 2ln 1,08 = dfrac0,69310,07696 = 9,01 tahun. ✓</a:t>
            </a:r>
          </a:p>
          <a:p/>
          <a:p>
            <a:r>
              <a:t>**Langkah 2 — perhatikan percepatannya.** Dari DD 40% ke 80%, drawdown berlipat dua tetapi kenaikan yang dibutuhkan melonjak dari 66,67% ke **400%** — enam kali lipat. **Kerusakan drawdown tumbuh jauh lebih cepat daripada drawdown itu sendiri.**</a:t>
            </a:r>
          </a:p>
          <a:p/>
          <a:p>
            <a:r>
              <a:t>**Langkah 3 — estimasi drawdown yang harus diperkirakan.** Untuk portofolio σ = 16%, μ = 8%:</a:t>
            </a:r>
          </a:p>
          <a:p/>
          <a:p>
            <a:r>
              <a:t>**Langkah 4 — gabungkan Langkah 1 dan 3.** Pada skenario persentil 95 dua puluh tahun (DD 56,7%):</a:t>
            </a:r>
          </a:p>
          <a:p/>
          <a:p>
            <a:r>
              <a:t>Kenaikan untuk pulih = (1) / (1-0,)567 - 1 = (1) / (0,)433 - 1 = 1,3095 = 130,95% Waktu pemulihan = (ln 2,3095) / (ln 1,)08 = (0,8370) / (0,)07696 = 10,87 tahun</a:t>
            </a:r>
          </a:p>
          <a:p/>
          <a:p>
            <a:r>
              <a:t>**Langkah 5 — terjemahkan ke rupiah.** Portofolio Rp5.000.000.000:</a:t>
            </a:r>
          </a:p>
          <a:p/>
          <a:p>
            <a:r>
              <a:t>**Langkah 6 — 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kenaikan yang dibutuhkan untuk pulih.**</a:t>
            </a:r>
          </a:p>
          <a:p/>
          <a:p>
            <a:r>
              <a:t>Kenaikan = (1) / (1-DD) - 1</a:t>
            </a:r>
          </a:p>
          <a:p/>
          <a:p>
            <a:r>
              <a:t>Verifikasi satu baris — DD 50%: dfrac10,50 - 1 = 1,00 = 100%. Waktu: dfracln 2ln 1,08 = dfrac0,69310,07696 = 9,01 tahun. ✓</a:t>
            </a:r>
          </a:p>
          <a:p/>
          <a:p>
            <a:r>
              <a:t>**Langkah 2 — perhatikan percepatannya.** Dari DD 40% ke 80%, drawdown berlipat dua tetapi kenaikan yang dibutuhkan melonjak dari 66,67% ke **400%** — enam kali lipat. **Kerusakan drawdown tumbuh jauh lebih cepat daripada drawdown itu sendiri.**</a:t>
            </a:r>
          </a:p>
          <a:p/>
          <a:p>
            <a:r>
              <a:t>**Langkah 3 — estimasi drawdown yang harus diperkirakan.** Untuk portofolio σ = 16%, μ = 8%:</a:t>
            </a:r>
          </a:p>
          <a:p/>
          <a:p>
            <a:r>
              <a:t>**Langkah 4 — gabungkan Langkah 1 dan 3.** Pada skenario persentil 95 dua puluh tahun (DD 56,7%):</a:t>
            </a:r>
          </a:p>
          <a:p/>
          <a:p>
            <a:r>
              <a:t>Kenaikan untuk pulih = (1) / (1-0,)567 - 1 = (1) / (0,)433 - 1 = 1,3095 = 130,95% Waktu pemulihan = (ln 2,3095) / (ln 1,)08 = (0,8370) / (0,)07696 = 10,87 tahun</a:t>
            </a:r>
          </a:p>
          <a:p/>
          <a:p>
            <a:r>
              <a:t>**Langkah 5 — terjemahkan ke rupiah.** Portofolio Rp5.000.000.000:</a:t>
            </a:r>
          </a:p>
          <a:p/>
          <a:p>
            <a:r>
              <a:t>**Langkah 6 — 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kenaikan yang dibutuhkan untuk pulih.**</a:t>
            </a:r>
          </a:p>
          <a:p/>
          <a:p>
            <a:r>
              <a:t>Kenaikan = (1) / (1-DD) - 1</a:t>
            </a:r>
          </a:p>
          <a:p/>
          <a:p>
            <a:r>
              <a:t>Verifikasi satu baris — DD 50%: dfrac10,50 - 1 = 1,00 = 100%. Waktu: dfracln 2ln 1,08 = dfrac0,69310,07696 = 9,01 tahun. ✓</a:t>
            </a:r>
          </a:p>
          <a:p/>
          <a:p>
            <a:r>
              <a:t>**Langkah 2 — perhatikan percepatannya.** Dari DD 40% ke 80%, drawdown berlipat dua tetapi kenaikan yang dibutuhkan melonjak dari 66,67% ke **400%** — enam kali lipat. **Kerusakan drawdown tumbuh jauh lebih cepat daripada drawdown itu sendiri.**</a:t>
            </a:r>
          </a:p>
          <a:p/>
          <a:p>
            <a:r>
              <a:t>**Langkah 3 — estimasi drawdown yang harus diperkirakan.** Untuk portofolio σ = 16%, μ = 8%:</a:t>
            </a:r>
          </a:p>
          <a:p/>
          <a:p>
            <a:r>
              <a:t>**Langkah 4 — gabungkan Langkah 1 dan 3.** Pada skenario persentil 95 dua puluh tahun (DD 56,7%):</a:t>
            </a:r>
          </a:p>
          <a:p/>
          <a:p>
            <a:r>
              <a:t>Kenaikan untuk pulih = (1) / (1-0,)567 - 1 = (1) / (0,)433 - 1 = 1,3095 = 130,95% Waktu pemulihan = (ln 2,3095) / (ln 1,)08 = (0,8370) / (0,)07696 = 10,87 tahun</a:t>
            </a:r>
          </a:p>
          <a:p/>
          <a:p>
            <a:r>
              <a:t>**Langkah 5 — terjemahkan ke rupiah.** Portofolio Rp5.000.000.000:</a:t>
            </a:r>
          </a:p>
          <a:p/>
          <a:p>
            <a:r>
              <a:t>**Langkah 6 — 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kenaikan yang dibutuhkan untuk pulih.**</a:t>
            </a:r>
          </a:p>
          <a:p/>
          <a:p>
            <a:r>
              <a:t>Kenaikan = (1) / (1-DD) - 1</a:t>
            </a:r>
          </a:p>
          <a:p/>
          <a:p>
            <a:r>
              <a:t>Verifikasi satu baris — DD 50%: dfrac10,50 - 1 = 1,00 = 100%. Waktu: dfracln 2ln 1,08 = dfrac0,69310,07696 = 9,01 tahun. ✓</a:t>
            </a:r>
          </a:p>
          <a:p/>
          <a:p>
            <a:r>
              <a:t>**Langkah 2 — perhatikan percepatannya.** Dari DD 40% ke 80%, drawdown berlipat dua tetapi kenaikan yang dibutuhkan melonjak dari 66,67% ke **400%** — enam kali lipat. **Kerusakan drawdown tumbuh jauh lebih cepat daripada drawdown itu sendiri.**</a:t>
            </a:r>
          </a:p>
          <a:p/>
          <a:p>
            <a:r>
              <a:t>**Langkah 3 — estimasi drawdown yang harus diperkirakan.** Untuk portofolio σ = 16%, μ = 8%:</a:t>
            </a:r>
          </a:p>
          <a:p/>
          <a:p>
            <a:r>
              <a:t>**Langkah 4 — gabungkan Langkah 1 dan 3.** Pada skenario persentil 95 dua puluh tahun (DD 56,7%):</a:t>
            </a:r>
          </a:p>
          <a:p/>
          <a:p>
            <a:r>
              <a:t>Kenaikan untuk pulih = (1) / (1-0,)567 - 1 = (1) / (0,)433 - 1 = 1,3095 = 130,95% Waktu pemulihan = (ln 2,3095) / (ln 1,)08 = (0,8370) / (0,)07696 = 10,87 tahun</a:t>
            </a:r>
          </a:p>
          <a:p/>
          <a:p>
            <a:r>
              <a:t>**Langkah 5 — terjemahkan ke rupiah.** Portofolio Rp5.000.000.000:</a:t>
            </a:r>
          </a:p>
          <a:p/>
          <a:p>
            <a:r>
              <a:t>**Langkah 6 — 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kenaikan yang dibutuhkan untuk pulih.**</a:t>
            </a:r>
          </a:p>
          <a:p/>
          <a:p>
            <a:r>
              <a:t>Kenaikan = (1) / (1-DD) - 1</a:t>
            </a:r>
          </a:p>
          <a:p/>
          <a:p>
            <a:r>
              <a:t>Verifikasi satu baris — DD 50%: dfrac10,50 - 1 = 1,00 = 100%. Waktu: dfracln 2ln 1,08 = dfrac0,69310,07696 = 9,01 tahun. ✓</a:t>
            </a:r>
          </a:p>
          <a:p/>
          <a:p>
            <a:r>
              <a:t>**Langkah 2 — perhatikan percepatannya.** Dari DD 40% ke 80%, drawdown berlipat dua tetapi kenaikan yang dibutuhkan melonjak dari 66,67% ke **400%** — enam kali lipat. **Kerusakan drawdown tumbuh jauh lebih cepat daripada drawdown itu sendiri.**</a:t>
            </a:r>
          </a:p>
          <a:p/>
          <a:p>
            <a:r>
              <a:t>**Langkah 3 — estimasi drawdown yang harus diperkirakan.** Untuk portofolio σ = 16%, μ = 8%:</a:t>
            </a:r>
          </a:p>
          <a:p/>
          <a:p>
            <a:r>
              <a:t>**Langkah 4 — gabungkan Langkah 1 dan 3.** Pada skenario persentil 95 dua puluh tahun (DD 56,7%):</a:t>
            </a:r>
          </a:p>
          <a:p/>
          <a:p>
            <a:r>
              <a:t>Kenaikan untuk pulih = (1) / (1-0,)567 - 1 = (1) / (0,)433 - 1 = 1,3095 = 130,95% Waktu pemulihan = (ln 2,3095) / (ln 1,)08 = (0,8370) / (0,)07696 = 10,87 tahun</a:t>
            </a:r>
          </a:p>
          <a:p/>
          <a:p>
            <a:r>
              <a:t>**Langkah 5 — terjemahkan ke rupiah.** Portofolio Rp5.000.000.000:</a:t>
            </a:r>
          </a:p>
          <a:p/>
          <a:p>
            <a:r>
              <a:t>**Langkah 6 — 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Volatilitas portofolio saya (dari L3.2): ____% · Cakrawala: ____ tahun - DD maksimum yang diharapkan (tabel §4.2): ____% - DD persentil 95: ____% - Kenaikan untuk pulih dari p95 = 1/(1-DD) - 1 = ____% - Tahun pemulihan @ asumsi ____%/tahun = ____ - Nilai portofolio di titik terburuk p95: Rp ____</a:t>
            </a:r>
          </a:p>
          <a:p/>
          <a:p>
            <a:r>
              <a:t>**Tulis dan tanda tangani:** "Portofolio saya akan bernilai Rp____ pada titik terburuknya dalam skenario satu-dari-dua-puluh, dan pemulihannya dapat memakan ____ tahun. Saya akan tetap menjalankan rencana ini." ____</a:t>
            </a:r>
          </a:p>
          <a:p/>
          <a:p>
            <a:r>
              <a:t>Bila Anda tidak dapat menandatanganinya, turunkan volatilitas sasaran dan hitung ulang. ____</a:t>
            </a:r>
          </a:p>
          <a:p/>
          <a:p>
            <a:r>
              <a:t>Gunakan minimal 250 imbal hasil harian atau 60 bulanan.</a:t>
            </a:r>
          </a:p>
          <a:p/>
          <a:p>
            <a:r>
              <a:t>- Rasio metode tertinggi/terendah: ____× · Selisih rupiah: ____ - **ES 99% historis:** ____ = Rp ____ · Rasio ES/VaR = ____ - ES 99% parametrik normal: ____ · Rasio = ____ - **Selisih kedua rasio menunjukkan apa tentang data saya?** ____ - Kerugian terburuk dalam sampel: ____ = ____× VaR</a:t>
            </a:r>
          </a:p>
          <a:p/>
          <a:p>
            <a:r>
              <a:t>- N = ____ · Pelanggaran x = ____ · Tingkat hatpi = ____% - LR = ____ · Nilai kritis 3,841 · Kesimpulan: ☐ Ditolak ☐ Tidak ditolak - **Rentang pelanggaran yang akan diterima pada N saya:** ____ sampai ____ - Tingkat pelanggaran tersirat dari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L3.3 — Manajemen Risiko Portofolio: Drawdown, VaR, dan Ukuran Posisi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Modul Inti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RISIKO YANG BENAR-BENAR MENYEBABKAN KEGAGALAN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bukan volatilitas — DRAWDOWN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ASIMETRI PEMULIHAN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−20% butuh +25%   (2,90 thn @8%)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−50% butuh +100%  (9,01 thn)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−80% butuh +400%  (20,91 thn)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DRAWDOWN TUMBUH DENGAN CAKRAWALA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σ=16%:  5 thn → 24,0%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20 thn → 37,2% (p95: 56,7%)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┌─────────────────────┼─────────────────────┐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│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MENGUKUR            MEMVALIDASI            MENGENDALIKAN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drawdown, bukan volatilitas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Mengapa drawdown, bukan volatilitas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Lama drawdown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berapa waktu dari puncak ke lembah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Lama pemulihan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berapa waktu dari lembah kembali ke puncak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Berapa besar drawdown yang harus diperkirakan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Berapa besar drawdown yang harus diperkirakan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σ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20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20 tahun (persentil 95)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11,6%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21,6%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21,0%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25,6%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39,6%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30,6%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**37,2%**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**56,7%**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31,2%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39,5%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**48,1%**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**70,8%**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Value at Risk: apa yang dijawabnya dan apa yang tidak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Value at Risk: apa yang dijawabnya dan apa yang tidak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Metode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Asumsi utama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Parametrik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VaR = -(mu + z_alphasigma)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Distribusi normal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Historis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Persentil langsung dari data masa lalu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Masa lalu mewakili masa depan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Monte Carlo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Simulasi dari distribusi yang dipilih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Distribusi yang dipilih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Value at Risk: apa yang dijawabnya dan apa yang tidak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Metode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VaR 99% harian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Dalam rupiah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Parametrik (normal)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2,6438%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132.189.463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Historis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2,7965%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139.822.662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Monte Carlo t(5)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2,9646%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148.227.835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Expected Shortfall: menjawab pertanyaan yang benar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Expected Shortfall: menjawab pertanyaan yang benar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Expected Shortfall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(juga disebut Conditional VaR) adalah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rata-rata kerugian pada kejadian ketika VaR dilampaui: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Ia subaditif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ES gabungan tidak pernah melebihi jumlah ES komponen. Ia ukuran risiko yang koheren.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Ia tidak dapat dimanipulasi dengan cara yang sama.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Memindahkan risiko ke ekor menaikkan ES; ia tidak menyembunyikannya.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Ia menjawab pertanyaan pengelola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pertanyaan ambang.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Expected Shortfall: menjawab pertanyaan yang benar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Dalam rupiah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Rasio terhadap VaR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VaR 99% historis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2,7965%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139.822.662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**ES 99% historis**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**4,1129%**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 205.643.489**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**1,47**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ES 99% parametrik normal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3,0425%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152.127.235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Memvalidasi model risiko: uji Kupiec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Memvalidasi model risiko: uji Kupiec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Rentang yang diterima pada N = 250: 1 sampai 6 pelanggaran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yaitu tingkat pelanggaran sebenarnya di mana pun antara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0,4% dan 2,4%.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Memvalidasi model risiko: uji Kupiec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Pelanggaran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Kesimpulan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5,025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**Ditolak**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1,176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0,2781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Diterima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0,7419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Diterima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0,095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0,7580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Diterima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1,957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0,1619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Diterima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5,497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0,0190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**Ditolak**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3,60%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10,229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0,0014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**Ditolak**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Memvalidasi model risiko: uji Kupiec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Pelanggaran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Kesimpulan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6,826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0,0090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**Ditolak**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3,094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0,0786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Diterima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Diterima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2,189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0,1390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Diterima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5,225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0,0223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**Ditolak**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7,827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0,0051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**Ditolak**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Uji tekanan: menguji asumsi, bukan harga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Uji tekanan: menguji asumsi, bukan harga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Asumsi yang diuji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Modul rujukan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Korelasi stabil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korelasi melonjak ke 0,90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L3.1 §4.6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Likuiditas tersedia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Spread melebar 5×; hanya 20% posisi dapat dilikuidasi dalam sehari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K-09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Volatilitas seperti biasa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Volatilitas seluruh aset berlipat dua dan bertahan 6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L2T.3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Pendanaan tersedia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Fasilitas pinjaman dicabut; margin call harus dipenuhi tunai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L3T.3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Arus kas masuk berlanjut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Setoran berhenti; penarikan naik dua kali lipat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Model benar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Estimasi mu meleset 5 pp untuk seluruh aset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L3.1 §4.4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Mengendalikan risiko: anggaran risiko dan penargetan volatilitas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Mengendalikan risiko: anggaran risiko dan penargetan volatilitas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Hasil simulasi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(20 tahun, 800 lintasan, data dengan volatilitas berkelompok, biaya 2 bps per unit perubahan eksposur):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Kebijakan Risiko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Kebijakan Risiko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 bila dilanggar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Drawdown yang diperkirakan (dari §4.2)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 (ini perkiraan, bukan batas)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Drawdown persentil 95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**Drawdown peringatan**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Tinjau; tidak menambah risiko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**Drawdown tindakan**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Turunkan eksposur ____%; tertulis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**Drawdown maksimum mutlak**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Hentikan; tinjau seluruh mandat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ES 99% bulanan maksimum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____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Kurangi posisi terbesar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Kontribusi risiko maksimum satu kelas aset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Seimbangkan ulang meski bobot uang sesuai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Eksposur maksimum satu penerbit/lawan 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menambah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Drawdown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Kenaikan untuk pulih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Tahun pemulihan @ 8%/tahun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5,26%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0,67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11,11%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1,37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2,90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42,86%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4,63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66,67%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6,64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**50%**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**100,00%**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**9,01**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11,91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233,33%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15,64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**80%**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**400,00%**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**20,91**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Cakrawala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DD maksimum 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Persentil 95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24,0%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41,3%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30,6%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49,4%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**20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**37,2%**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**56,7%**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di titik terburuk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Kerugian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DD rata-rata (37,2%)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3.140.000.000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1.860.000.000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**DD p95 (56,7%)**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2.165.000.000**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2.835.000.000**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Pelanggaran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 tersirat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Diterima?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Ditolak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**0,40%**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**Diterima**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2–5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0,80%–2,00%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Diterima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**2,40%**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**Diterima**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Ditolak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Selisihnya Rp685.000.000 dan 3,27 tahun pemulihan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(9,56 - 6,30 = 3,27 setelah pembulatan dari 9,564 dan 6,296).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Drawdown-nya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 lebih baik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(36,6% vs 32,0%; p95 54,3% vs 52,1%)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Kenaikan Sharpe berasal dari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menaikkan eksposur pada periode tenang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yaitu ungkitan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Dalam proses pembangkit data ini, hanyutan per periode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tetap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sementara volatilitas berubah, sehingga rasio imbalan-risiko per periode otomatis lebih tinggi pada…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ES 99% historis: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 = Rp ____ · Rasio ES/VaR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Selisih kedua rasio menunjukkan apa tentang data saya?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Rentang pelanggaran yang akan diterima pada N saya: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 sampai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Status validasi model saya: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Tervalidasi ☐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Belum tervalidasi (N = ____)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Uji terbalik: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keadaan apa yang menyebabkan kerugian 40%?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saya akan bertahan melewati DD tanpa penargetan?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→ penargetan mungkin sia-sia ☐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Tidak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→ penargetan murah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