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adalah wawasan yang mengubah cara portofolio dibaca, dan ia dapat dihitung secara tepat.</a:t>
            </a:r>
          </a:p>
          <a:p/>
          <a:p>
            <a:r>
              <a:t>**Kontribusi risiko marjinal** aset i adalah turunan volatilitas portofolio terhadap bobotnya:</a:t>
            </a:r>
          </a:p>
          <a:p/>
          <a:p>
            <a:r>
              <a:t>MRC_i = (partial sigma_p) / (partial w_i) = ((Sigmaw)_i) / (sigma_p)</a:t>
            </a:r>
          </a:p>
          <a:p/>
          <a:p>
            <a:r>
              <a:t>**Kontribusi risiko total** aset i:</a:t>
            </a:r>
          </a:p>
          <a:p/>
          <a:p>
            <a:r>
              <a:t>RC_i = w_i × MRC_i qquad dengan sifat qquad sum_i=1^n RC_i = sigma_p</a:t>
            </a:r>
          </a:p>
          <a:p/>
          <a:p>
            <a:r>
              <a:t>Sifat terakhir itu — bahwa kontribusi risiko menjumlah tepat ke volatilitas portofolio — adalah yang membuat dekomposisi ini berguna. Risiko dapat dibagi ke dalam sumber-sumbernya secara persis, sebagaimana imbal hasil dapat dibagi.</a:t>
            </a:r>
          </a:p>
          <a:p/>
          <a:p>
            <a:r>
              <a:t>**Terapkan pada portofolio 60/40 yang klasik** (45% saham negara maju, 40% obligasi pemerintah, 15% saham negara berkembang):</a:t>
            </a:r>
          </a:p>
          <a:p/>
          <a:p>
            <a:r>
              <a:t>**Portofolio "60/40" ini adalah portofolio 91/9 dalam risiko.** Empat puluh persen uang yang ditempatkan pada obligasi menyumbang kurang dari sepersepuluh risiko portofolio. Investor yang mengira dirinya memegang portofolio seimbang sesungguhnya memegang portofolio saham dengan sedikit peredam.</a:t>
            </a:r>
          </a:p>
          <a:p/>
          <a:p>
            <a:r>
              <a:t>Ini bukan kritik terhadap 60/40 — ia mungkin tepat bagi banyak orang. Ini adalah **koreksi atas apa yang dikira orang sedang mereka pegang.** Dan koreksi itu penting, karena ekspektasi yang keliru tentang isi portofolio adalah penyebab paling umum keputusan panik pada saat tertekan (K-12).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Bila masalahnya adalah estimasi boldsymbolmu (L3.1 §4.4), solusi paling radikal adalah membangun portofolio yang **tidak memerlukan boldsymbolmu sama sekali.**</a:t>
            </a:r>
          </a:p>
          <a:p/>
          <a:p>
            <a:r>
              <a:t>**Paritas risiko** mencari bobot yang membuat setiap aset menyumbang porsi risiko yang sama:</a:t>
            </a:r>
          </a:p>
          <a:p/>
          <a:p>
            <a:r>
              <a:t>RC_i = (sigma_p) / (n) quad untuk seluruh i</a:t>
            </a:r>
          </a:p>
          <a:p/>
          <a:p>
            <a:r>
              <a:t>Tidak ada bentuk tertutup untuk n &gt; 2; bobotnya dicari secara iteratif. Yang dibutuhkan hanyalah Sigma — matriks kovarians — yang, sebagaimana ditetapkan di L3.1 §4.4.1, **jauh lebih mudah diestimasi daripada boldsymbolmu** karena dapat diperkirakan dari data frekuensi tinggi.</a:t>
            </a:r>
          </a:p>
          <a:p/>
          <a:p>
            <a:r>
              <a:t>**Bandingkan ketiga pendekatan pada lima kelas aset yang sama** (rincian di Contoh 1):</a:t>
            </a:r>
          </a:p>
          <a:p/>
          <a:p>
            <a:r>
              <a:t>**Tiga bacaan.**</a:t>
            </a:r>
          </a:p>
          <a:p/>
          <a:p>
            <a:r>
              <a:t>**Pertama: 1/N tidak seimbang.** Membagi uang rata menghasilkan kontribusi risiko dari 5,8% sampai 35,2% — rentang enam kali lipat. Ini adalah cacat 1/N yang dinyatakan di L3.1 §4.5, kini terukur.</a:t>
            </a:r>
          </a:p>
          <a:p/>
          <a:p>
            <a:r>
              <a:t>**Kedua: paritas risiko menurunkan volatilitas 2,02 pp** (dari 9,85% ke 7,83%) tanpa mengestimasi satu pun imbal hasil harapan.</a:t>
            </a:r>
          </a:p>
          <a:p/>
          <a:p>
            <a:r>
              <a:t>**Ketiga, dan yang harus dinyatakan jujur: paritas risiko memiliki biayanya sendiri.** Ia memberi bobot besar pada aset volatilitas rendah — 34,24% pada obligasi dan 26,22% pada kas+, total **60,46%** pada dua aset yang imbal hasil harapannya paling rendah. Konsekuensinya:</a:t>
            </a:r>
          </a:p>
          <a:p/>
          <a:p>
            <a:r>
              <a:t>- **Imbal hasil harapan portofolio lebih rendah.** Paritas risiko menyeimbangkan risiko, bukan memaksimalkan imba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Pendekatan ketiga adalah yang paling elegan, dan gagasan intinya dapat dinyatakan dalam satu kalimat: **jangan mulai dari estimasi Anda; mulai dari apa yang sudah dipercayai pasar, lalu ubah hanya di tempat Anda punya alasan.**</a:t>
            </a:r>
          </a:p>
          <a:p/>
          <a:p>
            <a:r>
              <a:t>**Langkah 1 — optimasi balik.** Alih-alih bertanya "bobot apa yang optimal bagi boldsymbolmu ini?", tanyakan kebalikannya: **"boldsymbolmu apa yang membuat bobot pasar menjadi optimal?"**</a:t>
            </a:r>
          </a:p>
          <a:p/>
          <a:p>
            <a:r>
              <a:t>boldsymbolPi = lambdaSigmaw_pasar</a:t>
            </a:r>
          </a:p>
          <a:p/>
          <a:p>
            <a:r>
              <a:t>dengan lambda koefisien keengganan risiko agregat, yang dapat diperoleh dari lambda = (mu_m - r_f)/sigma_m^2.</a:t>
            </a:r>
          </a:p>
          <a:p/>
          <a:p>
            <a:r>
              <a:t>boldsymbolPi adalah **imbal hasil ekuilibrium tersirat** — himpunan imbal hasil harapan yang konsisten dengan portofolio yang benar-benar dipegang pasar. Ini bukan tebakan; ini pembacaan.</a:t>
            </a:r>
          </a:p>
          <a:p/>
          <a:p>
            <a:r>
              <a:t>**Hasil perhitungan** (rincian di Contoh 3) untuk portofolio pasar 40/30/10/12/8:</a:t>
            </a:r>
          </a:p>
          <a:p/>
          <a:p>
            <a:r>
              <a:t>Bacalah angka-angka ini sebagai pernyataan tentang pasar: **pasar berperilaku seolah-olah ia mengharapkan premi 5,87% dari saham negara maju dan hanya 0,82% dari obligasi pemerintah.** Bila Anda tidak setuju, Anda sedang mengambil posisi melawan konsensus — dan Anda sebaiknya dapat menjelaskan mengapa.</a:t>
            </a:r>
          </a:p>
          <a:p/>
          <a:p>
            <a:r>
              <a:t>**Langkah 2 — masukkan pandangan.** Black-Litterman menggabungkan boldsymbolPi dengan pandangan Anda menurut keyakinan masing-masing:</a:t>
            </a:r>
          </a:p>
          <a:p/>
          <a:p>
            <a:r>
              <a:t>boldsymbolmu_BL = [(tauSigma)^-1 + P'Omega^-1P]^-1[(tauSigma)^-1boldsymbolPi + P'Omega^-1Q]</a:t>
            </a:r>
          </a:p>
          <a:p/>
          <a:p>
            <a:r>
              <a:t>Notasinya berat; logikanya tida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Sekarang klaim yang standar buktinya paling tinggi. Kita uji dengan rancangan yang sama ketatnya seperti pengujian sinyal di Level 2.</a:t>
            </a:r>
          </a:p>
          <a:p/>
          <a:p>
            <a:r>
              <a:t>**Rancangan.** Kemiringan taktis berbasis momentum 12 bulan: setiap tahun, tambahkan 10 pp ke kelas aset dengan momentum terkuat dan kurangi 10 pp dari yang terlemah. Bandingkan dengan SAA murni pada **lintasan yang identik** (uji berpasangan — sehingga perbandingannya tidak terganggu perbedaan sampel). 20 tahun, 3.000 lintasan, biaya 15 bps per sisi.</a:t>
            </a:r>
          </a:p>
          <a:p/>
          <a:p>
            <a:r>
              <a:t>**Uji berpasangan atas selisih CAGR:**</a:t>
            </a:r>
          </a:p>
          <a:p/>
          <a:p>
            <a:r>
              <a:t>Selisih = +0,0331 pp qquad SE = 0,00769 pp qquad t = 4,305 CI_95% = [+0,0180, +0,0482] pp</a:t>
            </a:r>
          </a:p>
          <a:p/>
          <a:p>
            <a:r>
              <a:t>**Selisihnya signifikan secara statistik dengan margin lebar.** t = 4,305 melampaui hampir setiap ambang yang wajar, termasuk ambang terkoreksi untuk banyak-uji. Selang keyakinannya tidak mencakup nol.</a:t>
            </a:r>
          </a:p>
          <a:p/>
          <a:p>
            <a:r>
              <a:t>**Dan selisih itu tetap tidak layak dipakai.** Inilah pelajaran modul ini.</a:t>
            </a:r>
          </a:p>
          <a:p/>
          <a:p>
            <a:r>
              <a:t>**Alasan pertama: Sharpe turun.** Volatilitas naik 0,31 pp sementara imbal hasil naik hanya 0,033 pp. Rasio imbalan-risiko memburuk dari 0,2865 menjadi 0,2815. **Kenaikan imbal hasil yang tipis itu adalah kompensasi atas risiko yang lebih tinggi, bukan keunggulan penentuan waktu.** Proses pembangkit data dalam simulasi ini tidak memuat momentum sama sekali; yang dilakukan kemiringan itu hanyalah memiringkan portofolio ke arah aset berisiko lebih tinggi.</a:t>
            </a:r>
          </a:p>
          <a:p/>
          <a:p>
            <a:r>
              <a:t>**Alasan kedua: besarannya tidak bermakna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Lima kelas aset:</a:t>
            </a:r>
          </a:p>
          <a:p/>
          <a:p>
            <a:r>
              <a:t>Korelasi: DM–EM 0,75 · DM–Properti 0,60 · EM–Properti 0,55 · Obligasi–Kas+ 0,30 · Obligasi–Properti 0,25 · Obligasi–EM 0,10 · DM–Kas+ 0,10 · DM–Obligasi 0,05 · EM–Kas+ 0,05 · Properti–Kas+ 0,10</a:t>
            </a:r>
          </a:p>
          <a:p/>
          <a:p>
            <a:r>
              <a:t>**Langkah 1 — portofolio 1/N.** Bobot 20% masing-masing.</a:t>
            </a:r>
          </a:p>
          <a:p/>
          <a:p>
            <a:r>
              <a:t>sigma_p = 9,85%</a:t>
            </a:r>
          </a:p>
          <a:p/>
          <a:p>
            <a:r>
              <a:t>**Langkah 2 — uraikan kontribusi risikonya.**</a:t>
            </a:r>
          </a:p>
          <a:p/>
          <a:p>
            <a:r>
              <a:t>MRC_i = ((Sigmaw)_i) / (sigma_p) qquad RC_i = w_i × MRC_i</a:t>
            </a:r>
          </a:p>
          <a:p/>
          <a:p>
            <a:r>
              <a:t>**Periksa:** jumlah RC = 0,098454 = sigma_p. ✓ Dekomposisi ini persis, bukan pendekatan.</a:t>
            </a:r>
          </a:p>
          <a:p/>
          <a:p>
            <a:r>
              <a:t>**Bacaan:** uang dibagi rata; risiko tidak. Saham negara maju menyumbang **enam kali lipat** risiko obligasi pemerintah pada bobot uang yang identik.</a:t>
            </a:r>
          </a:p>
          <a:p/>
          <a:p>
            <a:r>
              <a:t>**Langkah 3 — cari bobot paritas risiko.** Secara iteratif, sesuaikan bobot sampai setiap RC_i = sigma_p/5:</a:t>
            </a:r>
          </a:p>
          <a:p/>
          <a:p>
            <a:r>
              <a:t>sigma_p = 7,83%</a:t>
            </a:r>
          </a:p>
          <a:p/>
          <a:p>
            <a:r>
              <a:t>**Langkah 4 — ukur perbaikannya.**</a:t>
            </a:r>
          </a:p>
          <a:p/>
          <a:p>
            <a:r>
              <a:t>9,85% - 7,83% = 2,02 pp quad (-20,5% relatif)</a:t>
            </a:r>
          </a:p>
          <a:p/>
          <a:p>
            <a:r>
              <a:t>Diperoleh **tanpa mengestimasi satu pun imbal hasil hara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Lima kelas aset:</a:t>
            </a:r>
          </a:p>
          <a:p/>
          <a:p>
            <a:r>
              <a:t>Korelasi: DM–EM 0,75 · DM–Properti 0,60 · EM–Properti 0,55 · Obligasi–Kas+ 0,30 · Obligasi–Properti 0,25 · Obligasi–EM 0,10 · DM–Kas+ 0,10 · DM–Obligasi 0,05 · EM–Kas+ 0,05 · Properti–Kas+ 0,10</a:t>
            </a:r>
          </a:p>
          <a:p/>
          <a:p>
            <a:r>
              <a:t>**Langkah 1 — portofolio 1/N.** Bobot 20% masing-masing.</a:t>
            </a:r>
          </a:p>
          <a:p/>
          <a:p>
            <a:r>
              <a:t>sigma_p = 9,85%</a:t>
            </a:r>
          </a:p>
          <a:p/>
          <a:p>
            <a:r>
              <a:t>**Langkah 2 — uraikan kontribusi risikonya.**</a:t>
            </a:r>
          </a:p>
          <a:p/>
          <a:p>
            <a:r>
              <a:t>MRC_i = ((Sigmaw)_i) / (sigma_p) qquad RC_i = w_i × MRC_i</a:t>
            </a:r>
          </a:p>
          <a:p/>
          <a:p>
            <a:r>
              <a:t>**Periksa:** jumlah RC = 0,098454 = sigma_p. ✓ Dekomposisi ini persis, bukan pendekatan.</a:t>
            </a:r>
          </a:p>
          <a:p/>
          <a:p>
            <a:r>
              <a:t>**Bacaan:** uang dibagi rata; risiko tidak. Saham negara maju menyumbang **enam kali lipat** risiko obligasi pemerintah pada bobot uang yang identik.</a:t>
            </a:r>
          </a:p>
          <a:p/>
          <a:p>
            <a:r>
              <a:t>**Langkah 3 — cari bobot paritas risiko.** Secara iteratif, sesuaikan bobot sampai setiap RC_i = sigma_p/5:</a:t>
            </a:r>
          </a:p>
          <a:p/>
          <a:p>
            <a:r>
              <a:t>sigma_p = 7,83%</a:t>
            </a:r>
          </a:p>
          <a:p/>
          <a:p>
            <a:r>
              <a:t>**Langkah 4 — ukur perbaikannya.**</a:t>
            </a:r>
          </a:p>
          <a:p/>
          <a:p>
            <a:r>
              <a:t>9,85% - 7,83% = 2,02 pp quad (-20,5% relatif)</a:t>
            </a:r>
          </a:p>
          <a:p/>
          <a:p>
            <a:r>
              <a:t>Diperoleh **tanpa mengestimasi satu pun imbal hasil hara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Lima kelas aset:</a:t>
            </a:r>
          </a:p>
          <a:p/>
          <a:p>
            <a:r>
              <a:t>Korelasi: DM–EM 0,75 · DM–Properti 0,60 · EM–Properti 0,55 · Obligasi–Kas+ 0,30 · Obligasi–Properti 0,25 · Obligasi–EM 0,10 · DM–Kas+ 0,10 · DM–Obligasi 0,05 · EM–Kas+ 0,05 · Properti–Kas+ 0,10</a:t>
            </a:r>
          </a:p>
          <a:p/>
          <a:p>
            <a:r>
              <a:t>**Langkah 1 — portofolio 1/N.** Bobot 20% masing-masing.</a:t>
            </a:r>
          </a:p>
          <a:p/>
          <a:p>
            <a:r>
              <a:t>sigma_p = 9,85%</a:t>
            </a:r>
          </a:p>
          <a:p/>
          <a:p>
            <a:r>
              <a:t>**Langkah 2 — uraikan kontribusi risikonya.**</a:t>
            </a:r>
          </a:p>
          <a:p/>
          <a:p>
            <a:r>
              <a:t>MRC_i = ((Sigmaw)_i) / (sigma_p) qquad RC_i = w_i × MRC_i</a:t>
            </a:r>
          </a:p>
          <a:p/>
          <a:p>
            <a:r>
              <a:t>**Periksa:** jumlah RC = 0,098454 = sigma_p. ✓ Dekomposisi ini persis, bukan pendekatan.</a:t>
            </a:r>
          </a:p>
          <a:p/>
          <a:p>
            <a:r>
              <a:t>**Bacaan:** uang dibagi rata; risiko tidak. Saham negara maju menyumbang **enam kali lipat** risiko obligasi pemerintah pada bobot uang yang identik.</a:t>
            </a:r>
          </a:p>
          <a:p/>
          <a:p>
            <a:r>
              <a:t>**Langkah 3 — cari bobot paritas risiko.** Secara iteratif, sesuaikan bobot sampai setiap RC_i = sigma_p/5:</a:t>
            </a:r>
          </a:p>
          <a:p/>
          <a:p>
            <a:r>
              <a:t>sigma_p = 7,83%</a:t>
            </a:r>
          </a:p>
          <a:p/>
          <a:p>
            <a:r>
              <a:t>**Langkah 4 — ukur perbaikannya.**</a:t>
            </a:r>
          </a:p>
          <a:p/>
          <a:p>
            <a:r>
              <a:t>9,85% - 7,83% = 2,02 pp quad (-20,5% relatif)</a:t>
            </a:r>
          </a:p>
          <a:p/>
          <a:p>
            <a:r>
              <a:t>Diperoleh **tanpa mengestimasi satu pun imbal hasil hara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Lima kelas aset:</a:t>
            </a:r>
          </a:p>
          <a:p/>
          <a:p>
            <a:r>
              <a:t>Korelasi: DM–EM 0,75 · DM–Properti 0,60 · EM–Properti 0,55 · Obligasi–Kas+ 0,30 · Obligasi–Properti 0,25 · Obligasi–EM 0,10 · DM–Kas+ 0,10 · DM–Obligasi 0,05 · EM–Kas+ 0,05 · Properti–Kas+ 0,10</a:t>
            </a:r>
          </a:p>
          <a:p/>
          <a:p>
            <a:r>
              <a:t>**Langkah 1 — portofolio 1/N.** Bobot 20% masing-masing.</a:t>
            </a:r>
          </a:p>
          <a:p/>
          <a:p>
            <a:r>
              <a:t>sigma_p = 9,85%</a:t>
            </a:r>
          </a:p>
          <a:p/>
          <a:p>
            <a:r>
              <a:t>**Langkah 2 — uraikan kontribusi risikonya.**</a:t>
            </a:r>
          </a:p>
          <a:p/>
          <a:p>
            <a:r>
              <a:t>MRC_i = ((Sigmaw)_i) / (sigma_p) qquad RC_i = w_i × MRC_i</a:t>
            </a:r>
          </a:p>
          <a:p/>
          <a:p>
            <a:r>
              <a:t>**Periksa:** jumlah RC = 0,098454 = sigma_p. ✓ Dekomposisi ini persis, bukan pendekatan.</a:t>
            </a:r>
          </a:p>
          <a:p/>
          <a:p>
            <a:r>
              <a:t>**Bacaan:** uang dibagi rata; risiko tidak. Saham negara maju menyumbang **enam kali lipat** risiko obligasi pemerintah pada bobot uang yang identik.</a:t>
            </a:r>
          </a:p>
          <a:p/>
          <a:p>
            <a:r>
              <a:t>**Langkah 3 — cari bobot paritas risiko.** Secara iteratif, sesuaikan bobot sampai setiap RC_i = sigma_p/5:</a:t>
            </a:r>
          </a:p>
          <a:p/>
          <a:p>
            <a:r>
              <a:t>sigma_p = 7,83%</a:t>
            </a:r>
          </a:p>
          <a:p/>
          <a:p>
            <a:r>
              <a:t>**Langkah 4 — ukur perbaikannya.**</a:t>
            </a:r>
          </a:p>
          <a:p/>
          <a:p>
            <a:r>
              <a:t>9,85% - 7,83% = 2,02 pp quad (-20,5% relatif)</a:t>
            </a:r>
          </a:p>
          <a:p/>
          <a:p>
            <a:r>
              <a:t>Diperoleh **tanpa mengestimasi satu pun imbal hasil hara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sigma_p = ____ · Periksa: apakah sum RC = sigma_p? ☐ Ya - Aset dengan kontribusi risiko tertinggi: ____ (____%) · Bobot uangnya: ____% - **Apakah saya mengira sedang memegang portofolio ini?** ☐ Ya ☐ Tidak - Bila Tidak, apa yang saya kira sedang saya pegang? ____</a:t>
            </a:r>
          </a:p>
          <a:p/>
          <a:p>
            <a:r>
              <a:t>Cari bobot yang menyamakan RC dengan iterasi (rumus §4.3).</a:t>
            </a:r>
          </a:p>
          <a:p/>
          <a:p>
            <a:r>
              <a:t>- sigma_p 1/N = ____ · sigma_p paritas = ____ · Perbaikan = ____ pp - Bobot total pada dua aset dengan imbal hasil harapan terendah: ____% - **Apakah saya bersedia menerima imbal hasil harapan lebih rendah untuk itu?** ____ - Apakah saya akan memakai ungkitan untuk mengatasinya? ☐ **Tidak** ☐ Ya → jelaskan risiko pendanaannya: ____</a:t>
            </a:r>
          </a:p>
          <a:p/>
          <a:p>
            <a:r>
              <a:t>- Bobot pasar (atau proksinya) yang saya pakai: ____ · Sumber: ____ - sigma_m = ____ · Premi pasar yang saya asumsikan = ____ · lambda = ____ - boldsymbolPi per aset: ____ - Aset yang pandangan saya berbeda dari Pi: ____ · Selisihnya: ____ pp - **Apa yang saya ketahui yang tidak diketahui pasar, yang membenarkan selisih itu?** ____ - Bila saya tidak dapat menjawabnya, pandangan saya yang direvisi: ____</a:t>
            </a:r>
          </a:p>
          <a:p/>
          <a:p>
            <a:r>
              <a:t>- Pita yang saya pilih: ±____ pp · Frekuensi pemeriksaan: ____ - Perputaran tahunan yang diharapkan: ____% · Biaya: Rp____ - Apakah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L3.2 — Alokasi Strategis dan Taktis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Modul Inti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KEBIJAKAN ALOKASI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┌────────────────┴────────────────┐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STRATEGIS (SAA)                  TAKTIS (TAA)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bobot jangka panjang             penyimpangan sementara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ditinjau tahunan                 dari SAA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standar bukti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jauh lebih tinggi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UJI: +0,033 pp CAGR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t = 4,305 (signifikan!)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tetapi Sharpe TURUN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0,2865 → 0,2815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perputaran 4,3% → 14,4%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► signifikan secara statistik,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nol secara ekonomi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Strategis dan taktis: dua keputusan dengan standar bukti berbeda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Strategis dan taktis: dua keputusan dengan standar bukti berbeda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Alokasi Strategis (SAA)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Alokasi Taktis (TAA)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Cakrawala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5–20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1–12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Didorong oleh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Tujuan, kewajiban, toleransi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Pandangan atas harga relatif saat ini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Frekuensi tinjauan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Tahunan, atau saat keadaan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Bulanan sampai kuartalan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Perputaran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Sangat 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Sedang sampai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Sumber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Premi risiko jangka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Ketepatan waktu — bila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**Standar bukti**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**Sangat tinggi**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Bobot uang bukan bobot risiko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Bobot uang bukan bobot risiko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Terapkan pada portofolio 60/40 yang klasik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(45% saham negara maju, 40% obligasi pemerintah, 15% saham negara berkembang):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Bobot uang bukan bobot risiko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 uang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**Kontribusi risiko**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**72,9%**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**17,9%**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Paritas risiko: menghapus μ sepenuhnya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Paritas risiko: menghapus μ sepenuhnya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Bandingkan ketiga pendekatan pada lima kelas aset yang sama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(rincian di Contoh 1):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Kedua: paritas risiko menurunkan volatilitas 2,02 pp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(dari 9,85% ke 7,83%) tanpa mengestimasi satu pun imbal hasil harapan.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harapan portofolio lebih rendah.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Paritas risiko menyeimbangkan risiko, bukan memaksimalkan imbal hasil.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Praktik institusional mengatasinya dengan ungkitan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menaikkan seluruh portofolio ke tingkat risiko yang diinginkan. Ini memperkenalkan risiko pendanaan, risiko…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Ia mengasumsikan kovarians stabil.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L3.1 §4.6 sudah menunjukkan bahwa asumsi itu paling salah justru pada saat tertekan.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Paritas risiko: menghapus μ sepenuhnya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σ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1/N: 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1/N: **RC**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Paritas: 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Paritas: **RC**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**35,2%**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10,97%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**5,8%**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34,24%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28,8%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13,15%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22,2%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15,43%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26,22%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**Volatilitas portofolio**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**9,85%**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**7,83%**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Penyusutan estimasi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Penyusutan estimasi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Intensitas delta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RMSE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Perubahan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 (tanpa penyusutan)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0,002152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4,64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0,001715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4,14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−20,3%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0,001446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3,80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−32,8%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0,001320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3,63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−38,7%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**0,001313**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**3,62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**−39,0%**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1,0 (abaikan data sepenuhnya)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0,001475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3,84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−31,5%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Black-Litterman: membalik arah pertanyaan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Black-Litterman: membalik arah pertanyaan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Hasil perhitungan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(rincian di Contoh 3) untuk portofolio pasar 40/30/10/12/8: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Black-Litterman: membalik arah pertanyaan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 (premi atas kas)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Total dengan r_f = 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**5,87%**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10,87%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5,82%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4,24%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9,24%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3,18%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8,18%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5,82%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Penyeimbangan ulang: apa yang benar-benar dilakukannya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Penyeimbangan ulang: apa yang benar-benar dilakukannya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Kebijakan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CAGR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Perputaran/tahun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Tanpa penyeimbangan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**8,503%**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**12,18%**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0,2877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Kalender (tahunan)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8,228%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11,17%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0,2891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4,32%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Ambang ketat (5%)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8,098%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**0,2777**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3,67%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**Pita lebar (10%)**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8,408%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**0,3015**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Menguji alokasi taktis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Menguji alokasi taktis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Alasan ketiga: perputaran meningkat 3,3 kali lipat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dari 4,31% menjadi 14,40% per tahun — dengan seluruh konsekuensi pajak dan biaya yang menyertainya, yang…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Perbaikan Sharpe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sekadar perbaikan imbal hasil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Menguji alokasi taktis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SAA murni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SAA + TAA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CAGR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8,193%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**8,226%**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Volatilitas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**11,46%**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**Sharpe**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**0,2865**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**0,2815**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Perputaran/tahun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4,31%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**14,40%**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Alokasi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σ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 dari sigma_p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0,0347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**35,2%**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0,0284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0,0219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0,0079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**0,0985**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Bobot paritas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**10,97%**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**34,24%**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15,43%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26,22%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**Σ**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**0,0783**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 uang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Kontribusi 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**72,9%**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saya mengira sedang memegang portofolio ini?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☐ Ya ☐ 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saya bersedia menerima imbal hasil harapan lebih rendah untuk itu?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 yang saya ketahui yang tidak diketahui pasar, yang membenarkan selisih itu?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saya mengklaim adanya "bonus penyeimbangan ulang"?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☐ Tidak ☐ Ya → tunjukkan datanya: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