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Bila semua investor memegang portofolio tangensi, maka dalam keseimbangan portofolio itu haruslah **portofolio pasar**. Dari situ diturunkan:</a:t>
            </a:r>
          </a:p>
          <a:p/>
          <a:p>
            <a:r>
              <a:t>mathbbE[R_i] = r_f + beta_i(mathbbE[R_m] - r_f) qquad dengan qquad beta_i = (Cov(R_i, R_m)) / (sigma_m^2)</a:t>
            </a:r>
          </a:p>
          <a:p/>
          <a:p>
            <a:r>
              <a:t>Sumbangan konseptual CAPM yang paling tahan lama bukan rumusnya, melainkan pemisahan yang dibuatnya:</a:t>
            </a:r>
          </a:p>
          <a:p/>
          <a:p>
            <a:r>
              <a:t>Implikasinya tegas dan berlaku terlepas dari apakah CAPM benar secara empiris: **menanggung risiko yang dapat Anda hilangkan secara cuma-cuma tidak dibayar oleh siapa pun.** Portofolio terkonsentrasi pada satu instrumen menanggung banyak risiko idiosinkratik tanpa imbalan harapan yang menyertainya.</a:t>
            </a:r>
          </a:p>
          <a:p/>
          <a:p>
            <a:r>
              <a:t>**Batas empiris CAPM** harus dinyatakan bersama teorinya:</a:t>
            </a:r>
          </a:p>
          <a:p/>
          <a:p>
            <a:r>
              <a:t>- Beta yang diukur tidak stabil antarperiode - Hubungan empiris antara beta dan imbal hasil jauh lebih lemah daripada yang diprediksi, dan pada beberapa periode berlawanan arah - Beberapa karakteristik — ukuran perusahaan, valuasi relatif, momentum, profitabilitas — secara historis memuat informasi yang tidak tertangkap beta (dibahas penuh di **L3I.2 Investasi Berbasis Faktor**) - "Portofolio pasar" yang sesungguhnya tidak dapat diamati; setiap proksi yang dipakai adalah pilihan yang memengaruhi hasil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MPT memperlakukan rho sebagai tetapan. Ia bukan tetapan, dan cara ia berubah adalah cara yang paling merugikan.</a:t>
            </a:r>
          </a:p>
          <a:p/>
          <a:p>
            <a:r>
              <a:t>Untuk portofolio lima aset dengan bobot sama rata dan volatilitas 20% / 17% / 14% / 11% / 8%:</a:t>
            </a:r>
          </a:p>
          <a:p/>
          <a:p>
            <a:r>
              <a:t>**Volatilitas portofolio naik 4,44 pp — sebesar 49,3% secara relatif — dari rezim tenang ke rezim krisis, tanpa satu pun volatilitas aset berubah.** Seluruh kenaikan berasal dari korelasi.</a:t>
            </a:r>
          </a:p>
          <a:p/>
          <a:p>
            <a:r>
              <a:t>Dan manfaat diversifikasi runtuh dari 4,99 pp menjadi 0,56 pp: **89% manfaatnya lenyap** tepat pada saat ia paling dibutuhkan.</a:t>
            </a:r>
          </a:p>
          <a:p/>
          <a:p>
            <a:r>
              <a:t>&gt; **K-08 — korelasi tidak stabil, dan ia paling tidak stabil justru ketika Anda paling membutuhkannya.** Portofolio yang tampak terdiversifikasi dalam data lima tahun terakhir dapat berperilaku seperti satu posisi tunggal pada minggu ketika hal itu menentukan.</a:t>
            </a:r>
          </a:p>
          <a:p/>
          <a:p>
            <a:r>
              <a:t>**Tiga implikasi praktis:**</a:t>
            </a:r>
          </a:p>
          <a:p/>
          <a:p>
            <a:r>
              <a:t>1. **Uji portofolio Anda pada korelasi tertekan, bukan korelasi rata-rata.** Hitung ulang volatilitas dengan barrho = 0,90 dan tanyakan apakah Anda dapat menanggungnya. Itu angka yang relevan, bukan yang pertama. 2. **Diversifikasi lintas kelas aset yang mekanismenya berbeda** lebih tahan daripada diversifikasi lintas banyak instrumen dalam satu kelas. Dua puluh saham dari satu bursa berkorelasi tinggi pada saat tertekan; saham dan obligasi pemerintah jangka panjang tidak selalu demikian — meski hubungan itu pun berubah antarrezim. 3. **Likuiditas dan korelasi memburuk bersama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Aset A: mu = 14%, sigma = 22% · Aset B: mu = 7%, sigma = 9% · r_f = 5,5%</a:t>
            </a:r>
          </a:p>
          <a:p/>
          <a:p>
            <a:r>
              <a:t>**Langkah 1 — bobot varians minimum pada berbagai korelasi.**</a:t>
            </a:r>
          </a:p>
          <a:p/>
          <a:p>
            <a:r>
              <a:t>w_A^* = (sigma_B^2 - rhosigma_Asigma_B) / (sigma_A^2 + sigma_B^2 - 2rhosigma_Asigma_B)</a:t>
            </a:r>
          </a:p>
          <a:p/>
          <a:p>
            <a:r>
              <a:t>**Bacaan.** Pada rho = pm 1, risiko dapat dihilangkan sepenuhnya — tetapi hanya pada rho = -1 hal itu dilakukan dengan bobot positif pada keduanya dan imbal hasil 9,03%. Pada rho = +1 diperlukan jual kosong aset A. Semakin rendah korelasi, semakin besar bobot yang layak diberikan pada aset berisiko tinggi **tanpa menaikkan risiko portofolio.**</a:t>
            </a:r>
          </a:p>
          <a:p/>
          <a:p>
            <a:r>
              <a:t>**Langkah 2 — portofolio 60/40 pada rho = 0,2.**</a:t>
            </a:r>
          </a:p>
          <a:p/>
          <a:p>
            <a:r>
              <a:t>mu_p = 0,6(14%) + 0,4(7%) = 8,4% + 2,8% = 11,20%</a:t>
            </a:r>
          </a:p>
          <a:p/>
          <a:p>
            <a:r>
              <a:t>Varians, suku demi suku:</a:t>
            </a:r>
          </a:p>
          <a:p/>
          <a:p>
            <a:r>
              <a:t>w_A^2sigma_A^2 = 0,36 × 0,0484 = 0,017424 w_B^2sigma_B^2 = 0,16 × 0,0081 = 0,001296 2w_Aw_Brhosigma_Asigma_B = 2(0,6)(0,4)(0,2)(0,22)(0,09) = 0,001901 sigma_p^2 = 0,020621 quad Rightarrow quad sigma_p =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Aset A: mu = 14%, sigma = 22% · Aset B: mu = 7%, sigma = 9% · r_f = 5,5%</a:t>
            </a:r>
          </a:p>
          <a:p/>
          <a:p>
            <a:r>
              <a:t>**Langkah 1 — bobot varians minimum pada berbagai korelasi.**</a:t>
            </a:r>
          </a:p>
          <a:p/>
          <a:p>
            <a:r>
              <a:t>w_A^* = (sigma_B^2 - rhosigma_Asigma_B) / (sigma_A^2 + sigma_B^2 - 2rhosigma_Asigma_B)</a:t>
            </a:r>
          </a:p>
          <a:p/>
          <a:p>
            <a:r>
              <a:t>**Bacaan.** Pada rho = pm 1, risiko dapat dihilangkan sepenuhnya — tetapi hanya pada rho = -1 hal itu dilakukan dengan bobot positif pada keduanya dan imbal hasil 9,03%. Pada rho = +1 diperlukan jual kosong aset A. Semakin rendah korelasi, semakin besar bobot yang layak diberikan pada aset berisiko tinggi **tanpa menaikkan risiko portofolio.**</a:t>
            </a:r>
          </a:p>
          <a:p/>
          <a:p>
            <a:r>
              <a:t>**Langkah 2 — portofolio 60/40 pada rho = 0,2.**</a:t>
            </a:r>
          </a:p>
          <a:p/>
          <a:p>
            <a:r>
              <a:t>mu_p = 0,6(14%) + 0,4(7%) = 8,4% + 2,8% = 11,20%</a:t>
            </a:r>
          </a:p>
          <a:p/>
          <a:p>
            <a:r>
              <a:t>Varians, suku demi suku:</a:t>
            </a:r>
          </a:p>
          <a:p/>
          <a:p>
            <a:r>
              <a:t>w_A^2sigma_A^2 = 0,36 × 0,0484 = 0,017424 w_B^2sigma_B^2 = 0,16 × 0,0081 = 0,001296 2w_Aw_Brhosigma_Asigma_B = 2(0,6)(0,4)(0,2)(0,22)(0,09) = 0,001901 sigma_p^2 = 0,020621 quad Rightarrow quad sigma_p =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Aset A: mu = 14%, sigma = 22% · Aset B: mu = 7%, sigma = 9% · r_f = 5,5%</a:t>
            </a:r>
          </a:p>
          <a:p/>
          <a:p>
            <a:r>
              <a:t>**Langkah 1 — bobot varians minimum pada berbagai korelasi.**</a:t>
            </a:r>
          </a:p>
          <a:p/>
          <a:p>
            <a:r>
              <a:t>w_A^* = (sigma_B^2 - rhosigma_Asigma_B) / (sigma_A^2 + sigma_B^2 - 2rhosigma_Asigma_B)</a:t>
            </a:r>
          </a:p>
          <a:p/>
          <a:p>
            <a:r>
              <a:t>**Bacaan.** Pada rho = pm 1, risiko dapat dihilangkan sepenuhnya — tetapi hanya pada rho = -1 hal itu dilakukan dengan bobot positif pada keduanya dan imbal hasil 9,03%. Pada rho = +1 diperlukan jual kosong aset A. Semakin rendah korelasi, semakin besar bobot yang layak diberikan pada aset berisiko tinggi **tanpa menaikkan risiko portofolio.**</a:t>
            </a:r>
          </a:p>
          <a:p/>
          <a:p>
            <a:r>
              <a:t>**Langkah 2 — portofolio 60/40 pada rho = 0,2.**</a:t>
            </a:r>
          </a:p>
          <a:p/>
          <a:p>
            <a:r>
              <a:t>mu_p = 0,6(14%) + 0,4(7%) = 8,4% + 2,8% = 11,20%</a:t>
            </a:r>
          </a:p>
          <a:p/>
          <a:p>
            <a:r>
              <a:t>Varians, suku demi suku:</a:t>
            </a:r>
          </a:p>
          <a:p/>
          <a:p>
            <a:r>
              <a:t>w_A^2sigma_A^2 = 0,36 × 0,0484 = 0,017424 w_B^2sigma_B^2 = 0,16 × 0,0081 = 0,001296 2w_Aw_Brhosigma_Asigma_B = 2(0,6)(0,4)(0,2)(0,22)(0,09) = 0,001901 sigma_p^2 = 0,020621 quad Rightarrow quad sigma_p =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Aset A: mu = 14%, sigma = 22% · Aset B: mu = 7%, sigma = 9% · r_f = 5,5%</a:t>
            </a:r>
          </a:p>
          <a:p/>
          <a:p>
            <a:r>
              <a:t>**Langkah 1 — bobot varians minimum pada berbagai korelasi.**</a:t>
            </a:r>
          </a:p>
          <a:p/>
          <a:p>
            <a:r>
              <a:t>w_A^* = (sigma_B^2 - rhosigma_Asigma_B) / (sigma_A^2 + sigma_B^2 - 2rhosigma_Asigma_B)</a:t>
            </a:r>
          </a:p>
          <a:p/>
          <a:p>
            <a:r>
              <a:t>**Bacaan.** Pada rho = pm 1, risiko dapat dihilangkan sepenuhnya — tetapi hanya pada rho = -1 hal itu dilakukan dengan bobot positif pada keduanya dan imbal hasil 9,03%. Pada rho = +1 diperlukan jual kosong aset A. Semakin rendah korelasi, semakin besar bobot yang layak diberikan pada aset berisiko tinggi **tanpa menaikkan risiko portofolio.**</a:t>
            </a:r>
          </a:p>
          <a:p/>
          <a:p>
            <a:r>
              <a:t>**Langkah 2 — portofolio 60/40 pada rho = 0,2.**</a:t>
            </a:r>
          </a:p>
          <a:p/>
          <a:p>
            <a:r>
              <a:t>mu_p = 0,6(14%) + 0,4(7%) = 8,4% + 2,8% = 11,20%</a:t>
            </a:r>
          </a:p>
          <a:p/>
          <a:p>
            <a:r>
              <a:t>Varians, suku demi suku:</a:t>
            </a:r>
          </a:p>
          <a:p/>
          <a:p>
            <a:r>
              <a:t>w_A^2sigma_A^2 = 0,36 × 0,0484 = 0,017424 w_B^2sigma_B^2 = 0,16 × 0,0081 = 0,001296 2w_Aw_Brhosigma_Asigma_B = 2(0,6)(0,4)(0,2)(0,22)(0,09) = 0,001901 sigma_p^2 = 0,020621 quad Rightarrow quad sigma_p =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Aset A: mu = 14%, sigma = 22% · Aset B: mu = 7%, sigma = 9% · r_f = 5,5%</a:t>
            </a:r>
          </a:p>
          <a:p/>
          <a:p>
            <a:r>
              <a:t>**Langkah 1 — bobot varians minimum pada berbagai korelasi.**</a:t>
            </a:r>
          </a:p>
          <a:p/>
          <a:p>
            <a:r>
              <a:t>w_A^* = (sigma_B^2 - rhosigma_Asigma_B) / (sigma_A^2 + sigma_B^2 - 2rhosigma_Asigma_B)</a:t>
            </a:r>
          </a:p>
          <a:p/>
          <a:p>
            <a:r>
              <a:t>**Bacaan.** Pada rho = pm 1, risiko dapat dihilangkan sepenuhnya — tetapi hanya pada rho = -1 hal itu dilakukan dengan bobot positif pada keduanya dan imbal hasil 9,03%. Pada rho = +1 diperlukan jual kosong aset A. Semakin rendah korelasi, semakin besar bobot yang layak diberikan pada aset berisiko tinggi **tanpa menaikkan risiko portofolio.**</a:t>
            </a:r>
          </a:p>
          <a:p/>
          <a:p>
            <a:r>
              <a:t>**Langkah 2 — portofolio 60/40 pada rho = 0,2.**</a:t>
            </a:r>
          </a:p>
          <a:p/>
          <a:p>
            <a:r>
              <a:t>mu_p = 0,6(14%) + 0,4(7%) = 8,4% + 2,8% = 11,20%</a:t>
            </a:r>
          </a:p>
          <a:p/>
          <a:p>
            <a:r>
              <a:t>Varians, suku demi suku:</a:t>
            </a:r>
          </a:p>
          <a:p/>
          <a:p>
            <a:r>
              <a:t>w_A^2sigma_A^2 = 0,36 × 0,0484 = 0,017424 w_B^2sigma_B^2 = 0,16 × 0,0081 = 0,001296 2w_Aw_Brhosigma_Asigma_B = 2(0,6)(0,4)(0,2)(0,22)(0,09) = 0,001901 sigma_p^2 = 0,020621 quad Rightarrow quad sigma_p =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Pilih dua aset dari kelas yang berbeda. Perkirakan mu, sigma, dan rho dari data yang sumbernya Anda cantumkan.</a:t>
            </a:r>
          </a:p>
          <a:p/>
          <a:p>
            <a:r>
              <a:t>- Aset 1: mu = ____ · sigma = ____ · Sumber: ____ - Aset 2: mu = ____ · sigma = ____ · Sumber: ____ - rho = ____ · Periode: ____ s.d. ____</a:t>
            </a:r>
          </a:p>
          <a:p/>
          <a:p>
            <a:r>
              <a:t>- Bobot varians minimum = ____ · sigma_min = ____ - Rata-rata tertimbang sigma pada 50/50 = ____ · Manfaat diversifikasi = ____ pp</a:t>
            </a:r>
          </a:p>
          <a:p/>
          <a:p>
            <a:r>
              <a:t>Ubah mu_1 sebesar ±100 bps dan ±200 bps. Hitung ulang bobot tangensi.</a:t>
            </a:r>
          </a:p>
          <a:p/>
          <a:p>
            <a:r>
              <a:t>- SE(hatmu_1) = sigma_1/sqrtT dengan T = ____ tahun → **SE = ____ pp** - Pergeseran 100 bps setara ____ galat baku - **Pertanyaan yang harus dijawab tertulis:** apakah Anda dapat membedakan mu_1 dari mu_1 pm 100 bps dengan data yang Anda miliki? ☐ Ya ☐ **Tidak** - Jika Tidak, apa artinya bagi bobot yang Anda hitung? ____</a:t>
            </a:r>
          </a:p>
          <a:p/>
          <a:p>
            <a:r>
              <a:t>Hitung ulang sigma_p portofolio Anda pada barrho = 0,25 / 0,45 / 0,75 / 0,90.</a:t>
            </a:r>
          </a:p>
          <a:p/>
          <a:p>
            <a:r>
              <a:t>- Manfaat yang lenyap dari 0,25 ke 0,90: ____% - Kerugian 2σ pada rezim krisis, dalam rupiah: ____ - **Dapatkah saya menanggung angka terakhir itu?** ☐ Ya ☐ Tidak → jika Tidak, apa yang saya ubah: ____</a:t>
            </a:r>
          </a:p>
          <a:p/>
          <a:p>
            <a:r>
              <a:t>- Sharpe portofolio optimasi saya (dalam-sampel): ____ - Sharpe portofolio 1/N atas aset yang sama (dalam-sampel): ____ - Selisihnya: ____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L3.1 — Teori Portofolio Modern dan Batasnya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3 Pengelola Portofolio · Modul Inti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TEORI PORTOFOLIO MODERN (Markowitz 1952)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┌─────────────────────┴─────────────────────┐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GAGASAN INTI YANG BERTAHAN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risiko portofolio ≠ rata-rata risiko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aset; korelasi &lt;1 menciptakan manfaat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└─────────────────────┬─────────────────────┘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┌───────────────┬───────┴───────┬───────────────┐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│               │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MEKANIKA        BATAS EFISIEN   TANGENSI &amp;      CAPM &amp; BETA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μ_p = Σw μ      himpunan por-   GARIS PASAR     risiko sistematis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σ²_p = ΣΣ w w σ tofolio efisien MODAL           vs idiosinkratik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│               │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└───────────────┴───────┬───────┴───────────────┘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┌─────────────────────┴─────────────────────┐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TIGA TITIK PATAH YANG TERUKUR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└─────────────────────┬─────────────────────┘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Gagasan inti, dinyatakan setepat mungkin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Batas efisien, tangensi, dan garis pasar modal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CAPM dan beta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CAPM dan beta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Beta yang diukur tidak stabil antarperiode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Hubungan empiris antara beta dan imbal hasil jauh lebih lemah daripada yang diprediksi, dan pada beberapa periode berlawanan arah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Beberapa karakteristik — ukuran perusahaan, valuasi relatif, momentum, profitabilitas — secara historis memuat informasi yang tidak tertangkap beta (dibahas penuh…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"Portofolio pasar" yang sesungguhnya tidak dapat diamati; setiap proksi yang dipakai adalah pilihan yang memengaruhi hasil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CAPM dan beta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Jenis risiko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Sifat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Dikompensasi pasar?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**Sistematis** (beta)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dapat dihilangkan dengan diversifikasi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**Idiosinkratik**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Dapat dihilangkan dengan diversifikasi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Batas pertama: galat estimasi, dan mengapa ia fatal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Batas pertama: galat estimasi, dan mengapa ia fatal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Panjang data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SE(hatmu)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**6,96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30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**4,02 pp**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Batas pertama: galat estimasi, dan mengapa ia fatal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Perubahan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Bobot baru (A / B / C)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Pergeseran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**Dasar**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36,81% / 28,65% / 34,55%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mu_A naik 100 bps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46,03% / 26,03% / 27,94%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w_A **+9,22 pp**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mu_A naik 200 bps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55,30% / 23,40% / 21,31%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w_A **+18,49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mu_B naik 100 bps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25,29% / 50,04% / 24,67%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w_B **+21,39 pp**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mu_B turun 100 bps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60,70% / **−15,73%** / 55,03%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w_B **−44,38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Uji yang menentukan: optimasi versus membagi rata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Uji yang menentukan: optimasi versus membagi rata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Pendekatan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Imbal hasil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Volatilitas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**Sharpe**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Optimasi tanpa batas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6,45%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**214,23%**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**0,0068**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Optimasi long-only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8,64%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11,67%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0,3120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**Sama rata (1/N)**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8,69%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8,99%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**0,4102**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Batas kedua: korelasi tidak stabil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Batas kedua: korelasi tidak stabil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Uji portofolio Anda pada korelasi tertekan, bukan korelasi rata-rata.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Hitung ulang volatilitas dengan barrho = 0,90 dan tanyakan apakah Anda dapat…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Diversifikasi lintas kelas aset yang mekanismenya berbeda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lebih tahan daripada diversifikasi lintas banyak instrumen dalam satu kelas. Dua puluh saham dari satu…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Likuiditas dan korelasi memburuk bersamaan.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Ketika korelasi melonjak, spread melebar dan kedalaman buku order menipis. Anda menghadapi kerugian yang lebih…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Batas kedua: korelasi tidak stabil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Rezim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barrho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Volatilitas portofolio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Manfaat diversifikasi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Tenang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0,25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**9,01%**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4,99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Normal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0,45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10,57%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3,43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Tertekan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0,75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12,56%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1,44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**Krisis**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**0,90**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**13,44%**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**0,56 pp**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Batas teoretis (rho = 1)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14,00%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0,00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Batas ketiga: varians bukan risiko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Batas ketiga: varians bukan risiko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Tingkat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VaR di bawah normal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VaR di bawah t(4)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Rasio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95%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−14,82%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−13,58%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0,92×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99%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−20,96%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−23,87%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**1,14×**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**99,9%**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**−27,84%**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**−45,70%**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**1,64×**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Apa yang bertahan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4.8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Apa yang bertahan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Bertahan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Dibuang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Risiko portofolio bukan rata-rata risiko aset — kovarians menentukan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Bobot presisi dari optimasi tak terkekang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Korelasi &lt; 1 menciptakan manfaat nyata dan terukur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rho sebagai tetapan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Risiko idiosinkratik tidak dibayar; risiko sistematis dibayar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Beta sebagai penjelas tunggal imbal hasil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Berpikir dalam kerangka risiko-imbalan, bukan imbal hasil saja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Varians sebagai satu-satunya ukuran risiko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Batas efisien sebagai **alat berpikir**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Batas efisien sebagai **resep bobot**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rho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w_A^*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sigma_min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mu pada titik itu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+1,0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−0,6923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+0,5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−0,0490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8,95%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6,66%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+0,2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0,0852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8,80%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7,60%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0,1434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8,33%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−0,3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0,2053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7,22%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8,44%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−1,0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0,2903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9,03%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sigma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C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mu_A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w_A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w_B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w_C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Delta w_A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27,62%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31,25%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41,12%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−9,22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**14% (dasar)**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**36,81%**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**28,65%**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**34,55%**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46,03%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26,03%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27,94%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+9,22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55,30%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23,40%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21,31%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+18,49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mu_B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w_A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w_B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w_C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Delta w_B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60,70%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**−15,73%**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55,03%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**−44,38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**7% (dasar)**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36,81%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**28,65%**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34,55%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25,29%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50,04%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24,67%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**+21,39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Ukuran posisi yang ditetapkan menggunakan korelasi tertekan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bukan korelasi rata-rata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Diversifikasi lintas mekanisme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aset yang sumber imbal hasilnya benar-benar berbeda — bukan lintas nama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Cadangan likuiditas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yang tidak perlu dijual pada saat tertekan (K-09)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Pertanyaan yang harus dijawab tertulis: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apakah Anda dapat membedakan mu_1 dari mu_1 pm 100 bps dengan data yang Anda miliki? ☐ Ya ☐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Tidak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Dapatkah saya menanggung angka terakhir itu?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☐ Ya ☐ Tidak → jika Tidak, apa yang saya ubah: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Aset 1: mu = ____ · sigma = ____ · Sumber: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Aset 2: mu = ____ · sigma = ____ · Sumber: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rho = ____ · Periode: ____ s.d.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Bobot varians minimum = ____ · sigma_min =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Rata-rata tertimbang sigma pada 50/50 = ____ · Manfaat diversifikasi = ____ pp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SE(hatmu_1) = sigma_1/sqrtT dengan T = ____ tahun →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SE = ____ 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