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notesMaster" Target="notesMasters/notesMaster1.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 **Portofolio simulasi**, bukan modal nyata. Penyelenggara **tidak boleh** mensyaratkan atau menganjurkan penggunaan modal nyata. 2. Harga yang dipakai adalah harga pasar nyata pada waktu keputusan, dicatat dengan stempel waktu. 3. **Biaya transaksi dan pajak wajib dimodelkan** menurut asumsi yang dinyatakan di PKI. 4. Setiap keputusan dicatat **sebelum** dieksekusi, bukan sesudah. 5. Kebijakan tidak boleh diubah kecuali menurut protokol perubahannya sendiri — dan setiap perubahan dicatat dengan alasan, data pendukung, dan tanggal.</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Keempatnya harus terpenuhi:</a:t>
            </a:r>
          </a:p>
          <a:p/>
          <a:p>
            <a:r>
              <a:t>1. Nilai akhir tertimbang ≥ **70** 2. Setiap komponen ≥ **60** 3. **D4 (perlakuan risiko) ≥ 2** pada seluruh komponen 4. **D5 (disiplin proses) ≥ 2** pada seluruh komponen</a:t>
            </a:r>
          </a:p>
          <a:p/>
          <a:p>
            <a:r>
              <a:t>**Kesempatan mengulang:** komponen yang gagal dapat diulang setelah masa tunggu 60 hari, paling banyak dua kali. Komponen B yang gagal mensyaratkan pelaksanaan 12 minggu baru.</a:t>
            </a:r>
          </a:p>
          <a:p/>
          <a:p>
            <a:r>
              <a:t>Portofolio dengan Sharpe **sejati** 0,50 — yaitu portofolio yang benar-benar baik:</a:t>
            </a:r>
          </a:p>
          <a:p/>
          <a:p>
            <a:r>
              <a:t>**Portofolio yang benar-benar baik menunjukkan kerugian pada 40,5% periode dua belas minggu.**</a:t>
            </a:r>
          </a:p>
          <a:p/>
          <a:p>
            <a:r>
              <a:t>Dan arah sebaliknya: portofolio dengan Sharpe **sejati −0,30** — yaitu portofolio yang buruk — menunjukkan **keuntungan pada 44,3%** periode dua belas minggu.</a:t>
            </a:r>
          </a:p>
          <a:p/>
          <a:p>
            <a:r>
              <a:t>**Peluang dua portofolio diranking terbalik:**</a:t>
            </a:r>
          </a:p>
          <a:p/>
          <a:p>
            <a:r>
              <a:t>**Bahkan portofolio dengan Sharpe 1,00 tampak kalah dari portofolio berSharpe nol pada lebih dari sepertiga periode dua belas minggu.**</a:t>
            </a:r>
          </a:p>
          <a:p/>
          <a:p>
            <a:r>
              <a:t>**Berapa lama yang sebenarnya dibutuhkan?** Untuk membedakan Sharpe 0,50 dari 0,00 pada t = 2:</a:t>
            </a:r>
          </a:p>
          <a:p/>
          <a:p>
            <a:r>
              <a:t>T = ((2) / (0,)50)^2 = 16,0 tahun = 832 minggu</a:t>
            </a:r>
          </a:p>
          <a:p/>
          <a:p>
            <a:r>
              <a:t>**Kesimpulan yang mengikat seluruh instrumen ini:**</a:t>
            </a:r>
          </a:p>
          <a:p/>
          <a:p>
            <a:r>
              <a:t>&gt; Dua belas minggu tidak memuat informasi yang dapat dipakai untuk menilai kualitas portofolio. Menilai peserta dari imbal hasilnya berarti menilai keberuntungannya, dan mengajarkan kepada mereka justru kebalikan dari seluruh isi Level 3. &gt; &gt; **Karena itu imbal hasil tidak masuk ke dalam rubrik man</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Keempatnya harus terpenuhi:</a:t>
            </a:r>
          </a:p>
          <a:p/>
          <a:p>
            <a:r>
              <a:t>1. Nilai akhir tertimbang ≥ **70** 2. Setiap komponen ≥ **60** 3. **D4 (perlakuan risiko) ≥ 2** pada seluruh komponen 4. **D5 (disiplin proses) ≥ 2** pada seluruh komponen</a:t>
            </a:r>
          </a:p>
          <a:p/>
          <a:p>
            <a:r>
              <a:t>**Kesempatan mengulang:** komponen yang gagal dapat diulang setelah masa tunggu 60 hari, paling banyak dua kali. Komponen B yang gagal mensyaratkan pelaksanaan 12 minggu baru.</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 **Portofolio simulasi**, bukan modal nyata. Penyelenggara **tidak boleh** mensyaratkan atau menganjurkan penggunaan modal nyata. 2. Harga yang dipakai adalah harga pasar nyata pada waktu keputusan, dicatat dengan stempel waktu. 3. **Biaya transaksi dan pajak wajib dimodelkan** menurut asumsi yang dinyatakan di PKI. 4. Setiap keputusan dicatat **sebelum** dieksekusi, bukan sesudah. 5. Kebijakan tidak boleh diubah kecuali menurut protokol perubahannya sendiri — dan setiap perubahan dicatat dengan alasan, data pendukung, dan tanggal.</a:t>
            </a:r>
          </a:p>
          <a:p/>
          <a:p>
            <a:r>
              <a:t>Setiap minggu, satu halaman:</a:t>
            </a:r>
          </a:p>
          <a:p/>
          <a:p>
            <a:r>
              <a:t>**Bagian terakhir adalah yang paling bernilai dalam seluruh proyek**, dan ia paling sering dikosongkan. Ia adalah satu-satunya catatan yang menunjukkan apakah kebijakan benar-benar mengikat — dan pada akhir 12 minggu, ia memungkinkan peserta menghitung apa yang akan terjadi bila ia menuruti dorongannya.</a:t>
            </a:r>
          </a:p>
          <a:p/>
          <a:p>
            <a:r>
              <a:t>**Peserta yang mencatat penyimpangannya sendiri secara jujur memperoleh nilai lebih tinggi daripada peserta yang melaporkan kepatuhan sempurna tanpa bukti pendukung.**</a:t>
            </a:r>
          </a:p>
          <a:p/>
          <a:p>
            <a:r>
              <a:t>---</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 **Portofolio simulasi**, bukan modal nyata. Penyelenggara **tidak boleh** mensyaratkan atau menganjurkan penggunaan modal nyata. 2. Harga yang dipakai adalah harga pasar nyata pada waktu keputusan, dicatat dengan stempel waktu. 3. **Biaya transaksi dan pajak wajib dimodelkan** menurut asumsi yang dinyatakan di PKI. 4. Setiap keputusan dicatat **sebelum** dieksekusi, bukan sesudah. 5. Kebijakan tidak boleh diubah kecuali menurut protokol perubahannya sendiri — dan setiap perubahan dicatat dengan alasan, data pendukung, dan tanggal.</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Maksimal **4.000 kata**, disusun dalam tujuh bagian.</a:t>
            </a:r>
          </a:p>
          <a:p/>
          <a:p>
            <a:r>
              <a:t>Ini bagian yang membedakan laporan Level 3 dari laporan kinerja biasa.</a:t>
            </a:r>
          </a:p>
          <a:p/>
          <a:p>
            <a:r>
              <a:t>Untuk setiap tindakan yang **ingin** diambil peserta tetapi tidak diizinkan kebijakan (tercatat pada §4.2), hitung:</a:t>
            </a:r>
          </a:p>
          <a:p/>
          <a:p>
            <a:r>
              <a:t>Selisih = Hasil bila tindakan diambil - Hasil aktual</a:t>
            </a:r>
          </a:p>
          <a:p/>
          <a:p>
            <a:r>
              <a:t>**Dan kemudian — ini bagian yang menentukan — nyatakan apakah selisih itu bermakna.**</a:t>
            </a:r>
          </a:p>
          <a:p/>
          <a:p>
            <a:r>
              <a:t>Dengan 12 minggu dan beberapa keputusan, **hampir tidak pernah bermakna.** Peserta yang menghitung selisih +2,3% dan menyimpulkan "kebijakan saya merugikan saya" telah gagal memahami §2.3. Peserta yang menghitung selisih yang sama dan menyatakan "selisih ini berada dalam rentang derau untuk jumlah keputusan sebanyak ini" menunjukkan pemahaman yang dituju seluruh jenjang.</a:t>
            </a:r>
          </a:p>
          <a:p/>
          <a:p>
            <a:r>
              <a:t>Wajib memuat perhitungan eksplisit:</a:t>
            </a:r>
          </a:p>
          <a:p/>
          <a:p>
            <a:r>
              <a:t>- **Jalur Investor:** berapa tahun dibutuhkan untuk membedakan Sharpe portofolio ini dari nol - **Jalur Trader:** berapa transaksi dibutuhkan = (2sigma/mu)^2 pada ekspektasi **live**, bukan backtest</a:t>
            </a:r>
          </a:p>
          <a:p/>
          <a:p>
            <a:r>
              <a:t>Dan pernyataan:</a:t>
            </a:r>
          </a:p>
          <a:p/>
          <a:p>
            <a:r>
              <a:t>&gt; "Dua belas minggu memuat ____ keputusan. Untuk menilai kebijakan ini dibutuhkan ____. Laporan ini karena itu tidak memuat kesimpulan tentang apakah kebijakan saya bekerja."</a:t>
            </a:r>
          </a:p>
          <a:p/>
          <a:p>
            <a:r>
              <a:t>---</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Wajib memuat perhitungan eksplisit:</a:t>
            </a:r>
          </a:p>
          <a:p/>
          <a:p>
            <a:r>
              <a:t>- **Jalur Investor:** berapa tahun dibutuhkan untuk membedakan Sharpe portofolio ini dari nol - **Jalur Trader:** berapa transaksi dibutuhkan = (2sigma/mu)^2 pada ekspektasi **live**, bukan backtest</a:t>
            </a:r>
          </a:p>
          <a:p/>
          <a:p>
            <a:r>
              <a:t>Dan pernyataan:</a:t>
            </a:r>
          </a:p>
          <a:p/>
          <a:p>
            <a:r>
              <a:t>&gt; "Dua belas minggu memuat ____ keputusan. Untuk menilai kebijakan ini dibutuhkan ____. Laporan ini karena itu tidak memuat kesimpulan tentang apakah kebijakan saya bekerja."</a:t>
            </a:r>
          </a:p>
          <a:p/>
          <a:p>
            <a:r>
              <a:t>---</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 **Kalibrasi penguji** pada Minggu −2: seluruh penguji menilai satu PKI contoh yang sama dan membandingkan hasilnya. Tanpa ini, sebaran nilai antarpenguji akan melampaui sebaran kemampuan antarpeserta. 2. **Kisi-kisi bukan rahasia.** Seluruh rubrik dan daftar §3.2 dibagikan pada Minggu −3. 3. **Sediakan templat catatan mingguan** dalam format yang sama untuk semua peserta, agar penilaian dapat dibandingkan.</a:t>
            </a:r>
          </a:p>
          <a:p/>
          <a:p>
            <a:r>
              <a:t>1. PKI dan Laporan dinilai **dua kali oleh penguji berbeda** tanpa melihat penilaian satu sama lain. Selisih &gt;10 poin diputuskan penguji ketiga. 2. Penilaian dilakukan dengan **nama peserta tertutup** dan **imbal hasil dihapus dari dokumen** sebelum diserahkan kepada penilai. 3. **Dimensi knockout diperiksa lebih dahulu** menurut daftar §3.2. 4. Umpan balik tertulis wajib memuat, per dimensi: nilai, satu kekuatan, dan satu perbaikan spesifik.</a:t>
            </a:r>
          </a:p>
          <a:p/>
          <a:p>
            <a:r>
              <a:t>**Butir 2 adalah yang paling penting dan paling sering dilanggar.** Penilai yang melihat imbal hasil peserta tidak dapat menilai prosesnya secara independen — ini adalah bias yang terdokumentasi baik, dan satu-satunya pertahanan adalah menghapus angkanya.</a:t>
            </a:r>
          </a:p>
          <a:p/>
          <a:p>
            <a:r>
              <a:t>1. **Dilarang memberi nilai berdasarkan imbal hasil, peringkat, atau perbandingan hasil antarpeserta**, dalam bentuk apa pun, langsung maupun tidak langsung. 2. **Dilarang mengumumkan peringkat kinerja peserta.** Mengumumkannya mengajarkan bahwa hasil 12 minggu bermakna — kebalika</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 **Kalibrasi penguji** pada Minggu −2: seluruh penguji menilai satu PKI contoh yang sama dan membandingkan hasilnya. Tanpa ini, sebaran nilai antarpenguji akan melampaui sebaran kemampuan antarpeserta. 2. **Kisi-kisi bukan rahasia.** Seluruh rubrik dan daftar §3.2 dibagikan pada Minggu −3. 3. **Sediakan templat catatan mingguan** dalam format yang sama untuk semua peserta, agar penilaian dapat dibandingkan.</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 PKI dan Laporan dinilai **dua kali oleh penguji berbeda** tanpa melihat penilaian satu sama lain. Selisih &gt;10 poin diputuskan penguji ketiga. 2. Penilaian dilakukan dengan **nama peserta tertutup** dan **imbal hasil dihapus dari dokumen** sebelum diserahkan kepada penilai. 3. **Dimensi knockout diperiksa lebih dahulu** menurut daftar §3.2. 4. Umpan balik tertulis wajib memuat, per dimensi: nilai, satu kekuatan, dan satu perbaikan spesifik.</a:t>
            </a:r>
          </a:p>
          <a:p/>
          <a:p>
            <a:r>
              <a:t>**Butir 2 adalah yang paling penting dan paling sering dilanggar.** Penilai yang melihat imbal hasil peserta tidak dapat menilai prosesnya secara independen — ini adalah bias yang terdokumentasi baik, dan satu-satunya pertahanan adalah menghapus angkanya.</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 **Dilarang memberi nilai berdasarkan imbal hasil, peringkat, atau perbandingan hasil antarpeserta**, dalam bentuk apa pun, langsung maupun tidak langsung. 2. **Dilarang mengumumkan peringkat kinerja peserta.** Mengumumkannya mengajarkan bahwa hasil 12 minggu bermakna — kebalikan dari seluruh isi jenjang ini. 3. **Dilarang mensyaratkan atau menganjurkan penggunaan modal nyata** dalam proyek ini. 4. **Dilarang meloloskan peserta yang gagal D4 atau D5**, dengan alasan apa pun, termasuk kedekatan nilai dengan ambang, kesulitan pribadi peserta, atau pertimbangan komersial. 5. **Dilarang mempublikasikan PKI atau Laporan peserta** tanpa izin tertulis, dan bila dipublikasikan wajib disertai penafian bahwa isinya bukan nasihat investasi. 6. **Dilarang menerima imbalan dari pihak mana pun** yang berkepentingan atas hasil asesmen. Penguji yang memiliki hubungan pribadi atau finansial dengan peserta wajib mengundurkan diri dari penilaian peserta tersebut. 7. **Dilarang menjanjikan hasil finansial** kepada peserta atau calon peserta, termasuk menyiratkannya melalui kesaksian alumni. 8. **Wajib menyampaikan** sebelum proyek dimulai bahwa sertifikat ini bukan izin profesional, bahwa proyeknya memakai portofolio simulasi, dan bahwa 12 minggu tidak memadai untuk menilai kualitas keputusan investasi.</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F2B46"/>
        </a:solidFill>
        <a:effectLst/>
      </p:bgPr>
    </p:bg>
    <p:spTree>
      <p:nvGrpSpPr>
        <p:cNvPr id="1" name=""/>
        <p:cNvGrpSpPr/>
        <p:nvPr/>
      </p:nvGrpSpPr>
      <p:grpSpPr/>
      <p:sp>
        <p:nvSpPr>
          <p:cNvPr id="2" name="Rectangle 1"/>
          <p:cNvSpPr/>
          <p:nvPr/>
        </p:nvSpPr>
        <p:spPr>
          <a:xfrm>
            <a:off x="0" y="6601968"/>
            <a:ext cx="12191695" cy="256032"/>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2057400"/>
            <a:ext cx="9265615" cy="2743200"/>
          </a:xfrm>
          <a:prstGeom prst="rect">
            <a:avLst/>
          </a:prstGeom>
          <a:noFill/>
        </p:spPr>
        <p:txBody>
          <a:bodyPr wrap="square" lIns="0" rIns="0" tIns="0" bIns="0">
            <a:spAutoFit/>
          </a:bodyPr>
          <a:lstStyle/>
          <a:p>
            <a:pPr algn="l">
              <a:lnSpc>
                <a:spcPct val="115000"/>
              </a:lnSpc>
              <a:spcBef>
                <a:spcPts val="0"/>
              </a:spcBef>
              <a:spcAft>
                <a:spcPts val="1800"/>
              </a:spcAft>
            </a:pPr>
            <a:r>
              <a:rPr sz="1300" b="1">
                <a:solidFill>
                  <a:srgbClr val="C88A2E"/>
                </a:solidFill>
                <a:latin typeface="Source Sans Pro"/>
              </a:rPr>
              <a:t>INVESMENTPEDIA MASTERY CURRICULUM</a:t>
            </a:r>
          </a:p>
          <a:p>
            <a:pPr algn="l">
              <a:lnSpc>
                <a:spcPct val="105000"/>
              </a:lnSpc>
              <a:spcBef>
                <a:spcPts val="0"/>
              </a:spcBef>
              <a:spcAft>
                <a:spcPts val="1400"/>
              </a:spcAft>
            </a:pPr>
            <a:r>
              <a:rPr sz="4000" b="1">
                <a:solidFill>
                  <a:srgbClr val="FFFFFF"/>
                </a:solidFill>
                <a:latin typeface="Source Sans Pro"/>
              </a:rPr>
              <a:t>Proyek Mandat dan Sertifikasi Level 3</a:t>
            </a:r>
          </a:p>
          <a:p>
            <a:pPr algn="l">
              <a:lnSpc>
                <a:spcPct val="115000"/>
              </a:lnSpc>
              <a:spcBef>
                <a:spcPts val="0"/>
              </a:spcBef>
              <a:spcAft>
                <a:spcPts val="600"/>
              </a:spcAft>
            </a:pPr>
            <a:r>
              <a:rPr sz="1600" b="0">
                <a:solidFill>
                  <a:srgbClr val="A8BED6"/>
                </a:solidFill>
                <a:latin typeface="Source Sans Pro"/>
              </a:rPr>
              <a:t>Kurikulum Invesmentpedia · Instrumen Asesmen Gerbang Level 3 → Level 4</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4.1</a:t>
            </a:r>
          </a:p>
          <a:p>
            <a:pPr algn="l">
              <a:lnSpc>
                <a:spcPct val="108000"/>
              </a:lnSpc>
              <a:spcBef>
                <a:spcPts val="0"/>
              </a:spcBef>
              <a:spcAft>
                <a:spcPts val="600"/>
              </a:spcAft>
            </a:pPr>
            <a:r>
              <a:rPr sz="3400" b="1">
                <a:solidFill>
                  <a:srgbClr val="FFFFFF"/>
                </a:solidFill>
                <a:latin typeface="Source Sans Pro"/>
              </a:rPr>
              <a:t>Aturan pelaksanaan</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91440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4.1</a:t>
            </a:r>
          </a:p>
          <a:p>
            <a:pPr algn="l">
              <a:lnSpc>
                <a:spcPct val="110000"/>
              </a:lnSpc>
              <a:spcBef>
                <a:spcPts val="0"/>
              </a:spcBef>
              <a:spcAft>
                <a:spcPts val="600"/>
              </a:spcAft>
            </a:pPr>
            <a:r>
              <a:rPr sz="2600" b="1">
                <a:solidFill>
                  <a:srgbClr val="0F2B46"/>
                </a:solidFill>
                <a:latin typeface="Source Sans Pro"/>
              </a:rPr>
              <a:t>Aturan pelaksanaan</a:t>
            </a:r>
          </a:p>
        </p:txBody>
      </p:sp>
      <p:sp>
        <p:nvSpPr>
          <p:cNvPr id="4" name="TextBox 3"/>
          <p:cNvSpPr txBox="1"/>
          <p:nvPr/>
        </p:nvSpPr>
        <p:spPr>
          <a:xfrm>
            <a:off x="777240" y="1874519"/>
            <a:ext cx="10637215" cy="4206241"/>
          </a:xfrm>
          <a:prstGeom prst="rect">
            <a:avLst/>
          </a:prstGeom>
          <a:noFill/>
        </p:spPr>
        <p:txBody>
          <a:bodyPr wrap="square" lIns="0" rIns="0" tIns="0" bIns="0">
            <a:spAutoFit/>
          </a:bodyPr>
          <a:lstStyle/>
          <a:p>
            <a:pPr algn="l">
              <a:lnSpc>
                <a:spcPct val="120000"/>
              </a:lnSpc>
              <a:spcBef>
                <a:spcPts val="0"/>
              </a:spcBef>
              <a:spcAft>
                <a:spcPts val="0"/>
              </a:spcAft>
            </a:pPr>
            <a:r>
              <a:rPr sz="1700" b="0">
                <a:solidFill>
                  <a:srgbClr val="222830"/>
                </a:solidFill>
                <a:latin typeface="Source Sans Pro"/>
              </a:rPr>
              <a:t>▪  </a:t>
            </a:r>
            <a:r>
              <a:rPr sz="1700" b="1">
                <a:solidFill>
                  <a:srgbClr val="222830"/>
                </a:solidFill>
                <a:latin typeface="Source Sans Pro"/>
              </a:rPr>
              <a:t>Portofolio simulasi</a:t>
            </a:r>
            <a:r>
              <a:rPr sz="1700" b="0">
                <a:solidFill>
                  <a:srgbClr val="222830"/>
                </a:solidFill>
                <a:latin typeface="Source Sans Pro"/>
              </a:rPr>
              <a:t>, bukan modal nyata. Penyelenggara </a:t>
            </a:r>
            <a:r>
              <a:rPr sz="1700" b="1">
                <a:solidFill>
                  <a:srgbClr val="222830"/>
                </a:solidFill>
                <a:latin typeface="Source Sans Pro"/>
              </a:rPr>
              <a:t>tidak boleh</a:t>
            </a:r>
            <a:r>
              <a:rPr sz="1700" b="0">
                <a:solidFill>
                  <a:srgbClr val="222830"/>
                </a:solidFill>
                <a:latin typeface="Source Sans Pro"/>
              </a:rPr>
              <a:t> mensyaratkan atau menganjurkan penggunaan modal nyata.</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Biaya transaksi dan pajak wajib dimodelkan</a:t>
            </a:r>
            <a:r>
              <a:rPr sz="1700" b="0">
                <a:solidFill>
                  <a:srgbClr val="222830"/>
                </a:solidFill>
                <a:latin typeface="Source Sans Pro"/>
              </a:rPr>
              <a:t> menurut asumsi yang dinyatakan di PKI.</a:t>
            </a:r>
          </a:p>
        </p:txBody>
      </p:sp>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2</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4.2</a:t>
            </a:r>
          </a:p>
          <a:p>
            <a:pPr algn="l">
              <a:lnSpc>
                <a:spcPct val="108000"/>
              </a:lnSpc>
              <a:spcBef>
                <a:spcPts val="0"/>
              </a:spcBef>
              <a:spcAft>
                <a:spcPts val="600"/>
              </a:spcAft>
            </a:pPr>
            <a:r>
              <a:rPr sz="3400" b="1">
                <a:solidFill>
                  <a:srgbClr val="FFFFFF"/>
                </a:solidFill>
                <a:latin typeface="Source Sans Pro"/>
              </a:rPr>
              <a:t>Catatan mingguan — format wajib</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3</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4.3</a:t>
            </a:r>
          </a:p>
          <a:p>
            <a:pPr algn="l">
              <a:lnSpc>
                <a:spcPct val="108000"/>
              </a:lnSpc>
              <a:spcBef>
                <a:spcPts val="0"/>
              </a:spcBef>
              <a:spcAft>
                <a:spcPts val="600"/>
              </a:spcAft>
            </a:pPr>
            <a:r>
              <a:rPr sz="3400" b="1">
                <a:solidFill>
                  <a:srgbClr val="FFFFFF"/>
                </a:solidFill>
                <a:latin typeface="Source Sans Pro"/>
              </a:rPr>
              <a:t>Yang dinilai — dan yang tidak</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4</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4.3</a:t>
            </a:r>
          </a:p>
          <a:p>
            <a:pPr algn="l">
              <a:lnSpc>
                <a:spcPct val="110000"/>
              </a:lnSpc>
              <a:spcBef>
                <a:spcPts val="0"/>
              </a:spcBef>
              <a:spcAft>
                <a:spcPts val="600"/>
              </a:spcAft>
            </a:pPr>
            <a:r>
              <a:rPr sz="2400" b="1">
                <a:solidFill>
                  <a:srgbClr val="0F2B46"/>
                </a:solidFill>
                <a:latin typeface="Source Sans Pro"/>
              </a:rPr>
              <a:t>Yang dinilai — dan yang tidak</a:t>
            </a:r>
          </a:p>
        </p:txBody>
      </p:sp>
      <p:graphicFrame>
        <p:nvGraphicFramePr>
          <p:cNvPr id="4" name="Table 3"/>
          <p:cNvGraphicFramePr>
            <a:graphicFrameLocks noGrp="1"/>
          </p:cNvGraphicFramePr>
          <p:nvPr/>
        </p:nvGraphicFramePr>
        <p:xfrm>
          <a:off x="777240" y="1828800"/>
          <a:ext cx="10637215" cy="2304288"/>
        </p:xfrm>
        <a:graphic>
          <a:graphicData uri="http://schemas.openxmlformats.org/drawingml/2006/table">
            <a:tbl>
              <a:tblPr firstRow="1" bandRow="1">
                <a:tableStyleId>{5C22544A-7EE6-4342-B048-85BDC9FD1C3A}</a:tableStyleId>
              </a:tblPr>
              <a:tblGrid>
                <a:gridCol w="5318607"/>
                <a:gridCol w="5318608"/>
              </a:tblGrid>
              <a:tr h="384048">
                <a:tc>
                  <a:txBody>
                    <a:bodyPr/>
                    <a:lstStyle/>
                    <a:p>
                      <a:r>
                        <a:rPr sz="1300" b="1">
                          <a:solidFill>
                            <a:srgbClr val="FFFFFF"/>
                          </a:solidFill>
                          <a:latin typeface="Source Sans Pro"/>
                        </a:rPr>
                        <a:t>**Dinilai**</a:t>
                      </a:r>
                    </a:p>
                  </a:txBody>
                  <a:tcPr anchor="ctr" marL="73152" marR="73152">
                    <a:solidFill>
                      <a:srgbClr val="0F2B46"/>
                    </a:solidFill>
                  </a:tcPr>
                </a:tc>
                <a:tc>
                  <a:txBody>
                    <a:bodyPr/>
                    <a:lstStyle/>
                    <a:p>
                      <a:r>
                        <a:rPr sz="1300" b="1">
                          <a:solidFill>
                            <a:srgbClr val="FFFFFF"/>
                          </a:solidFill>
                          <a:latin typeface="Source Sans Pro"/>
                        </a:rPr>
                        <a:t>**TIDAK dinilai**</a:t>
                      </a:r>
                    </a:p>
                  </a:txBody>
                  <a:tcPr anchor="ctr" marL="73152" marR="73152">
                    <a:solidFill>
                      <a:srgbClr val="0F2B46"/>
                    </a:solidFill>
                  </a:tcPr>
                </a:tc>
              </a:tr>
              <a:tr h="384048">
                <a:tc>
                  <a:txBody>
                    <a:bodyPr/>
                    <a:lstStyle/>
                    <a:p>
                      <a:r>
                        <a:rPr sz="1300" b="1">
                          <a:solidFill>
                            <a:srgbClr val="222830"/>
                          </a:solidFill>
                          <a:latin typeface="Source Sans Pro"/>
                        </a:rPr>
                        <a:t>Tingkat kepatuhan terhadap kebijakan sendiri</a:t>
                      </a:r>
                    </a:p>
                  </a:txBody>
                  <a:tcPr anchor="ctr" marL="73152" marR="73152" marT="27432" marB="27432">
                    <a:solidFill>
                      <a:srgbClr val="FFFFFF"/>
                    </a:solidFill>
                  </a:tcPr>
                </a:tc>
                <a:tc>
                  <a:txBody>
                    <a:bodyPr/>
                    <a:lstStyle/>
                    <a:p>
                      <a:r>
                        <a:rPr sz="1300" b="0">
                          <a:solidFill>
                            <a:srgbClr val="222830"/>
                          </a:solidFill>
                          <a:latin typeface="Source Sans Pro"/>
                        </a:rPr>
                        <a:t>Imbal hasil</a:t>
                      </a:r>
                    </a:p>
                  </a:txBody>
                  <a:tcPr anchor="ctr" marL="73152" marR="73152" marT="27432" marB="27432">
                    <a:solidFill>
                      <a:srgbClr val="FFFFFF"/>
                    </a:solidFill>
                  </a:tcPr>
                </a:tc>
              </a:tr>
              <a:tr h="384048">
                <a:tc>
                  <a:txBody>
                    <a:bodyPr/>
                    <a:lstStyle/>
                    <a:p>
                      <a:r>
                        <a:rPr sz="1300" b="1">
                          <a:solidFill>
                            <a:srgbClr val="222830"/>
                          </a:solidFill>
                          <a:latin typeface="Source Sans Pro"/>
                        </a:rPr>
                        <a:t>Kelengkapan dan ketepatan waktu pencatatan</a:t>
                      </a:r>
                    </a:p>
                  </a:txBody>
                  <a:tcPr anchor="ctr" marL="73152" marR="73152" marT="27432" marB="27432">
                    <a:solidFill>
                      <a:srgbClr val="F1F4F8"/>
                    </a:solidFill>
                  </a:tcPr>
                </a:tc>
                <a:tc>
                  <a:txBody>
                    <a:bodyPr/>
                    <a:lstStyle/>
                    <a:p>
                      <a:r>
                        <a:rPr sz="1300" b="0">
                          <a:solidFill>
                            <a:srgbClr val="222830"/>
                          </a:solidFill>
                          <a:latin typeface="Source Sans Pro"/>
                        </a:rPr>
                        <a:t>Peringkat terhadap peserta lain</a:t>
                      </a:r>
                    </a:p>
                  </a:txBody>
                  <a:tcPr anchor="ctr" marL="73152" marR="73152" marT="27432" marB="27432">
                    <a:solidFill>
                      <a:srgbClr val="F1F4F8"/>
                    </a:solidFill>
                  </a:tcPr>
                </a:tc>
              </a:tr>
              <a:tr h="384048">
                <a:tc>
                  <a:txBody>
                    <a:bodyPr/>
                    <a:lstStyle/>
                    <a:p>
                      <a:r>
                        <a:rPr sz="1300" b="1">
                          <a:solidFill>
                            <a:srgbClr val="222830"/>
                          </a:solidFill>
                          <a:latin typeface="Source Sans Pro"/>
                        </a:rPr>
                        <a:t>Mutu penalaran pada keputusan sulit</a:t>
                      </a:r>
                    </a:p>
                  </a:txBody>
                  <a:tcPr anchor="ctr" marL="73152" marR="73152" marT="27432" marB="27432">
                    <a:solidFill>
                      <a:srgbClr val="FFFFFF"/>
                    </a:solidFill>
                  </a:tcPr>
                </a:tc>
                <a:tc>
                  <a:txBody>
                    <a:bodyPr/>
                    <a:lstStyle/>
                    <a:p>
                      <a:r>
                        <a:rPr sz="1300" b="0">
                          <a:solidFill>
                            <a:srgbClr val="222830"/>
                          </a:solidFill>
                          <a:latin typeface="Source Sans Pro"/>
                        </a:rPr>
                        <a:t>Drawdown yang berada dalam rentang §2.4</a:t>
                      </a:r>
                    </a:p>
                  </a:txBody>
                  <a:tcPr anchor="ctr" marL="73152" marR="73152" marT="27432" marB="27432">
                    <a:solidFill>
                      <a:srgbClr val="FFFFFF"/>
                    </a:solidFill>
                  </a:tcPr>
                </a:tc>
              </a:tr>
              <a:tr h="384048">
                <a:tc>
                  <a:txBody>
                    <a:bodyPr/>
                    <a:lstStyle/>
                    <a:p>
                      <a:r>
                        <a:rPr sz="1300" b="1">
                          <a:solidFill>
                            <a:srgbClr val="222830"/>
                          </a:solidFill>
                          <a:latin typeface="Source Sans Pro"/>
                        </a:rPr>
                        <a:t>Ketepatan perhitungan metrik risiko</a:t>
                      </a:r>
                    </a:p>
                  </a:txBody>
                  <a:tcPr anchor="ctr" marL="73152" marR="73152" marT="27432" marB="27432">
                    <a:solidFill>
                      <a:srgbClr val="F1F4F8"/>
                    </a:solidFill>
                  </a:tcPr>
                </a:tc>
                <a:tc>
                  <a:txBody>
                    <a:bodyPr/>
                    <a:lstStyle/>
                    <a:p>
                      <a:r>
                        <a:rPr sz="1300" b="0">
                          <a:solidFill>
                            <a:srgbClr val="222830"/>
                          </a:solidFill>
                          <a:latin typeface="Source Sans Pro"/>
                        </a:rPr>
                        <a:t>Apakah pandangan pasar peserta terbukti benar</a:t>
                      </a:r>
                    </a:p>
                  </a:txBody>
                  <a:tcPr anchor="ctr" marL="73152" marR="73152" marT="27432" marB="27432">
                    <a:solidFill>
                      <a:srgbClr val="F1F4F8"/>
                    </a:solidFill>
                  </a:tcPr>
                </a:tc>
              </a:tr>
              <a:tr h="384048">
                <a:tc>
                  <a:txBody>
                    <a:bodyPr/>
                    <a:lstStyle/>
                    <a:p>
                      <a:r>
                        <a:rPr sz="1300" b="1">
                          <a:solidFill>
                            <a:srgbClr val="222830"/>
                          </a:solidFill>
                          <a:latin typeface="Source Sans Pro"/>
                        </a:rPr>
                        <a:t>Kejujuran mencatat penyimpangan</a:t>
                      </a:r>
                    </a:p>
                  </a:txBody>
                  <a:tcPr anchor="ctr" marL="73152" marR="73152" marT="27432" marB="27432">
                    <a:solidFill>
                      <a:srgbClr val="FFFFFF"/>
                    </a:solidFill>
                  </a:tcPr>
                </a:tc>
                <a:tc>
                  <a:txBody>
                    <a:bodyPr/>
                    <a:lstStyle/>
                    <a:p>
                      <a:r>
                        <a:rPr sz="1300" b="0">
                          <a:solidFill>
                            <a:srgbClr val="222830"/>
                          </a:solidFill>
                          <a:latin typeface="Source Sans Pro"/>
                        </a:rPr>
                        <a:t>—</a:t>
                      </a:r>
                    </a:p>
                  </a:txBody>
                  <a:tcPr anchor="ctr" marL="73152" marR="73152" marT="27432" marB="27432">
                    <a:solidFill>
                      <a:srgbClr val="FFFFFF"/>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5</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RUBRIK</a:t>
            </a:r>
          </a:p>
          <a:p>
            <a:pPr algn="l">
              <a:lnSpc>
                <a:spcPct val="110000"/>
              </a:lnSpc>
              <a:spcBef>
                <a:spcPts val="0"/>
              </a:spcBef>
              <a:spcAft>
                <a:spcPts val="600"/>
              </a:spcAft>
            </a:pPr>
            <a:r>
              <a:rPr sz="2400" b="1">
                <a:solidFill>
                  <a:srgbClr val="0F2B46"/>
                </a:solidFill>
                <a:latin typeface="Source Sans Pro"/>
              </a:rPr>
              <a:t>Dimensi penilaian</a:t>
            </a:r>
          </a:p>
        </p:txBody>
      </p:sp>
      <p:graphicFrame>
        <p:nvGraphicFramePr>
          <p:cNvPr id="4" name="Table 3"/>
          <p:cNvGraphicFramePr>
            <a:graphicFrameLocks noGrp="1"/>
          </p:cNvGraphicFramePr>
          <p:nvPr/>
        </p:nvGraphicFramePr>
        <p:xfrm>
          <a:off x="777240" y="1828800"/>
          <a:ext cx="10637215" cy="2688336"/>
        </p:xfrm>
        <a:graphic>
          <a:graphicData uri="http://schemas.openxmlformats.org/drawingml/2006/table">
            <a:tbl>
              <a:tblPr firstRow="1" bandRow="1">
                <a:tableStyleId>{5C22544A-7EE6-4342-B048-85BDC9FD1C3A}</a:tableStyleId>
              </a:tblPr>
              <a:tblGrid>
                <a:gridCol w="5318607"/>
                <a:gridCol w="5318608"/>
              </a:tblGrid>
              <a:tr h="384048">
                <a:tc>
                  <a:txBody>
                    <a:bodyPr/>
                    <a:lstStyle/>
                    <a:p>
                      <a:r>
                        <a:rPr sz="1300" b="1">
                          <a:solidFill>
                            <a:srgbClr val="FFFFFF"/>
                          </a:solidFill>
                          <a:latin typeface="Source Sans Pro"/>
                        </a:rPr>
                        <a:t>Dim</a:t>
                      </a:r>
                    </a:p>
                  </a:txBody>
                  <a:tcPr anchor="ctr" marL="73152" marR="73152">
                    <a:solidFill>
                      <a:srgbClr val="0F2B46"/>
                    </a:solidFill>
                  </a:tcPr>
                </a:tc>
                <a:tc>
                  <a:txBody>
                    <a:bodyPr/>
                    <a:lstStyle/>
                    <a:p>
                      <a:r>
                        <a:rPr sz="1300" b="1">
                          <a:solidFill>
                            <a:srgbClr val="FFFFFF"/>
                          </a:solidFill>
                          <a:latin typeface="Source Sans Pro"/>
                        </a:rPr>
                        <a:t>Standar 'Kompeten' (3)</a:t>
                      </a:r>
                    </a:p>
                  </a:txBody>
                  <a:tcPr anchor="ctr" marL="73152" marR="73152">
                    <a:solidFill>
                      <a:srgbClr val="0F2B46"/>
                    </a:solidFill>
                  </a:tcPr>
                </a:tc>
              </a:tr>
              <a:tr h="384048">
                <a:tc>
                  <a:txBody>
                    <a:bodyPr/>
                    <a:lstStyle/>
                    <a:p>
                      <a:r>
                        <a:rPr sz="1300" b="1">
                          <a:solidFill>
                            <a:srgbClr val="222830"/>
                          </a:solidFill>
                          <a:latin typeface="Source Sans Pro"/>
                        </a:rPr>
                        <a:t>D1</a:t>
                      </a:r>
                    </a:p>
                  </a:txBody>
                  <a:tcPr anchor="ctr" marL="73152" marR="73152" marT="27432" marB="27432">
                    <a:solidFill>
                      <a:srgbClr val="FFFFFF"/>
                    </a:solidFill>
                  </a:tcPr>
                </a:tc>
                <a:tc>
                  <a:txBody>
                    <a:bodyPr/>
                    <a:lstStyle/>
                    <a:p>
                      <a:r>
                        <a:rPr sz="1300" b="0">
                          <a:solidFill>
                            <a:srgbClr val="222830"/>
                          </a:solidFill>
                          <a:latin typeface="Source Sans Pro"/>
                        </a:rPr>
                        <a:t>Menguasai tiap kebijakan</a:t>
                      </a:r>
                    </a:p>
                  </a:txBody>
                  <a:tcPr anchor="ctr" marL="73152" marR="73152" marT="27432" marB="27432">
                    <a:solidFill>
                      <a:srgbClr val="FFFFFF"/>
                    </a:solidFill>
                  </a:tcPr>
                </a:tc>
              </a:tr>
              <a:tr h="384048">
                <a:tc>
                  <a:txBody>
                    <a:bodyPr/>
                    <a:lstStyle/>
                    <a:p>
                      <a:r>
                        <a:rPr sz="1300" b="1">
                          <a:solidFill>
                            <a:srgbClr val="222830"/>
                          </a:solidFill>
                          <a:latin typeface="Source Sans Pro"/>
                        </a:rPr>
                        <a:t>D2</a:t>
                      </a:r>
                    </a:p>
                  </a:txBody>
                  <a:tcPr anchor="ctr" marL="73152" marR="73152" marT="27432" marB="27432">
                    <a:solidFill>
                      <a:srgbClr val="F1F4F8"/>
                    </a:solidFill>
                  </a:tcPr>
                </a:tc>
                <a:tc>
                  <a:txBody>
                    <a:bodyPr/>
                    <a:lstStyle/>
                    <a:p>
                      <a:r>
                        <a:rPr sz="1300" b="0">
                          <a:solidFill>
                            <a:srgbClr val="222830"/>
                          </a:solidFill>
                          <a:latin typeface="Source Sans Pro"/>
                        </a:rPr>
                        <a:t>Benar dengan kekeliruan kecil</a:t>
                      </a:r>
                    </a:p>
                  </a:txBody>
                  <a:tcPr anchor="ctr" marL="73152" marR="73152" marT="27432" marB="27432">
                    <a:solidFill>
                      <a:srgbClr val="F1F4F8"/>
                    </a:solidFill>
                  </a:tcPr>
                </a:tc>
              </a:tr>
              <a:tr h="384048">
                <a:tc>
                  <a:txBody>
                    <a:bodyPr/>
                    <a:lstStyle/>
                    <a:p>
                      <a:r>
                        <a:rPr sz="1300" b="1">
                          <a:solidFill>
                            <a:srgbClr val="222830"/>
                          </a:solidFill>
                          <a:latin typeface="Source Sans Pro"/>
                        </a:rPr>
                        <a:t>D3</a:t>
                      </a:r>
                    </a:p>
                  </a:txBody>
                  <a:tcPr anchor="ctr" marL="73152" marR="73152" marT="27432" marB="27432">
                    <a:solidFill>
                      <a:srgbClr val="FFFFFF"/>
                    </a:solidFill>
                  </a:tcPr>
                </a:tc>
                <a:tc>
                  <a:txBody>
                    <a:bodyPr/>
                    <a:lstStyle/>
                    <a:p>
                      <a:r>
                        <a:rPr sz="1300" b="0">
                          <a:solidFill>
                            <a:srgbClr val="222830"/>
                          </a:solidFill>
                          <a:latin typeface="Source Sans Pro"/>
                        </a:rPr>
                        <a:t>Laporan koheren</a:t>
                      </a:r>
                    </a:p>
                  </a:txBody>
                  <a:tcPr anchor="ctr" marL="73152" marR="73152" marT="27432" marB="27432">
                    <a:solidFill>
                      <a:srgbClr val="FFFFFF"/>
                    </a:solidFill>
                  </a:tcPr>
                </a:tc>
              </a:tr>
              <a:tr h="384048">
                <a:tc>
                  <a:txBody>
                    <a:bodyPr/>
                    <a:lstStyle/>
                    <a:p>
                      <a:r>
                        <a:rPr sz="1300" b="1">
                          <a:solidFill>
                            <a:srgbClr val="222830"/>
                          </a:solidFill>
                          <a:latin typeface="Source Sans Pro"/>
                        </a:rPr>
                        <a:t>**D4**</a:t>
                      </a:r>
                    </a:p>
                  </a:txBody>
                  <a:tcPr anchor="ctr" marL="73152" marR="73152" marT="27432" marB="27432">
                    <a:solidFill>
                      <a:srgbClr val="F1F4F8"/>
                    </a:solidFill>
                  </a:tcPr>
                </a:tc>
                <a:tc>
                  <a:txBody>
                    <a:bodyPr/>
                    <a:lstStyle/>
                    <a:p>
                      <a:r>
                        <a:rPr sz="1300" b="0">
                          <a:solidFill>
                            <a:srgbClr val="222830"/>
                          </a:solidFill>
                          <a:latin typeface="Source Sans Pro"/>
                        </a:rPr>
                        <a:t>Risiko dikelola memadai</a:t>
                      </a:r>
                    </a:p>
                  </a:txBody>
                  <a:tcPr anchor="ctr" marL="73152" marR="73152" marT="27432" marB="27432">
                    <a:solidFill>
                      <a:srgbClr val="F1F4F8"/>
                    </a:solidFill>
                  </a:tcPr>
                </a:tc>
              </a:tr>
              <a:tr h="384048">
                <a:tc>
                  <a:txBody>
                    <a:bodyPr/>
                    <a:lstStyle/>
                    <a:p>
                      <a:r>
                        <a:rPr sz="1300" b="1">
                          <a:solidFill>
                            <a:srgbClr val="222830"/>
                          </a:solidFill>
                          <a:latin typeface="Source Sans Pro"/>
                        </a:rPr>
                        <a:t>**D5**</a:t>
                      </a:r>
                    </a:p>
                  </a:txBody>
                  <a:tcPr anchor="ctr" marL="73152" marR="73152" marT="27432" marB="27432">
                    <a:solidFill>
                      <a:srgbClr val="FFFFFF"/>
                    </a:solidFill>
                  </a:tcPr>
                </a:tc>
                <a:tc>
                  <a:txBody>
                    <a:bodyPr/>
                    <a:lstStyle/>
                    <a:p>
                      <a:r>
                        <a:rPr sz="1300" b="0">
                          <a:solidFill>
                            <a:srgbClr val="222830"/>
                          </a:solidFill>
                          <a:latin typeface="Source Sans Pro"/>
                        </a:rPr>
                        <a:t>Proses tertib</a:t>
                      </a:r>
                    </a:p>
                  </a:txBody>
                  <a:tcPr anchor="ctr" marL="73152" marR="73152" marT="27432" marB="27432">
                    <a:solidFill>
                      <a:srgbClr val="FFFFFF"/>
                    </a:solidFill>
                  </a:tcPr>
                </a:tc>
              </a:tr>
              <a:tr h="384048">
                <a:tc>
                  <a:txBody>
                    <a:bodyPr/>
                    <a:lstStyle/>
                    <a:p>
                      <a:r>
                        <a:rPr sz="1300" b="1">
                          <a:solidFill>
                            <a:srgbClr val="222830"/>
                          </a:solidFill>
                          <a:latin typeface="Source Sans Pro"/>
                        </a:rPr>
                        <a:t>D6</a:t>
                      </a:r>
                    </a:p>
                  </a:txBody>
                  <a:tcPr anchor="ctr" marL="73152" marR="73152" marT="27432" marB="27432">
                    <a:solidFill>
                      <a:srgbClr val="F1F4F8"/>
                    </a:solidFill>
                  </a:tcPr>
                </a:tc>
                <a:tc>
                  <a:txBody>
                    <a:bodyPr/>
                    <a:lstStyle/>
                    <a:p>
                      <a:r>
                        <a:rPr sz="1300" b="0">
                          <a:solidFill>
                            <a:srgbClr val="222830"/>
                          </a:solidFill>
                          <a:latin typeface="Source Sans Pro"/>
                        </a:rPr>
                        <a:t>Jujur dan patuh</a:t>
                      </a:r>
                    </a:p>
                  </a:txBody>
                  <a:tcPr anchor="ctr" marL="73152" marR="73152" marT="27432" marB="27432">
                    <a:solidFill>
                      <a:srgbClr val="F1F4F8"/>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6</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1.</a:t>
            </a:r>
          </a:p>
          <a:p>
            <a:pPr algn="l">
              <a:lnSpc>
                <a:spcPct val="108000"/>
              </a:lnSpc>
              <a:spcBef>
                <a:spcPts val="0"/>
              </a:spcBef>
              <a:spcAft>
                <a:spcPts val="600"/>
              </a:spcAft>
            </a:pPr>
            <a:r>
              <a:rPr sz="3400" b="1">
                <a:solidFill>
                  <a:srgbClr val="FFFFFF"/>
                </a:solidFill>
                <a:latin typeface="Source Sans Pro"/>
              </a:rPr>
              <a:t>Identitas Instrumen</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7</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2.</a:t>
            </a:r>
          </a:p>
          <a:p>
            <a:pPr algn="l">
              <a:lnSpc>
                <a:spcPct val="108000"/>
              </a:lnSpc>
              <a:spcBef>
                <a:spcPts val="0"/>
              </a:spcBef>
              <a:spcAft>
                <a:spcPts val="600"/>
              </a:spcAft>
            </a:pPr>
            <a:r>
              <a:rPr sz="3400" b="1">
                <a:solidFill>
                  <a:srgbClr val="FFFFFF"/>
                </a:solidFill>
                <a:latin typeface="Source Sans Pro"/>
              </a:rPr>
              <a:t>Arsitektur Asesmen</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8</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91440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2.</a:t>
            </a:r>
          </a:p>
          <a:p>
            <a:pPr algn="l">
              <a:lnSpc>
                <a:spcPct val="110000"/>
              </a:lnSpc>
              <a:spcBef>
                <a:spcPts val="0"/>
              </a:spcBef>
              <a:spcAft>
                <a:spcPts val="600"/>
              </a:spcAft>
            </a:pPr>
            <a:r>
              <a:rPr sz="2600" b="1">
                <a:solidFill>
                  <a:srgbClr val="0F2B46"/>
                </a:solidFill>
                <a:latin typeface="Source Sans Pro"/>
              </a:rPr>
              <a:t>Arsitektur Asesmen</a:t>
            </a:r>
          </a:p>
        </p:txBody>
      </p:sp>
      <p:sp>
        <p:nvSpPr>
          <p:cNvPr id="4" name="TextBox 3"/>
          <p:cNvSpPr txBox="1"/>
          <p:nvPr/>
        </p:nvSpPr>
        <p:spPr>
          <a:xfrm>
            <a:off x="777240" y="1874519"/>
            <a:ext cx="10637215" cy="4206241"/>
          </a:xfrm>
          <a:prstGeom prst="rect">
            <a:avLst/>
          </a:prstGeom>
          <a:noFill/>
        </p:spPr>
        <p:txBody>
          <a:bodyPr wrap="square" lIns="0" rIns="0" tIns="0" bIns="0">
            <a:spAutoFit/>
          </a:bodyPr>
          <a:lstStyle/>
          <a:p>
            <a:pPr algn="l">
              <a:lnSpc>
                <a:spcPct val="120000"/>
              </a:lnSpc>
              <a:spcBef>
                <a:spcPts val="0"/>
              </a:spcBef>
              <a:spcAft>
                <a:spcPts val="0"/>
              </a:spcAft>
            </a:pPr>
            <a:r>
              <a:rPr sz="1700" b="0">
                <a:solidFill>
                  <a:srgbClr val="222830"/>
                </a:solidFill>
                <a:latin typeface="Source Sans Pro"/>
              </a:rPr>
              <a:t>▪  </a:t>
            </a:r>
            <a:r>
              <a:rPr sz="1700" b="1">
                <a:solidFill>
                  <a:srgbClr val="222830"/>
                </a:solidFill>
                <a:latin typeface="Source Sans Pro"/>
              </a:rPr>
              <a:t>D4 (perlakuan risiko) ≥ 2</a:t>
            </a:r>
            <a:r>
              <a:rPr sz="1700" b="0">
                <a:solidFill>
                  <a:srgbClr val="222830"/>
                </a:solidFill>
                <a:latin typeface="Source Sans Pro"/>
              </a:rPr>
              <a:t> pada seluruh komponen</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D5 (disiplin proses) ≥ 2</a:t>
            </a:r>
            <a:r>
              <a:rPr sz="1700" b="0">
                <a:solidFill>
                  <a:srgbClr val="222830"/>
                </a:solidFill>
                <a:latin typeface="Source Sans Pro"/>
              </a:rPr>
              <a:t> pada seluruh komponen</a:t>
            </a:r>
          </a:p>
        </p:txBody>
      </p:sp>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9</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2.</a:t>
            </a:r>
          </a:p>
          <a:p>
            <a:pPr algn="l">
              <a:lnSpc>
                <a:spcPct val="110000"/>
              </a:lnSpc>
              <a:spcBef>
                <a:spcPts val="0"/>
              </a:spcBef>
              <a:spcAft>
                <a:spcPts val="600"/>
              </a:spcAft>
            </a:pPr>
            <a:r>
              <a:rPr sz="2400" b="1">
                <a:solidFill>
                  <a:srgbClr val="0F2B46"/>
                </a:solidFill>
                <a:latin typeface="Source Sans Pro"/>
              </a:rPr>
              <a:t>Arsitektur Asesmen</a:t>
            </a:r>
          </a:p>
        </p:txBody>
      </p:sp>
      <p:graphicFrame>
        <p:nvGraphicFramePr>
          <p:cNvPr id="4" name="Table 3"/>
          <p:cNvGraphicFramePr>
            <a:graphicFrameLocks noGrp="1"/>
          </p:cNvGraphicFramePr>
          <p:nvPr/>
        </p:nvGraphicFramePr>
        <p:xfrm>
          <a:off x="777240" y="1828800"/>
          <a:ext cx="10637215" cy="1920240"/>
        </p:xfrm>
        <a:graphic>
          <a:graphicData uri="http://schemas.openxmlformats.org/drawingml/2006/table">
            <a:tbl>
              <a:tblPr firstRow="1" bandRow="1">
                <a:tableStyleId>{5C22544A-7EE6-4342-B048-85BDC9FD1C3A}</a:tableStyleId>
              </a:tblPr>
              <a:tblGrid>
                <a:gridCol w="2659303"/>
                <a:gridCol w="2659303"/>
                <a:gridCol w="2659303"/>
                <a:gridCol w="2659306"/>
              </a:tblGrid>
              <a:tr h="384048">
                <a:tc>
                  <a:txBody>
                    <a:bodyPr/>
                    <a:lstStyle/>
                    <a:p>
                      <a:r>
                        <a:rPr sz="1100" b="1">
                          <a:solidFill>
                            <a:srgbClr val="FFFFFF"/>
                          </a:solidFill>
                          <a:latin typeface="Source Sans Pro"/>
                        </a:rPr>
                        <a:t>Komponen</a:t>
                      </a:r>
                    </a:p>
                  </a:txBody>
                  <a:tcPr anchor="ctr" marL="73152" marR="73152">
                    <a:solidFill>
                      <a:srgbClr val="0F2B46"/>
                    </a:solidFill>
                  </a:tcPr>
                </a:tc>
                <a:tc>
                  <a:txBody>
                    <a:bodyPr/>
                    <a:lstStyle/>
                    <a:p>
                      <a:r>
                        <a:rPr sz="1100" b="1">
                          <a:solidFill>
                            <a:srgbClr val="FFFFFF"/>
                          </a:solidFill>
                          <a:latin typeface="Source Sans Pro"/>
                        </a:rPr>
                        <a:t>Bobot</a:t>
                      </a:r>
                    </a:p>
                  </a:txBody>
                  <a:tcPr anchor="ctr" marL="73152" marR="73152">
                    <a:solidFill>
                      <a:srgbClr val="0F2B46"/>
                    </a:solidFill>
                  </a:tcPr>
                </a:tc>
                <a:tc>
                  <a:txBody>
                    <a:bodyPr/>
                    <a:lstStyle/>
                    <a:p>
                      <a:r>
                        <a:rPr sz="1100" b="1">
                          <a:solidFill>
                            <a:srgbClr val="FFFFFF"/>
                          </a:solidFill>
                          <a:latin typeface="Source Sans Pro"/>
                        </a:rPr>
                        <a:t>Waktu</a:t>
                      </a:r>
                    </a:p>
                  </a:txBody>
                  <a:tcPr anchor="ctr" marL="73152" marR="73152">
                    <a:solidFill>
                      <a:srgbClr val="0F2B46"/>
                    </a:solidFill>
                  </a:tcPr>
                </a:tc>
                <a:tc>
                  <a:txBody>
                    <a:bodyPr/>
                    <a:lstStyle/>
                    <a:p>
                      <a:r>
                        <a:rPr sz="1100" b="1">
                          <a:solidFill>
                            <a:srgbClr val="FFFFFF"/>
                          </a:solidFill>
                          <a:latin typeface="Source Sans Pro"/>
                        </a:rPr>
                        <a:t>Bentuk</a:t>
                      </a:r>
                    </a:p>
                  </a:txBody>
                  <a:tcPr anchor="ctr" marL="73152" marR="73152">
                    <a:solidFill>
                      <a:srgbClr val="0F2B46"/>
                    </a:solidFill>
                  </a:tcPr>
                </a:tc>
              </a:tr>
              <a:tr h="384048">
                <a:tc>
                  <a:txBody>
                    <a:bodyPr/>
                    <a:lstStyle/>
                    <a:p>
                      <a:r>
                        <a:rPr sz="1100" b="1">
                          <a:solidFill>
                            <a:srgbClr val="222830"/>
                          </a:solidFill>
                          <a:latin typeface="Source Sans Pro"/>
                        </a:rPr>
                        <a:t>**A. Pernyataan Kebijakan Investasi (PKI)**</a:t>
                      </a:r>
                    </a:p>
                  </a:txBody>
                  <a:tcPr anchor="ctr" marL="73152" marR="73152" marT="27432" marB="27432">
                    <a:solidFill>
                      <a:srgbClr val="FFFFFF"/>
                    </a:solidFill>
                  </a:tcPr>
                </a:tc>
                <a:tc>
                  <a:txBody>
                    <a:bodyPr/>
                    <a:lstStyle/>
                    <a:p>
                      <a:r>
                        <a:rPr sz="1100" b="0">
                          <a:solidFill>
                            <a:srgbClr val="222830"/>
                          </a:solidFill>
                          <a:latin typeface="Source Sans Pro"/>
                        </a:rPr>
                        <a:t>35%</a:t>
                      </a:r>
                    </a:p>
                  </a:txBody>
                  <a:tcPr anchor="ctr" marL="73152" marR="73152" marT="27432" marB="27432">
                    <a:solidFill>
                      <a:srgbClr val="FFFFFF"/>
                    </a:solidFill>
                  </a:tcPr>
                </a:tc>
                <a:tc>
                  <a:txBody>
                    <a:bodyPr/>
                    <a:lstStyle/>
                    <a:p>
                      <a:r>
                        <a:rPr sz="1100" b="0">
                          <a:solidFill>
                            <a:srgbClr val="222830"/>
                          </a:solidFill>
                          <a:latin typeface="Source Sans Pro"/>
                        </a:rPr>
                        <a:t>Disusun sebelum pelaksanaan</a:t>
                      </a:r>
                    </a:p>
                  </a:txBody>
                  <a:tcPr anchor="ctr" marL="73152" marR="73152" marT="27432" marB="27432">
                    <a:solidFill>
                      <a:srgbClr val="FFFFFF"/>
                    </a:solidFill>
                  </a:tcPr>
                </a:tc>
                <a:tc>
                  <a:txBody>
                    <a:bodyPr/>
                    <a:lstStyle/>
                    <a:p>
                      <a:r>
                        <a:rPr sz="1100" b="0">
                          <a:solidFill>
                            <a:srgbClr val="222830"/>
                          </a:solidFill>
                          <a:latin typeface="Source Sans Pro"/>
                        </a:rPr>
                        <a:t>Dokumen lengkap, ditandatangani</a:t>
                      </a:r>
                    </a:p>
                  </a:txBody>
                  <a:tcPr anchor="ctr" marL="73152" marR="73152" marT="27432" marB="27432">
                    <a:solidFill>
                      <a:srgbClr val="FFFFFF"/>
                    </a:solidFill>
                  </a:tcPr>
                </a:tc>
              </a:tr>
              <a:tr h="384048">
                <a:tc>
                  <a:txBody>
                    <a:bodyPr/>
                    <a:lstStyle/>
                    <a:p>
                      <a:r>
                        <a:rPr sz="1100" b="1">
                          <a:solidFill>
                            <a:srgbClr val="222830"/>
                          </a:solidFill>
                          <a:latin typeface="Source Sans Pro"/>
                        </a:rPr>
                        <a:t>**B. Pelaksanaan 12 minggu**</a:t>
                      </a:r>
                    </a:p>
                  </a:txBody>
                  <a:tcPr anchor="ctr" marL="73152" marR="73152" marT="27432" marB="27432">
                    <a:solidFill>
                      <a:srgbClr val="F1F4F8"/>
                    </a:solidFill>
                  </a:tcPr>
                </a:tc>
                <a:tc>
                  <a:txBody>
                    <a:bodyPr/>
                    <a:lstStyle/>
                    <a:p>
                      <a:r>
                        <a:rPr sz="1100" b="0">
                          <a:solidFill>
                            <a:srgbClr val="222830"/>
                          </a:solidFill>
                          <a:latin typeface="Source Sans Pro"/>
                        </a:rPr>
                        <a:t>25%</a:t>
                      </a:r>
                    </a:p>
                  </a:txBody>
                  <a:tcPr anchor="ctr" marL="73152" marR="73152" marT="27432" marB="27432">
                    <a:solidFill>
                      <a:srgbClr val="F1F4F8"/>
                    </a:solidFill>
                  </a:tcPr>
                </a:tc>
                <a:tc>
                  <a:txBody>
                    <a:bodyPr/>
                    <a:lstStyle/>
                    <a:p>
                      <a:r>
                        <a:rPr sz="1100" b="0">
                          <a:solidFill>
                            <a:srgbClr val="222830"/>
                          </a:solidFill>
                          <a:latin typeface="Source Sans Pro"/>
                        </a:rPr>
                        <a:t>12 minggu</a:t>
                      </a:r>
                    </a:p>
                  </a:txBody>
                  <a:tcPr anchor="ctr" marL="73152" marR="73152" marT="27432" marB="27432">
                    <a:solidFill>
                      <a:srgbClr val="F1F4F8"/>
                    </a:solidFill>
                  </a:tcPr>
                </a:tc>
                <a:tc>
                  <a:txBody>
                    <a:bodyPr/>
                    <a:lstStyle/>
                    <a:p>
                      <a:r>
                        <a:rPr sz="1100" b="0">
                          <a:solidFill>
                            <a:srgbClr val="222830"/>
                          </a:solidFill>
                          <a:latin typeface="Source Sans Pro"/>
                        </a:rPr>
                        <a:t>Portofolio simulasi + catatan mingguan</a:t>
                      </a:r>
                    </a:p>
                  </a:txBody>
                  <a:tcPr anchor="ctr" marL="73152" marR="73152" marT="27432" marB="27432">
                    <a:solidFill>
                      <a:srgbClr val="F1F4F8"/>
                    </a:solidFill>
                  </a:tcPr>
                </a:tc>
              </a:tr>
              <a:tr h="384048">
                <a:tc>
                  <a:txBody>
                    <a:bodyPr/>
                    <a:lstStyle/>
                    <a:p>
                      <a:r>
                        <a:rPr sz="1100" b="1">
                          <a:solidFill>
                            <a:srgbClr val="222830"/>
                          </a:solidFill>
                          <a:latin typeface="Source Sans Pro"/>
                        </a:rPr>
                        <a:t>**C. Laporan Mandat**</a:t>
                      </a:r>
                    </a:p>
                  </a:txBody>
                  <a:tcPr anchor="ctr" marL="73152" marR="73152" marT="27432" marB="27432">
                    <a:solidFill>
                      <a:srgbClr val="FFFFFF"/>
                    </a:solidFill>
                  </a:tcPr>
                </a:tc>
                <a:tc>
                  <a:txBody>
                    <a:bodyPr/>
                    <a:lstStyle/>
                    <a:p>
                      <a:r>
                        <a:rPr sz="1100" b="0">
                          <a:solidFill>
                            <a:srgbClr val="222830"/>
                          </a:solidFill>
                          <a:latin typeface="Source Sans Pro"/>
                        </a:rPr>
                        <a:t>25%</a:t>
                      </a:r>
                    </a:p>
                  </a:txBody>
                  <a:tcPr anchor="ctr" marL="73152" marR="73152" marT="27432" marB="27432">
                    <a:solidFill>
                      <a:srgbClr val="FFFFFF"/>
                    </a:solidFill>
                  </a:tcPr>
                </a:tc>
                <a:tc>
                  <a:txBody>
                    <a:bodyPr/>
                    <a:lstStyle/>
                    <a:p>
                      <a:r>
                        <a:rPr sz="1100" b="0">
                          <a:solidFill>
                            <a:srgbClr val="222830"/>
                          </a:solidFill>
                          <a:latin typeface="Source Sans Pro"/>
                        </a:rPr>
                        <a:t>2 minggu setelah pelaksanaan</a:t>
                      </a:r>
                    </a:p>
                  </a:txBody>
                  <a:tcPr anchor="ctr" marL="73152" marR="73152" marT="27432" marB="27432">
                    <a:solidFill>
                      <a:srgbClr val="FFFFFF"/>
                    </a:solidFill>
                  </a:tcPr>
                </a:tc>
                <a:tc>
                  <a:txBody>
                    <a:bodyPr/>
                    <a:lstStyle/>
                    <a:p>
                      <a:r>
                        <a:rPr sz="1100" b="0">
                          <a:solidFill>
                            <a:srgbClr val="222830"/>
                          </a:solidFill>
                          <a:latin typeface="Source Sans Pro"/>
                        </a:rPr>
                        <a:t>Dokumen analisis</a:t>
                      </a:r>
                    </a:p>
                  </a:txBody>
                  <a:tcPr anchor="ctr" marL="73152" marR="73152" marT="27432" marB="27432">
                    <a:solidFill>
                      <a:srgbClr val="FFFFFF"/>
                    </a:solidFill>
                  </a:tcPr>
                </a:tc>
              </a:tr>
              <a:tr h="384048">
                <a:tc>
                  <a:txBody>
                    <a:bodyPr/>
                    <a:lstStyle/>
                    <a:p>
                      <a:r>
                        <a:rPr sz="1100" b="1">
                          <a:solidFill>
                            <a:srgbClr val="222830"/>
                          </a:solidFill>
                          <a:latin typeface="Source Sans Pro"/>
                        </a:rPr>
                        <a:t>**D. Sidang Mandat**</a:t>
                      </a:r>
                    </a:p>
                  </a:txBody>
                  <a:tcPr anchor="ctr" marL="73152" marR="73152" marT="27432" marB="27432">
                    <a:solidFill>
                      <a:srgbClr val="F1F4F8"/>
                    </a:solidFill>
                  </a:tcPr>
                </a:tc>
                <a:tc>
                  <a:txBody>
                    <a:bodyPr/>
                    <a:lstStyle/>
                    <a:p>
                      <a:r>
                        <a:rPr sz="1100" b="0">
                          <a:solidFill>
                            <a:srgbClr val="222830"/>
                          </a:solidFill>
                          <a:latin typeface="Source Sans Pro"/>
                        </a:rPr>
                        <a:t>15%</a:t>
                      </a:r>
                    </a:p>
                  </a:txBody>
                  <a:tcPr anchor="ctr" marL="73152" marR="73152" marT="27432" marB="27432">
                    <a:solidFill>
                      <a:srgbClr val="F1F4F8"/>
                    </a:solidFill>
                  </a:tcPr>
                </a:tc>
                <a:tc>
                  <a:txBody>
                    <a:bodyPr/>
                    <a:lstStyle/>
                    <a:p>
                      <a:r>
                        <a:rPr sz="1100" b="0">
                          <a:solidFill>
                            <a:srgbClr val="222830"/>
                          </a:solidFill>
                          <a:latin typeface="Source Sans Pro"/>
                        </a:rPr>
                        <a:t>30 menit</a:t>
                      </a:r>
                    </a:p>
                  </a:txBody>
                  <a:tcPr anchor="ctr" marL="73152" marR="73152" marT="27432" marB="27432">
                    <a:solidFill>
                      <a:srgbClr val="F1F4F8"/>
                    </a:solidFill>
                  </a:tcPr>
                </a:tc>
                <a:tc>
                  <a:txBody>
                    <a:bodyPr/>
                    <a:lstStyle/>
                    <a:p>
                      <a:r>
                        <a:rPr sz="1100" b="0">
                          <a:solidFill>
                            <a:srgbClr val="222830"/>
                          </a:solidFill>
                          <a:latin typeface="Source Sans Pro"/>
                        </a:rPr>
                        <a:t>Pembelaan di hadapan tiga penguji</a:t>
                      </a:r>
                    </a:p>
                  </a:txBody>
                  <a:tcPr anchor="ctr" marL="73152" marR="73152" marT="27432" marB="27432">
                    <a:solidFill>
                      <a:srgbClr val="F1F4F8"/>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10</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2.</a:t>
            </a:r>
          </a:p>
          <a:p>
            <a:pPr algn="l">
              <a:lnSpc>
                <a:spcPct val="110000"/>
              </a:lnSpc>
              <a:spcBef>
                <a:spcPts val="0"/>
              </a:spcBef>
              <a:spcAft>
                <a:spcPts val="600"/>
              </a:spcAft>
            </a:pPr>
            <a:r>
              <a:rPr sz="2400" b="1">
                <a:solidFill>
                  <a:srgbClr val="0F2B46"/>
                </a:solidFill>
                <a:latin typeface="Source Sans Pro"/>
              </a:rPr>
              <a:t>Arsitektur Asesmen</a:t>
            </a:r>
          </a:p>
        </p:txBody>
      </p:sp>
      <p:graphicFrame>
        <p:nvGraphicFramePr>
          <p:cNvPr id="4" name="Table 3"/>
          <p:cNvGraphicFramePr>
            <a:graphicFrameLocks noGrp="1"/>
          </p:cNvGraphicFramePr>
          <p:nvPr/>
        </p:nvGraphicFramePr>
        <p:xfrm>
          <a:off x="777240" y="1828800"/>
          <a:ext cx="10637215" cy="1920240"/>
        </p:xfrm>
        <a:graphic>
          <a:graphicData uri="http://schemas.openxmlformats.org/drawingml/2006/table">
            <a:tbl>
              <a:tblPr firstRow="1" bandRow="1">
                <a:tableStyleId>{5C22544A-7EE6-4342-B048-85BDC9FD1C3A}</a:tableStyleId>
              </a:tblPr>
              <a:tblGrid>
                <a:gridCol w="3545738"/>
                <a:gridCol w="3545738"/>
                <a:gridCol w="3545739"/>
              </a:tblGrid>
              <a:tr h="384048">
                <a:tc>
                  <a:txBody>
                    <a:bodyPr/>
                    <a:lstStyle/>
                    <a:p>
                      <a:r>
                        <a:rPr sz="1300" b="1">
                          <a:solidFill>
                            <a:srgbClr val="FFFFFF"/>
                          </a:solidFill>
                          <a:latin typeface="Source Sans Pro"/>
                        </a:rPr>
                        <a:t>Cakrawala</a:t>
                      </a:r>
                    </a:p>
                  </a:txBody>
                  <a:tcPr anchor="ctr" marL="73152" marR="73152">
                    <a:solidFill>
                      <a:srgbClr val="0F2B46"/>
                    </a:solidFill>
                  </a:tcPr>
                </a:tc>
                <a:tc>
                  <a:txBody>
                    <a:bodyPr/>
                    <a:lstStyle/>
                    <a:p>
                      <a:r>
                        <a:rPr sz="1300" b="1">
                          <a:solidFill>
                            <a:srgbClr val="FFFFFF"/>
                          </a:solidFill>
                          <a:latin typeface="Source Sans Pro"/>
                        </a:rPr>
                        <a:t>SE Sharpe</a:t>
                      </a:r>
                    </a:p>
                  </a:txBody>
                  <a:tcPr anchor="ctr" marL="73152" marR="73152">
                    <a:solidFill>
                      <a:srgbClr val="0F2B46"/>
                    </a:solidFill>
                  </a:tcPr>
                </a:tc>
                <a:tc>
                  <a:txBody>
                    <a:bodyPr/>
                    <a:lstStyle/>
                    <a:p>
                      <a:r>
                        <a:rPr sz="1300" b="1">
                          <a:solidFill>
                            <a:srgbClr val="FFFFFF"/>
                          </a:solidFill>
                          <a:latin typeface="Source Sans Pro"/>
                        </a:rPr>
                        <a:t>**Peluang menunjukkan kerugian**</a:t>
                      </a:r>
                    </a:p>
                  </a:txBody>
                  <a:tcPr anchor="ctr" marL="73152" marR="73152">
                    <a:solidFill>
                      <a:srgbClr val="0F2B46"/>
                    </a:solidFill>
                  </a:tcPr>
                </a:tc>
              </a:tr>
              <a:tr h="384048">
                <a:tc>
                  <a:txBody>
                    <a:bodyPr/>
                    <a:lstStyle/>
                    <a:p>
                      <a:r>
                        <a:rPr sz="1300" b="1">
                          <a:solidFill>
                            <a:srgbClr val="222830"/>
                          </a:solidFill>
                          <a:latin typeface="Source Sans Pro"/>
                        </a:rPr>
                        <a:t>**12 minggu**</a:t>
                      </a:r>
                    </a:p>
                  </a:txBody>
                  <a:tcPr anchor="ctr" marL="73152" marR="73152" marT="27432" marB="27432">
                    <a:solidFill>
                      <a:srgbClr val="FFFFFF"/>
                    </a:solidFill>
                  </a:tcPr>
                </a:tc>
                <a:tc>
                  <a:txBody>
                    <a:bodyPr/>
                    <a:lstStyle/>
                    <a:p>
                      <a:r>
                        <a:rPr sz="1300" b="0">
                          <a:solidFill>
                            <a:srgbClr val="222830"/>
                          </a:solidFill>
                          <a:latin typeface="Source Sans Pro"/>
                        </a:rPr>
                        <a:t>2,082</a:t>
                      </a:r>
                    </a:p>
                  </a:txBody>
                  <a:tcPr anchor="ctr" marL="73152" marR="73152" marT="27432" marB="27432">
                    <a:solidFill>
                      <a:srgbClr val="FFFFFF"/>
                    </a:solidFill>
                  </a:tcPr>
                </a:tc>
                <a:tc>
                  <a:txBody>
                    <a:bodyPr/>
                    <a:lstStyle/>
                    <a:p>
                      <a:r>
                        <a:rPr sz="1300" b="0">
                          <a:solidFill>
                            <a:srgbClr val="222830"/>
                          </a:solidFill>
                          <a:latin typeface="Source Sans Pro"/>
                        </a:rPr>
                        <a:t>**40,5%**</a:t>
                      </a:r>
                    </a:p>
                  </a:txBody>
                  <a:tcPr anchor="ctr" marL="73152" marR="73152" marT="27432" marB="27432">
                    <a:solidFill>
                      <a:srgbClr val="FFFFFF"/>
                    </a:solidFill>
                  </a:tcPr>
                </a:tc>
              </a:tr>
              <a:tr h="384048">
                <a:tc>
                  <a:txBody>
                    <a:bodyPr/>
                    <a:lstStyle/>
                    <a:p>
                      <a:r>
                        <a:rPr sz="1300" b="1">
                          <a:solidFill>
                            <a:srgbClr val="222830"/>
                          </a:solidFill>
                          <a:latin typeface="Source Sans Pro"/>
                        </a:rPr>
                        <a:t>26 minggu</a:t>
                      </a:r>
                    </a:p>
                  </a:txBody>
                  <a:tcPr anchor="ctr" marL="73152" marR="73152" marT="27432" marB="27432">
                    <a:solidFill>
                      <a:srgbClr val="F1F4F8"/>
                    </a:solidFill>
                  </a:tcPr>
                </a:tc>
                <a:tc>
                  <a:txBody>
                    <a:bodyPr/>
                    <a:lstStyle/>
                    <a:p>
                      <a:r>
                        <a:rPr sz="1300" b="0">
                          <a:solidFill>
                            <a:srgbClr val="222830"/>
                          </a:solidFill>
                          <a:latin typeface="Source Sans Pro"/>
                        </a:rPr>
                        <a:t>1,414</a:t>
                      </a:r>
                    </a:p>
                  </a:txBody>
                  <a:tcPr anchor="ctr" marL="73152" marR="73152" marT="27432" marB="27432">
                    <a:solidFill>
                      <a:srgbClr val="F1F4F8"/>
                    </a:solidFill>
                  </a:tcPr>
                </a:tc>
                <a:tc>
                  <a:txBody>
                    <a:bodyPr/>
                    <a:lstStyle/>
                    <a:p>
                      <a:r>
                        <a:rPr sz="1300" b="0">
                          <a:solidFill>
                            <a:srgbClr val="222830"/>
                          </a:solidFill>
                          <a:latin typeface="Source Sans Pro"/>
                        </a:rPr>
                        <a:t>36,2%</a:t>
                      </a:r>
                    </a:p>
                  </a:txBody>
                  <a:tcPr anchor="ctr" marL="73152" marR="73152" marT="27432" marB="27432">
                    <a:solidFill>
                      <a:srgbClr val="F1F4F8"/>
                    </a:solidFill>
                  </a:tcPr>
                </a:tc>
              </a:tr>
              <a:tr h="384048">
                <a:tc>
                  <a:txBody>
                    <a:bodyPr/>
                    <a:lstStyle/>
                    <a:p>
                      <a:r>
                        <a:rPr sz="1300" b="1">
                          <a:solidFill>
                            <a:srgbClr val="222830"/>
                          </a:solidFill>
                          <a:latin typeface="Source Sans Pro"/>
                        </a:rPr>
                        <a:t>52 minggu</a:t>
                      </a:r>
                    </a:p>
                  </a:txBody>
                  <a:tcPr anchor="ctr" marL="73152" marR="73152" marT="27432" marB="27432">
                    <a:solidFill>
                      <a:srgbClr val="FFFFFF"/>
                    </a:solidFill>
                  </a:tcPr>
                </a:tc>
                <a:tc>
                  <a:txBody>
                    <a:bodyPr/>
                    <a:lstStyle/>
                    <a:p>
                      <a:r>
                        <a:rPr sz="1300" b="0">
                          <a:solidFill>
                            <a:srgbClr val="222830"/>
                          </a:solidFill>
                          <a:latin typeface="Source Sans Pro"/>
                        </a:rPr>
                        <a:t>1,000</a:t>
                      </a:r>
                    </a:p>
                  </a:txBody>
                  <a:tcPr anchor="ctr" marL="73152" marR="73152" marT="27432" marB="27432">
                    <a:solidFill>
                      <a:srgbClr val="FFFFFF"/>
                    </a:solidFill>
                  </a:tcPr>
                </a:tc>
                <a:tc>
                  <a:txBody>
                    <a:bodyPr/>
                    <a:lstStyle/>
                    <a:p>
                      <a:r>
                        <a:rPr sz="1300" b="0">
                          <a:solidFill>
                            <a:srgbClr val="222830"/>
                          </a:solidFill>
                          <a:latin typeface="Source Sans Pro"/>
                        </a:rPr>
                        <a:t>30,9%</a:t>
                      </a:r>
                    </a:p>
                  </a:txBody>
                  <a:tcPr anchor="ctr" marL="73152" marR="73152" marT="27432" marB="27432">
                    <a:solidFill>
                      <a:srgbClr val="FFFFFF"/>
                    </a:solidFill>
                  </a:tcPr>
                </a:tc>
              </a:tr>
              <a:tr h="384048">
                <a:tc>
                  <a:txBody>
                    <a:bodyPr/>
                    <a:lstStyle/>
                    <a:p>
                      <a:r>
                        <a:rPr sz="1300" b="1">
                          <a:solidFill>
                            <a:srgbClr val="222830"/>
                          </a:solidFill>
                          <a:latin typeface="Source Sans Pro"/>
                        </a:rPr>
                        <a:t>5 tahun</a:t>
                      </a:r>
                    </a:p>
                  </a:txBody>
                  <a:tcPr anchor="ctr" marL="73152" marR="73152" marT="27432" marB="27432">
                    <a:solidFill>
                      <a:srgbClr val="F1F4F8"/>
                    </a:solidFill>
                  </a:tcPr>
                </a:tc>
                <a:tc>
                  <a:txBody>
                    <a:bodyPr/>
                    <a:lstStyle/>
                    <a:p>
                      <a:r>
                        <a:rPr sz="1300" b="0">
                          <a:solidFill>
                            <a:srgbClr val="222830"/>
                          </a:solidFill>
                          <a:latin typeface="Source Sans Pro"/>
                        </a:rPr>
                        <a:t>0,447</a:t>
                      </a:r>
                    </a:p>
                  </a:txBody>
                  <a:tcPr anchor="ctr" marL="73152" marR="73152" marT="27432" marB="27432">
                    <a:solidFill>
                      <a:srgbClr val="F1F4F8"/>
                    </a:solidFill>
                  </a:tcPr>
                </a:tc>
                <a:tc>
                  <a:txBody>
                    <a:bodyPr/>
                    <a:lstStyle/>
                    <a:p>
                      <a:r>
                        <a:rPr sz="1300" b="0">
                          <a:solidFill>
                            <a:srgbClr val="222830"/>
                          </a:solidFill>
                          <a:latin typeface="Source Sans Pro"/>
                        </a:rPr>
                        <a:t>13,2%</a:t>
                      </a:r>
                    </a:p>
                  </a:txBody>
                  <a:tcPr anchor="ctr" marL="73152" marR="73152" marT="27432" marB="27432">
                    <a:solidFill>
                      <a:srgbClr val="F1F4F8"/>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11</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91440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2.</a:t>
            </a:r>
          </a:p>
          <a:p>
            <a:pPr algn="l">
              <a:lnSpc>
                <a:spcPct val="110000"/>
              </a:lnSpc>
              <a:spcBef>
                <a:spcPts val="0"/>
              </a:spcBef>
              <a:spcAft>
                <a:spcPts val="600"/>
              </a:spcAft>
            </a:pPr>
            <a:r>
              <a:rPr sz="2600" b="1">
                <a:solidFill>
                  <a:srgbClr val="0F2B46"/>
                </a:solidFill>
                <a:latin typeface="Source Sans Pro"/>
              </a:rPr>
              <a:t>2.2 Syarat kelulusan</a:t>
            </a:r>
          </a:p>
        </p:txBody>
      </p:sp>
      <p:sp>
        <p:nvSpPr>
          <p:cNvPr id="4" name="TextBox 3"/>
          <p:cNvSpPr txBox="1"/>
          <p:nvPr/>
        </p:nvSpPr>
        <p:spPr>
          <a:xfrm>
            <a:off x="777240" y="1874519"/>
            <a:ext cx="10637215" cy="4206241"/>
          </a:xfrm>
          <a:prstGeom prst="rect">
            <a:avLst/>
          </a:prstGeom>
          <a:noFill/>
        </p:spPr>
        <p:txBody>
          <a:bodyPr wrap="square" lIns="0" rIns="0" tIns="0" bIns="0">
            <a:spAutoFit/>
          </a:bodyPr>
          <a:lstStyle/>
          <a:p>
            <a:pPr algn="l">
              <a:lnSpc>
                <a:spcPct val="120000"/>
              </a:lnSpc>
              <a:spcBef>
                <a:spcPts val="0"/>
              </a:spcBef>
              <a:spcAft>
                <a:spcPts val="0"/>
              </a:spcAft>
            </a:pPr>
            <a:r>
              <a:rPr sz="1700" b="0">
                <a:solidFill>
                  <a:srgbClr val="222830"/>
                </a:solidFill>
                <a:latin typeface="Source Sans Pro"/>
              </a:rPr>
              <a:t>▪  </a:t>
            </a:r>
            <a:r>
              <a:rPr sz="1700" b="1">
                <a:solidFill>
                  <a:srgbClr val="222830"/>
                </a:solidFill>
                <a:latin typeface="Source Sans Pro"/>
              </a:rPr>
              <a:t>D4 (perlakuan risiko) ≥ 2</a:t>
            </a:r>
            <a:r>
              <a:rPr sz="1700" b="0">
                <a:solidFill>
                  <a:srgbClr val="222830"/>
                </a:solidFill>
                <a:latin typeface="Source Sans Pro"/>
              </a:rPr>
              <a:t> pada seluruh komponen</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D5 (disiplin proses) ≥ 2</a:t>
            </a:r>
            <a:r>
              <a:rPr sz="1700" b="0">
                <a:solidFill>
                  <a:srgbClr val="222830"/>
                </a:solidFill>
                <a:latin typeface="Source Sans Pro"/>
              </a:rPr>
              <a:t> pada seluruh komponen</a:t>
            </a:r>
          </a:p>
        </p:txBody>
      </p:sp>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12</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3.</a:t>
            </a:r>
          </a:p>
          <a:p>
            <a:pPr algn="l">
              <a:lnSpc>
                <a:spcPct val="108000"/>
              </a:lnSpc>
              <a:spcBef>
                <a:spcPts val="0"/>
              </a:spcBef>
              <a:spcAft>
                <a:spcPts val="600"/>
              </a:spcAft>
            </a:pPr>
            <a:r>
              <a:rPr sz="3400" b="1">
                <a:solidFill>
                  <a:srgbClr val="FFFFFF"/>
                </a:solidFill>
                <a:latin typeface="Source Sans Pro"/>
              </a:rPr>
              <a:t>Komponen A — Pernyataan Kebijakan Investasi (35%)</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13</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3.</a:t>
            </a:r>
          </a:p>
          <a:p>
            <a:pPr algn="l">
              <a:lnSpc>
                <a:spcPct val="110000"/>
              </a:lnSpc>
              <a:spcBef>
                <a:spcPts val="0"/>
              </a:spcBef>
              <a:spcAft>
                <a:spcPts val="600"/>
              </a:spcAft>
            </a:pPr>
            <a:r>
              <a:rPr sz="2400" b="1">
                <a:solidFill>
                  <a:srgbClr val="0F2B46"/>
                </a:solidFill>
                <a:latin typeface="Source Sans Pro"/>
              </a:rPr>
              <a:t>Komponen A — Pernyataan Kebijakan Investasi (35%)</a:t>
            </a:r>
          </a:p>
        </p:txBody>
      </p:sp>
      <p:graphicFrame>
        <p:nvGraphicFramePr>
          <p:cNvPr id="4" name="Table 3"/>
          <p:cNvGraphicFramePr>
            <a:graphicFrameLocks noGrp="1"/>
          </p:cNvGraphicFramePr>
          <p:nvPr/>
        </p:nvGraphicFramePr>
        <p:xfrm>
          <a:off x="777240" y="1828800"/>
          <a:ext cx="10637215" cy="3840480"/>
        </p:xfrm>
        <a:graphic>
          <a:graphicData uri="http://schemas.openxmlformats.org/drawingml/2006/table">
            <a:tbl>
              <a:tblPr firstRow="1" bandRow="1">
                <a:tableStyleId>{5C22544A-7EE6-4342-B048-85BDC9FD1C3A}</a:tableStyleId>
              </a:tblPr>
              <a:tblGrid>
                <a:gridCol w="2659303"/>
                <a:gridCol w="2659303"/>
                <a:gridCol w="2659303"/>
                <a:gridCol w="2659306"/>
              </a:tblGrid>
              <a:tr h="384048">
                <a:tc>
                  <a:txBody>
                    <a:bodyPr/>
                    <a:lstStyle/>
                    <a:p>
                      <a:r>
                        <a:rPr sz="1100" b="1">
                          <a:solidFill>
                            <a:srgbClr val="FFFFFF"/>
                          </a:solidFill>
                          <a:latin typeface="Source Sans Pro"/>
                        </a:rPr>
                        <a:t>#</a:t>
                      </a:r>
                    </a:p>
                  </a:txBody>
                  <a:tcPr anchor="ctr" marL="73152" marR="73152">
                    <a:solidFill>
                      <a:srgbClr val="0F2B46"/>
                    </a:solidFill>
                  </a:tcPr>
                </a:tc>
                <a:tc>
                  <a:txBody>
                    <a:bodyPr/>
                    <a:lstStyle/>
                    <a:p>
                      <a:r>
                        <a:rPr sz="1100" b="1">
                          <a:solidFill>
                            <a:srgbClr val="FFFFFF"/>
                          </a:solidFill>
                          <a:latin typeface="Source Sans Pro"/>
                        </a:rPr>
                        <a:t>Bagian</a:t>
                      </a:r>
                    </a:p>
                  </a:txBody>
                  <a:tcPr anchor="ctr" marL="73152" marR="73152">
                    <a:solidFill>
                      <a:srgbClr val="0F2B46"/>
                    </a:solidFill>
                  </a:tcPr>
                </a:tc>
                <a:tc>
                  <a:txBody>
                    <a:bodyPr/>
                    <a:lstStyle/>
                    <a:p>
                      <a:r>
                        <a:rPr sz="1100" b="1">
                          <a:solidFill>
                            <a:srgbClr val="FFFFFF"/>
                          </a:solidFill>
                          <a:latin typeface="Source Sans Pro"/>
                        </a:rPr>
                        <a:t>Sumber modul</a:t>
                      </a:r>
                    </a:p>
                  </a:txBody>
                  <a:tcPr anchor="ctr" marL="73152" marR="73152">
                    <a:solidFill>
                      <a:srgbClr val="0F2B46"/>
                    </a:solidFill>
                  </a:tcPr>
                </a:tc>
                <a:tc>
                  <a:txBody>
                    <a:bodyPr/>
                    <a:lstStyle/>
                    <a:p>
                      <a:r>
                        <a:rPr sz="1100" b="1">
                          <a:solidFill>
                            <a:srgbClr val="FFFFFF"/>
                          </a:solidFill>
                          <a:latin typeface="Source Sans Pro"/>
                        </a:rPr>
                        <a:t>Poin</a:t>
                      </a:r>
                    </a:p>
                  </a:txBody>
                  <a:tcPr anchor="ctr" marL="73152" marR="73152">
                    <a:solidFill>
                      <a:srgbClr val="0F2B46"/>
                    </a:solidFill>
                  </a:tcPr>
                </a:tc>
              </a:tr>
              <a:tr h="384048">
                <a:tc>
                  <a:txBody>
                    <a:bodyPr/>
                    <a:lstStyle/>
                    <a:p>
                      <a:r>
                        <a:rPr sz="1100" b="1">
                          <a:solidFill>
                            <a:srgbClr val="222830"/>
                          </a:solidFill>
                          <a:latin typeface="Source Sans Pro"/>
                        </a:rPr>
                        <a:t>1</a:t>
                      </a:r>
                    </a:p>
                  </a:txBody>
                  <a:tcPr anchor="ctr" marL="73152" marR="73152" marT="27432" marB="27432">
                    <a:solidFill>
                      <a:srgbClr val="FFFFFF"/>
                    </a:solidFill>
                  </a:tcPr>
                </a:tc>
                <a:tc>
                  <a:txBody>
                    <a:bodyPr/>
                    <a:lstStyle/>
                    <a:p>
                      <a:r>
                        <a:rPr sz="1100" b="0">
                          <a:solidFill>
                            <a:srgbClr val="222830"/>
                          </a:solidFill>
                          <a:latin typeface="Source Sans Pro"/>
                        </a:rPr>
                        <a:t>Mandat dan tujuan</a:t>
                      </a:r>
                    </a:p>
                  </a:txBody>
                  <a:tcPr anchor="ctr" marL="73152" marR="73152" marT="27432" marB="27432">
                    <a:solidFill>
                      <a:srgbClr val="FFFFFF"/>
                    </a:solidFill>
                  </a:tcPr>
                </a:tc>
                <a:tc>
                  <a:txBody>
                    <a:bodyPr/>
                    <a:lstStyle/>
                    <a:p>
                      <a:r>
                        <a:rPr sz="1100" b="0">
                          <a:solidFill>
                            <a:srgbClr val="222830"/>
                          </a:solidFill>
                          <a:latin typeface="Source Sans Pro"/>
                        </a:rPr>
                        <a:t>—</a:t>
                      </a:r>
                    </a:p>
                  </a:txBody>
                  <a:tcPr anchor="ctr" marL="73152" marR="73152" marT="27432" marB="27432">
                    <a:solidFill>
                      <a:srgbClr val="FFFFFF"/>
                    </a:solidFill>
                  </a:tcPr>
                </a:tc>
                <a:tc>
                  <a:txBody>
                    <a:bodyPr/>
                    <a:lstStyle/>
                    <a:p>
                      <a:r>
                        <a:rPr sz="1100" b="0">
                          <a:solidFill>
                            <a:srgbClr val="222830"/>
                          </a:solidFill>
                          <a:latin typeface="Source Sans Pro"/>
                        </a:rPr>
                        <a:t>10</a:t>
                      </a:r>
                    </a:p>
                  </a:txBody>
                  <a:tcPr anchor="ctr" marL="73152" marR="73152" marT="27432" marB="27432">
                    <a:solidFill>
                      <a:srgbClr val="FFFFFF"/>
                    </a:solidFill>
                  </a:tcPr>
                </a:tc>
              </a:tr>
              <a:tr h="384048">
                <a:tc>
                  <a:txBody>
                    <a:bodyPr/>
                    <a:lstStyle/>
                    <a:p>
                      <a:r>
                        <a:rPr sz="1100" b="1">
                          <a:solidFill>
                            <a:srgbClr val="222830"/>
                          </a:solidFill>
                          <a:latin typeface="Source Sans Pro"/>
                        </a:rPr>
                        <a:t>2</a:t>
                      </a:r>
                    </a:p>
                  </a:txBody>
                  <a:tcPr anchor="ctr" marL="73152" marR="73152" marT="27432" marB="27432">
                    <a:solidFill>
                      <a:srgbClr val="F1F4F8"/>
                    </a:solidFill>
                  </a:tcPr>
                </a:tc>
                <a:tc>
                  <a:txBody>
                    <a:bodyPr/>
                    <a:lstStyle/>
                    <a:p>
                      <a:r>
                        <a:rPr sz="1100" b="0">
                          <a:solidFill>
                            <a:srgbClr val="222830"/>
                          </a:solidFill>
                          <a:latin typeface="Source Sans Pro"/>
                        </a:rPr>
                        <a:t>Kebijakan Alokasi</a:t>
                      </a:r>
                    </a:p>
                  </a:txBody>
                  <a:tcPr anchor="ctr" marL="73152" marR="73152" marT="27432" marB="27432">
                    <a:solidFill>
                      <a:srgbClr val="F1F4F8"/>
                    </a:solidFill>
                  </a:tcPr>
                </a:tc>
                <a:tc>
                  <a:txBody>
                    <a:bodyPr/>
                    <a:lstStyle/>
                    <a:p>
                      <a:r>
                        <a:rPr sz="1100" b="0">
                          <a:solidFill>
                            <a:srgbClr val="222830"/>
                          </a:solidFill>
                          <a:latin typeface="Source Sans Pro"/>
                        </a:rPr>
                        <a:t>L3.2 §4.8</a:t>
                      </a:r>
                    </a:p>
                  </a:txBody>
                  <a:tcPr anchor="ctr" marL="73152" marR="73152" marT="27432" marB="27432">
                    <a:solidFill>
                      <a:srgbClr val="F1F4F8"/>
                    </a:solidFill>
                  </a:tcPr>
                </a:tc>
                <a:tc>
                  <a:txBody>
                    <a:bodyPr/>
                    <a:lstStyle/>
                    <a:p>
                      <a:r>
                        <a:rPr sz="1100" b="0">
                          <a:solidFill>
                            <a:srgbClr val="222830"/>
                          </a:solidFill>
                          <a:latin typeface="Source Sans Pro"/>
                        </a:rPr>
                        <a:t>15</a:t>
                      </a:r>
                    </a:p>
                  </a:txBody>
                  <a:tcPr anchor="ctr" marL="73152" marR="73152" marT="27432" marB="27432">
                    <a:solidFill>
                      <a:srgbClr val="F1F4F8"/>
                    </a:solidFill>
                  </a:tcPr>
                </a:tc>
              </a:tr>
              <a:tr h="384048">
                <a:tc>
                  <a:txBody>
                    <a:bodyPr/>
                    <a:lstStyle/>
                    <a:p>
                      <a:r>
                        <a:rPr sz="1100" b="1">
                          <a:solidFill>
                            <a:srgbClr val="222830"/>
                          </a:solidFill>
                          <a:latin typeface="Source Sans Pro"/>
                        </a:rPr>
                        <a:t>3</a:t>
                      </a:r>
                    </a:p>
                  </a:txBody>
                  <a:tcPr anchor="ctr" marL="73152" marR="73152" marT="27432" marB="27432">
                    <a:solidFill>
                      <a:srgbClr val="FFFFFF"/>
                    </a:solidFill>
                  </a:tcPr>
                </a:tc>
                <a:tc>
                  <a:txBody>
                    <a:bodyPr/>
                    <a:lstStyle/>
                    <a:p>
                      <a:r>
                        <a:rPr sz="1100" b="0">
                          <a:solidFill>
                            <a:srgbClr val="222830"/>
                          </a:solidFill>
                          <a:latin typeface="Source Sans Pro"/>
                        </a:rPr>
                        <a:t>Kebijakan Risiko</a:t>
                      </a:r>
                    </a:p>
                  </a:txBody>
                  <a:tcPr anchor="ctr" marL="73152" marR="73152" marT="27432" marB="27432">
                    <a:solidFill>
                      <a:srgbClr val="FFFFFF"/>
                    </a:solidFill>
                  </a:tcPr>
                </a:tc>
                <a:tc>
                  <a:txBody>
                    <a:bodyPr/>
                    <a:lstStyle/>
                    <a:p>
                      <a:r>
                        <a:rPr sz="1100" b="0">
                          <a:solidFill>
                            <a:srgbClr val="222830"/>
                          </a:solidFill>
                          <a:latin typeface="Source Sans Pro"/>
                        </a:rPr>
                        <a:t>L3.3 §4.8</a:t>
                      </a:r>
                    </a:p>
                  </a:txBody>
                  <a:tcPr anchor="ctr" marL="73152" marR="73152" marT="27432" marB="27432">
                    <a:solidFill>
                      <a:srgbClr val="FFFFFF"/>
                    </a:solidFill>
                  </a:tcPr>
                </a:tc>
                <a:tc>
                  <a:txBody>
                    <a:bodyPr/>
                    <a:lstStyle/>
                    <a:p>
                      <a:r>
                        <a:rPr sz="1100" b="0">
                          <a:solidFill>
                            <a:srgbClr val="222830"/>
                          </a:solidFill>
                          <a:latin typeface="Source Sans Pro"/>
                        </a:rPr>
                        <a:t>20</a:t>
                      </a:r>
                    </a:p>
                  </a:txBody>
                  <a:tcPr anchor="ctr" marL="73152" marR="73152" marT="27432" marB="27432">
                    <a:solidFill>
                      <a:srgbClr val="FFFFFF"/>
                    </a:solidFill>
                  </a:tcPr>
                </a:tc>
              </a:tr>
              <a:tr h="384048">
                <a:tc>
                  <a:txBody>
                    <a:bodyPr/>
                    <a:lstStyle/>
                    <a:p>
                      <a:r>
                        <a:rPr sz="1100" b="1">
                          <a:solidFill>
                            <a:srgbClr val="222830"/>
                          </a:solidFill>
                          <a:latin typeface="Source Sans Pro"/>
                        </a:rPr>
                        <a:t>4</a:t>
                      </a:r>
                    </a:p>
                  </a:txBody>
                  <a:tcPr anchor="ctr" marL="73152" marR="73152" marT="27432" marB="27432">
                    <a:solidFill>
                      <a:srgbClr val="F1F4F8"/>
                    </a:solidFill>
                  </a:tcPr>
                </a:tc>
                <a:tc>
                  <a:txBody>
                    <a:bodyPr/>
                    <a:lstStyle/>
                    <a:p>
                      <a:r>
                        <a:rPr sz="1100" b="0">
                          <a:solidFill>
                            <a:srgbClr val="222830"/>
                          </a:solidFill>
                          <a:latin typeface="Source Sans Pro"/>
                        </a:rPr>
                        <a:t>Protokol Pengujian</a:t>
                      </a:r>
                    </a:p>
                  </a:txBody>
                  <a:tcPr anchor="ctr" marL="73152" marR="73152" marT="27432" marB="27432">
                    <a:solidFill>
                      <a:srgbClr val="F1F4F8"/>
                    </a:solidFill>
                  </a:tcPr>
                </a:tc>
                <a:tc>
                  <a:txBody>
                    <a:bodyPr/>
                    <a:lstStyle/>
                    <a:p>
                      <a:r>
                        <a:rPr sz="1100" b="0">
                          <a:solidFill>
                            <a:srgbClr val="222830"/>
                          </a:solidFill>
                          <a:latin typeface="Source Sans Pro"/>
                        </a:rPr>
                        <a:t>L3.4 §4.6</a:t>
                      </a:r>
                    </a:p>
                  </a:txBody>
                  <a:tcPr anchor="ctr" marL="73152" marR="73152" marT="27432" marB="27432">
                    <a:solidFill>
                      <a:srgbClr val="F1F4F8"/>
                    </a:solidFill>
                  </a:tcPr>
                </a:tc>
                <a:tc>
                  <a:txBody>
                    <a:bodyPr/>
                    <a:lstStyle/>
                    <a:p>
                      <a:r>
                        <a:rPr sz="1100" b="0">
                          <a:solidFill>
                            <a:srgbClr val="222830"/>
                          </a:solidFill>
                          <a:latin typeface="Source Sans Pro"/>
                        </a:rPr>
                        <a:t>15</a:t>
                      </a:r>
                    </a:p>
                  </a:txBody>
                  <a:tcPr anchor="ctr" marL="73152" marR="73152" marT="27432" marB="27432">
                    <a:solidFill>
                      <a:srgbClr val="F1F4F8"/>
                    </a:solidFill>
                  </a:tcPr>
                </a:tc>
              </a:tr>
              <a:tr h="384048">
                <a:tc>
                  <a:txBody>
                    <a:bodyPr/>
                    <a:lstStyle/>
                    <a:p>
                      <a:r>
                        <a:rPr sz="1100" b="1">
                          <a:solidFill>
                            <a:srgbClr val="222830"/>
                          </a:solidFill>
                          <a:latin typeface="Source Sans Pro"/>
                        </a:rPr>
                        <a:t>5</a:t>
                      </a:r>
                    </a:p>
                  </a:txBody>
                  <a:tcPr anchor="ctr" marL="73152" marR="73152" marT="27432" marB="27432">
                    <a:solidFill>
                      <a:srgbClr val="FFFFFF"/>
                    </a:solidFill>
                  </a:tcPr>
                </a:tc>
                <a:tc>
                  <a:txBody>
                    <a:bodyPr/>
                    <a:lstStyle/>
                    <a:p>
                      <a:r>
                        <a:rPr sz="1100" b="0">
                          <a:solidFill>
                            <a:srgbClr val="222830"/>
                          </a:solidFill>
                          <a:latin typeface="Source Sans Pro"/>
                        </a:rPr>
                        <a:t>Dokumen jalur 1</a:t>
                      </a:r>
                    </a:p>
                  </a:txBody>
                  <a:tcPr anchor="ctr" marL="73152" marR="73152" marT="27432" marB="27432">
                    <a:solidFill>
                      <a:srgbClr val="FFFFFF"/>
                    </a:solidFill>
                  </a:tcPr>
                </a:tc>
                <a:tc>
                  <a:txBody>
                    <a:bodyPr/>
                    <a:lstStyle/>
                    <a:p>
                      <a:r>
                        <a:rPr sz="1100" b="0">
                          <a:solidFill>
                            <a:srgbClr val="222830"/>
                          </a:solidFill>
                          <a:latin typeface="Source Sans Pro"/>
                        </a:rPr>
                        <a:t>L3I.1 §4.6 / L3T.1 §4.8</a:t>
                      </a:r>
                    </a:p>
                  </a:txBody>
                  <a:tcPr anchor="ctr" marL="73152" marR="73152" marT="27432" marB="27432">
                    <a:solidFill>
                      <a:srgbClr val="FFFFFF"/>
                    </a:solidFill>
                  </a:tcPr>
                </a:tc>
                <a:tc>
                  <a:txBody>
                    <a:bodyPr/>
                    <a:lstStyle/>
                    <a:p>
                      <a:r>
                        <a:rPr sz="1100" b="0">
                          <a:solidFill>
                            <a:srgbClr val="222830"/>
                          </a:solidFill>
                          <a:latin typeface="Source Sans Pro"/>
                        </a:rPr>
                        <a:t>10</a:t>
                      </a:r>
                    </a:p>
                  </a:txBody>
                  <a:tcPr anchor="ctr" marL="73152" marR="73152" marT="27432" marB="27432">
                    <a:solidFill>
                      <a:srgbClr val="FFFFFF"/>
                    </a:solidFill>
                  </a:tcPr>
                </a:tc>
              </a:tr>
              <a:tr h="384048">
                <a:tc>
                  <a:txBody>
                    <a:bodyPr/>
                    <a:lstStyle/>
                    <a:p>
                      <a:r>
                        <a:rPr sz="1100" b="1">
                          <a:solidFill>
                            <a:srgbClr val="222830"/>
                          </a:solidFill>
                          <a:latin typeface="Source Sans Pro"/>
                        </a:rPr>
                        <a:t>6</a:t>
                      </a:r>
                    </a:p>
                  </a:txBody>
                  <a:tcPr anchor="ctr" marL="73152" marR="73152" marT="27432" marB="27432">
                    <a:solidFill>
                      <a:srgbClr val="F1F4F8"/>
                    </a:solidFill>
                  </a:tcPr>
                </a:tc>
                <a:tc>
                  <a:txBody>
                    <a:bodyPr/>
                    <a:lstStyle/>
                    <a:p>
                      <a:r>
                        <a:rPr sz="1100" b="0">
                          <a:solidFill>
                            <a:srgbClr val="222830"/>
                          </a:solidFill>
                          <a:latin typeface="Source Sans Pro"/>
                        </a:rPr>
                        <a:t>Dokumen jalur 2</a:t>
                      </a:r>
                    </a:p>
                  </a:txBody>
                  <a:tcPr anchor="ctr" marL="73152" marR="73152" marT="27432" marB="27432">
                    <a:solidFill>
                      <a:srgbClr val="F1F4F8"/>
                    </a:solidFill>
                  </a:tcPr>
                </a:tc>
                <a:tc>
                  <a:txBody>
                    <a:bodyPr/>
                    <a:lstStyle/>
                    <a:p>
                      <a:r>
                        <a:rPr sz="1100" b="0">
                          <a:solidFill>
                            <a:srgbClr val="222830"/>
                          </a:solidFill>
                          <a:latin typeface="Source Sans Pro"/>
                        </a:rPr>
                        <a:t>L3I.2 §4.7 / L3T.2 §4.8</a:t>
                      </a:r>
                    </a:p>
                  </a:txBody>
                  <a:tcPr anchor="ctr" marL="73152" marR="73152" marT="27432" marB="27432">
                    <a:solidFill>
                      <a:srgbClr val="F1F4F8"/>
                    </a:solidFill>
                  </a:tcPr>
                </a:tc>
                <a:tc>
                  <a:txBody>
                    <a:bodyPr/>
                    <a:lstStyle/>
                    <a:p>
                      <a:r>
                        <a:rPr sz="1100" b="0">
                          <a:solidFill>
                            <a:srgbClr val="222830"/>
                          </a:solidFill>
                          <a:latin typeface="Source Sans Pro"/>
                        </a:rPr>
                        <a:t>10</a:t>
                      </a:r>
                    </a:p>
                  </a:txBody>
                  <a:tcPr anchor="ctr" marL="73152" marR="73152" marT="27432" marB="27432">
                    <a:solidFill>
                      <a:srgbClr val="F1F4F8"/>
                    </a:solidFill>
                  </a:tcPr>
                </a:tc>
              </a:tr>
              <a:tr h="384048">
                <a:tc>
                  <a:txBody>
                    <a:bodyPr/>
                    <a:lstStyle/>
                    <a:p>
                      <a:r>
                        <a:rPr sz="1100" b="1">
                          <a:solidFill>
                            <a:srgbClr val="222830"/>
                          </a:solidFill>
                          <a:latin typeface="Source Sans Pro"/>
                        </a:rPr>
                        <a:t>7</a:t>
                      </a:r>
                    </a:p>
                  </a:txBody>
                  <a:tcPr anchor="ctr" marL="73152" marR="73152" marT="27432" marB="27432">
                    <a:solidFill>
                      <a:srgbClr val="FFFFFF"/>
                    </a:solidFill>
                  </a:tcPr>
                </a:tc>
                <a:tc>
                  <a:txBody>
                    <a:bodyPr/>
                    <a:lstStyle/>
                    <a:p>
                      <a:r>
                        <a:rPr sz="1100" b="0">
                          <a:solidFill>
                            <a:srgbClr val="222830"/>
                          </a:solidFill>
                          <a:latin typeface="Source Sans Pro"/>
                        </a:rPr>
                        <a:t>Dokumen jalur 3</a:t>
                      </a:r>
                    </a:p>
                  </a:txBody>
                  <a:tcPr anchor="ctr" marL="73152" marR="73152" marT="27432" marB="27432">
                    <a:solidFill>
                      <a:srgbClr val="FFFFFF"/>
                    </a:solidFill>
                  </a:tcPr>
                </a:tc>
                <a:tc>
                  <a:txBody>
                    <a:bodyPr/>
                    <a:lstStyle/>
                    <a:p>
                      <a:r>
                        <a:rPr sz="1100" b="0">
                          <a:solidFill>
                            <a:srgbClr val="222830"/>
                          </a:solidFill>
                          <a:latin typeface="Source Sans Pro"/>
                        </a:rPr>
                        <a:t>L3I.3 §4.7 / L3T.3 §4.8</a:t>
                      </a:r>
                    </a:p>
                  </a:txBody>
                  <a:tcPr anchor="ctr" marL="73152" marR="73152" marT="27432" marB="27432">
                    <a:solidFill>
                      <a:srgbClr val="FFFFFF"/>
                    </a:solidFill>
                  </a:tcPr>
                </a:tc>
                <a:tc>
                  <a:txBody>
                    <a:bodyPr/>
                    <a:lstStyle/>
                    <a:p>
                      <a:r>
                        <a:rPr sz="1100" b="0">
                          <a:solidFill>
                            <a:srgbClr val="222830"/>
                          </a:solidFill>
                          <a:latin typeface="Source Sans Pro"/>
                        </a:rPr>
                        <a:t>10</a:t>
                      </a:r>
                    </a:p>
                  </a:txBody>
                  <a:tcPr anchor="ctr" marL="73152" marR="73152" marT="27432" marB="27432">
                    <a:solidFill>
                      <a:srgbClr val="FFFFFF"/>
                    </a:solidFill>
                  </a:tcPr>
                </a:tc>
              </a:tr>
              <a:tr h="384048">
                <a:tc>
                  <a:txBody>
                    <a:bodyPr/>
                    <a:lstStyle/>
                    <a:p>
                      <a:r>
                        <a:rPr sz="1100" b="1">
                          <a:solidFill>
                            <a:srgbClr val="222830"/>
                          </a:solidFill>
                          <a:latin typeface="Source Sans Pro"/>
                        </a:rPr>
                        <a:t>8</a:t>
                      </a:r>
                    </a:p>
                  </a:txBody>
                  <a:tcPr anchor="ctr" marL="73152" marR="73152" marT="27432" marB="27432">
                    <a:solidFill>
                      <a:srgbClr val="F1F4F8"/>
                    </a:solidFill>
                  </a:tcPr>
                </a:tc>
                <a:tc>
                  <a:txBody>
                    <a:bodyPr/>
                    <a:lstStyle/>
                    <a:p>
                      <a:r>
                        <a:rPr sz="1100" b="0">
                          <a:solidFill>
                            <a:srgbClr val="222830"/>
                          </a:solidFill>
                          <a:latin typeface="Source Sans Pro"/>
                        </a:rPr>
                        <a:t>Dokumen jalur 4</a:t>
                      </a:r>
                    </a:p>
                  </a:txBody>
                  <a:tcPr anchor="ctr" marL="73152" marR="73152" marT="27432" marB="27432">
                    <a:solidFill>
                      <a:srgbClr val="F1F4F8"/>
                    </a:solidFill>
                  </a:tcPr>
                </a:tc>
                <a:tc>
                  <a:txBody>
                    <a:bodyPr/>
                    <a:lstStyle/>
                    <a:p>
                      <a:r>
                        <a:rPr sz="1100" b="0">
                          <a:solidFill>
                            <a:srgbClr val="222830"/>
                          </a:solidFill>
                          <a:latin typeface="Source Sans Pro"/>
                        </a:rPr>
                        <a:t>L3I.4 §4.7 / L3T.4 §4.7</a:t>
                      </a:r>
                    </a:p>
                  </a:txBody>
                  <a:tcPr anchor="ctr" marL="73152" marR="73152" marT="27432" marB="27432">
                    <a:solidFill>
                      <a:srgbClr val="F1F4F8"/>
                    </a:solidFill>
                  </a:tcPr>
                </a:tc>
                <a:tc>
                  <a:txBody>
                    <a:bodyPr/>
                    <a:lstStyle/>
                    <a:p>
                      <a:r>
                        <a:rPr sz="1100" b="0">
                          <a:solidFill>
                            <a:srgbClr val="222830"/>
                          </a:solidFill>
                          <a:latin typeface="Source Sans Pro"/>
                        </a:rPr>
                        <a:t>5</a:t>
                      </a:r>
                    </a:p>
                  </a:txBody>
                  <a:tcPr anchor="ctr" marL="73152" marR="73152" marT="27432" marB="27432">
                    <a:solidFill>
                      <a:srgbClr val="F1F4F8"/>
                    </a:solidFill>
                  </a:tcPr>
                </a:tc>
              </a:tr>
              <a:tr h="384048">
                <a:tc>
                  <a:txBody>
                    <a:bodyPr/>
                    <a:lstStyle/>
                    <a:p>
                      <a:r>
                        <a:rPr sz="1100" b="1">
                          <a:solidFill>
                            <a:srgbClr val="222830"/>
                          </a:solidFill>
                          <a:latin typeface="Source Sans Pro"/>
                        </a:rPr>
                        <a:t>9</a:t>
                      </a:r>
                    </a:p>
                  </a:txBody>
                  <a:tcPr anchor="ctr" marL="73152" marR="73152" marT="27432" marB="27432">
                    <a:solidFill>
                      <a:srgbClr val="FFFFFF"/>
                    </a:solidFill>
                  </a:tcPr>
                </a:tc>
                <a:tc>
                  <a:txBody>
                    <a:bodyPr/>
                    <a:lstStyle/>
                    <a:p>
                      <a:r>
                        <a:rPr sz="1100" b="0">
                          <a:solidFill>
                            <a:srgbClr val="222830"/>
                          </a:solidFill>
                          <a:latin typeface="Source Sans Pro"/>
                        </a:rPr>
                        <a:t>Pernyataan daya tahan</a:t>
                      </a:r>
                    </a:p>
                  </a:txBody>
                  <a:tcPr anchor="ctr" marL="73152" marR="73152" marT="27432" marB="27432">
                    <a:solidFill>
                      <a:srgbClr val="FFFFFF"/>
                    </a:solidFill>
                  </a:tcPr>
                </a:tc>
                <a:tc>
                  <a:txBody>
                    <a:bodyPr/>
                    <a:lstStyle/>
                    <a:p>
                      <a:r>
                        <a:rPr sz="1100" b="0">
                          <a:solidFill>
                            <a:srgbClr val="222830"/>
                          </a:solidFill>
                          <a:latin typeface="Source Sans Pro"/>
                        </a:rPr>
                        <a:t>—</a:t>
                      </a:r>
                    </a:p>
                  </a:txBody>
                  <a:tcPr anchor="ctr" marL="73152" marR="73152" marT="27432" marB="27432">
                    <a:solidFill>
                      <a:srgbClr val="FFFFFF"/>
                    </a:solidFill>
                  </a:tcPr>
                </a:tc>
                <a:tc>
                  <a:txBody>
                    <a:bodyPr/>
                    <a:lstStyle/>
                    <a:p>
                      <a:r>
                        <a:rPr sz="1100" b="0">
                          <a:solidFill>
                            <a:srgbClr val="222830"/>
                          </a:solidFill>
                          <a:latin typeface="Source Sans Pro"/>
                        </a:rPr>
                        <a:t>5</a:t>
                      </a:r>
                    </a:p>
                  </a:txBody>
                  <a:tcPr anchor="ctr" marL="73152" marR="73152" marT="27432" marB="27432">
                    <a:solidFill>
                      <a:srgbClr val="FFFFFF"/>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14</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3.</a:t>
            </a:r>
          </a:p>
          <a:p>
            <a:pPr algn="l">
              <a:lnSpc>
                <a:spcPct val="110000"/>
              </a:lnSpc>
              <a:spcBef>
                <a:spcPts val="0"/>
              </a:spcBef>
              <a:spcAft>
                <a:spcPts val="600"/>
              </a:spcAft>
            </a:pPr>
            <a:r>
              <a:rPr sz="2400" b="1">
                <a:solidFill>
                  <a:srgbClr val="0F2B46"/>
                </a:solidFill>
                <a:latin typeface="Source Sans Pro"/>
              </a:rPr>
              <a:t>Komponen A — Pernyataan Kebijakan Investasi (35%)</a:t>
            </a:r>
          </a:p>
        </p:txBody>
      </p:sp>
      <p:graphicFrame>
        <p:nvGraphicFramePr>
          <p:cNvPr id="4" name="Table 3"/>
          <p:cNvGraphicFramePr>
            <a:graphicFrameLocks noGrp="1"/>
          </p:cNvGraphicFramePr>
          <p:nvPr/>
        </p:nvGraphicFramePr>
        <p:xfrm>
          <a:off x="777240" y="1828800"/>
          <a:ext cx="10637215" cy="3456432"/>
        </p:xfrm>
        <a:graphic>
          <a:graphicData uri="http://schemas.openxmlformats.org/drawingml/2006/table">
            <a:tbl>
              <a:tblPr firstRow="1" bandRow="1">
                <a:tableStyleId>{5C22544A-7EE6-4342-B048-85BDC9FD1C3A}</a:tableStyleId>
              </a:tblPr>
              <a:tblGrid>
                <a:gridCol w="5318607"/>
                <a:gridCol w="5318608"/>
              </a:tblGrid>
              <a:tr h="384048">
                <a:tc>
                  <a:txBody>
                    <a:bodyPr/>
                    <a:lstStyle/>
                    <a:p>
                      <a:r>
                        <a:rPr sz="1300" b="1">
                          <a:solidFill>
                            <a:srgbClr val="FFFFFF"/>
                          </a:solidFill>
                          <a:latin typeface="Source Sans Pro"/>
                        </a:rPr>
                        <a:t>Kekurangan</a:t>
                      </a:r>
                    </a:p>
                  </a:txBody>
                  <a:tcPr anchor="ctr" marL="73152" marR="73152">
                    <a:solidFill>
                      <a:srgbClr val="0F2B46"/>
                    </a:solidFill>
                  </a:tcPr>
                </a:tc>
                <a:tc>
                  <a:txBody>
                    <a:bodyPr/>
                    <a:lstStyle/>
                    <a:p>
                      <a:r>
                        <a:rPr sz="1300" b="1">
                          <a:solidFill>
                            <a:srgbClr val="FFFFFF"/>
                          </a:solidFill>
                          <a:latin typeface="Source Sans Pro"/>
                        </a:rPr>
                        <a:t>Dimensi</a:t>
                      </a:r>
                    </a:p>
                  </a:txBody>
                  <a:tcPr anchor="ctr" marL="73152" marR="73152">
                    <a:solidFill>
                      <a:srgbClr val="0F2B46"/>
                    </a:solidFill>
                  </a:tcPr>
                </a:tc>
              </a:tr>
              <a:tr h="384048">
                <a:tc>
                  <a:txBody>
                    <a:bodyPr/>
                    <a:lstStyle/>
                    <a:p>
                      <a:r>
                        <a:rPr sz="1300" b="1">
                          <a:solidFill>
                            <a:srgbClr val="222830"/>
                          </a:solidFill>
                          <a:latin typeface="Source Sans Pro"/>
                        </a:rPr>
                        <a:t>Tidak ada ambang drawdown dengan tindakan yang mengikat</a:t>
                      </a:r>
                    </a:p>
                  </a:txBody>
                  <a:tcPr anchor="ctr" marL="73152" marR="73152" marT="27432" marB="27432">
                    <a:solidFill>
                      <a:srgbClr val="FFFFFF"/>
                    </a:solidFill>
                  </a:tcPr>
                </a:tc>
                <a:tc>
                  <a:txBody>
                    <a:bodyPr/>
                    <a:lstStyle/>
                    <a:p>
                      <a:r>
                        <a:rPr sz="1300" b="0">
                          <a:solidFill>
                            <a:srgbClr val="222830"/>
                          </a:solidFill>
                          <a:latin typeface="Source Sans Pro"/>
                        </a:rPr>
                        <a:t>**D4 = 1**</a:t>
                      </a:r>
                    </a:p>
                  </a:txBody>
                  <a:tcPr anchor="ctr" marL="73152" marR="73152" marT="27432" marB="27432">
                    <a:solidFill>
                      <a:srgbClr val="FFFFFF"/>
                    </a:solidFill>
                  </a:tcPr>
                </a:tc>
              </a:tr>
              <a:tr h="384048">
                <a:tc>
                  <a:txBody>
                    <a:bodyPr/>
                    <a:lstStyle/>
                    <a:p>
                      <a:r>
                        <a:rPr sz="1300" b="1">
                          <a:solidFill>
                            <a:srgbClr val="222830"/>
                          </a:solidFill>
                          <a:latin typeface="Source Sans Pro"/>
                        </a:rPr>
                        <a:t>Volatilitas pada korelasi tertekan (barrho = 0,90) tidak dihitung</a:t>
                      </a:r>
                    </a:p>
                  </a:txBody>
                  <a:tcPr anchor="ctr" marL="73152" marR="73152" marT="27432" marB="27432">
                    <a:solidFill>
                      <a:srgbClr val="F1F4F8"/>
                    </a:solidFill>
                  </a:tcPr>
                </a:tc>
                <a:tc>
                  <a:txBody>
                    <a:bodyPr/>
                    <a:lstStyle/>
                    <a:p>
                      <a:r>
                        <a:rPr sz="1300" b="0">
                          <a:solidFill>
                            <a:srgbClr val="222830"/>
                          </a:solidFill>
                          <a:latin typeface="Source Sans Pro"/>
                        </a:rPr>
                        <a:t>**D4 = 1**</a:t>
                      </a:r>
                    </a:p>
                  </a:txBody>
                  <a:tcPr anchor="ctr" marL="73152" marR="73152" marT="27432" marB="27432">
                    <a:solidFill>
                      <a:srgbClr val="F1F4F8"/>
                    </a:solidFill>
                  </a:tcPr>
                </a:tc>
              </a:tr>
              <a:tr h="384048">
                <a:tc>
                  <a:txBody>
                    <a:bodyPr/>
                    <a:lstStyle/>
                    <a:p>
                      <a:r>
                        <a:rPr sz="1300" b="1">
                          <a:solidFill>
                            <a:srgbClr val="222830"/>
                          </a:solidFill>
                          <a:latin typeface="Source Sans Pro"/>
                        </a:rPr>
                        <a:t>Expected Shortfall tidak dilaporkan bersama VaR</a:t>
                      </a:r>
                    </a:p>
                  </a:txBody>
                  <a:tcPr anchor="ctr" marL="73152" marR="73152" marT="27432" marB="27432">
                    <a:solidFill>
                      <a:srgbClr val="FFFFFF"/>
                    </a:solidFill>
                  </a:tcPr>
                </a:tc>
                <a:tc>
                  <a:txBody>
                    <a:bodyPr/>
                    <a:lstStyle/>
                    <a:p>
                      <a:r>
                        <a:rPr sz="1300" b="0">
                          <a:solidFill>
                            <a:srgbClr val="222830"/>
                          </a:solidFill>
                          <a:latin typeface="Source Sans Pro"/>
                        </a:rPr>
                        <a:t>**D4 = 1**</a:t>
                      </a:r>
                    </a:p>
                  </a:txBody>
                  <a:tcPr anchor="ctr" marL="73152" marR="73152" marT="27432" marB="27432">
                    <a:solidFill>
                      <a:srgbClr val="FFFFFF"/>
                    </a:solidFill>
                  </a:tcPr>
                </a:tc>
              </a:tr>
              <a:tr h="384048">
                <a:tc>
                  <a:txBody>
                    <a:bodyPr/>
                    <a:lstStyle/>
                    <a:p>
                      <a:r>
                        <a:rPr sz="1300" b="1">
                          <a:solidFill>
                            <a:srgbClr val="222830"/>
                          </a:solidFill>
                          <a:latin typeface="Source Sans Pro"/>
                        </a:rPr>
                        <a:t>Tidak ada protokol perubahan kebijakan</a:t>
                      </a:r>
                    </a:p>
                  </a:txBody>
                  <a:tcPr anchor="ctr" marL="73152" marR="73152" marT="27432" marB="27432">
                    <a:solidFill>
                      <a:srgbClr val="F1F4F8"/>
                    </a:solidFill>
                  </a:tcPr>
                </a:tc>
                <a:tc>
                  <a:txBody>
                    <a:bodyPr/>
                    <a:lstStyle/>
                    <a:p>
                      <a:r>
                        <a:rPr sz="1300" b="0">
                          <a:solidFill>
                            <a:srgbClr val="222830"/>
                          </a:solidFill>
                          <a:latin typeface="Source Sans Pro"/>
                        </a:rPr>
                        <a:t>**D5 = 1**</a:t>
                      </a:r>
                    </a:p>
                  </a:txBody>
                  <a:tcPr anchor="ctr" marL="73152" marR="73152" marT="27432" marB="27432">
                    <a:solidFill>
                      <a:srgbClr val="F1F4F8"/>
                    </a:solidFill>
                  </a:tcPr>
                </a:tc>
              </a:tr>
              <a:tr h="384048">
                <a:tc>
                  <a:txBody>
                    <a:bodyPr/>
                    <a:lstStyle/>
                    <a:p>
                      <a:r>
                        <a:rPr sz="1300" b="1">
                          <a:solidFill>
                            <a:srgbClr val="222830"/>
                          </a:solidFill>
                          <a:latin typeface="Source Sans Pro"/>
                        </a:rPr>
                        <a:t>Jumlah percobaan (N) pada pengujian tidak dicatat</a:t>
                      </a:r>
                    </a:p>
                  </a:txBody>
                  <a:tcPr anchor="ctr" marL="73152" marR="73152" marT="27432" marB="27432">
                    <a:solidFill>
                      <a:srgbClr val="FFFFFF"/>
                    </a:solidFill>
                  </a:tcPr>
                </a:tc>
                <a:tc>
                  <a:txBody>
                    <a:bodyPr/>
                    <a:lstStyle/>
                    <a:p>
                      <a:r>
                        <a:rPr sz="1300" b="0">
                          <a:solidFill>
                            <a:srgbClr val="222830"/>
                          </a:solidFill>
                          <a:latin typeface="Source Sans Pro"/>
                        </a:rPr>
                        <a:t>**D5 = 1**</a:t>
                      </a:r>
                    </a:p>
                  </a:txBody>
                  <a:tcPr anchor="ctr" marL="73152" marR="73152" marT="27432" marB="27432">
                    <a:solidFill>
                      <a:srgbClr val="FFFFFF"/>
                    </a:solidFill>
                  </a:tcPr>
                </a:tc>
              </a:tr>
              <a:tr h="384048">
                <a:tc>
                  <a:txBody>
                    <a:bodyPr/>
                    <a:lstStyle/>
                    <a:p>
                      <a:r>
                        <a:rPr sz="1300" b="1">
                          <a:solidFill>
                            <a:srgbClr val="222830"/>
                          </a:solidFill>
                          <a:latin typeface="Source Sans Pro"/>
                        </a:rPr>
                        <a:t>Bagian 9 tidak ditandatangani</a:t>
                      </a:r>
                    </a:p>
                  </a:txBody>
                  <a:tcPr anchor="ctr" marL="73152" marR="73152" marT="27432" marB="27432">
                    <a:solidFill>
                      <a:srgbClr val="F1F4F8"/>
                    </a:solidFill>
                  </a:tcPr>
                </a:tc>
                <a:tc>
                  <a:txBody>
                    <a:bodyPr/>
                    <a:lstStyle/>
                    <a:p>
                      <a:r>
                        <a:rPr sz="1300" b="0">
                          <a:solidFill>
                            <a:srgbClr val="222830"/>
                          </a:solidFill>
                          <a:latin typeface="Source Sans Pro"/>
                        </a:rPr>
                        <a:t>**D5 = 1**</a:t>
                      </a:r>
                    </a:p>
                  </a:txBody>
                  <a:tcPr anchor="ctr" marL="73152" marR="73152" marT="27432" marB="27432">
                    <a:solidFill>
                      <a:srgbClr val="F1F4F8"/>
                    </a:solidFill>
                  </a:tcPr>
                </a:tc>
              </a:tr>
              <a:tr h="384048">
                <a:tc>
                  <a:txBody>
                    <a:bodyPr/>
                    <a:lstStyle/>
                    <a:p>
                      <a:r>
                        <a:rPr sz="1300" b="1">
                          <a:solidFill>
                            <a:srgbClr val="222830"/>
                          </a:solidFill>
                          <a:latin typeface="Source Sans Pro"/>
                        </a:rPr>
                        <a:t>Ungkitan dipakai tanpa perhitungan L^ (jalur Trader)*</a:t>
                      </a:r>
                    </a:p>
                  </a:txBody>
                  <a:tcPr anchor="ctr" marL="73152" marR="73152" marT="27432" marB="27432">
                    <a:solidFill>
                      <a:srgbClr val="FFFFFF"/>
                    </a:solidFill>
                  </a:tcPr>
                </a:tc>
                <a:tc>
                  <a:txBody>
                    <a:bodyPr/>
                    <a:lstStyle/>
                    <a:p>
                      <a:r>
                        <a:rPr sz="1300" b="0">
                          <a:solidFill>
                            <a:srgbClr val="222830"/>
                          </a:solidFill>
                          <a:latin typeface="Source Sans Pro"/>
                        </a:rPr>
                        <a:t>**D4 = 1**</a:t>
                      </a:r>
                    </a:p>
                  </a:txBody>
                  <a:tcPr anchor="ctr" marL="73152" marR="73152" marT="27432" marB="27432">
                    <a:solidFill>
                      <a:srgbClr val="FFFFFF"/>
                    </a:solidFill>
                  </a:tcPr>
                </a:tc>
              </a:tr>
              <a:tr h="384048">
                <a:tc>
                  <a:txBody>
                    <a:bodyPr/>
                    <a:lstStyle/>
                    <a:p>
                      <a:r>
                        <a:rPr sz="1300" b="1">
                          <a:solidFill>
                            <a:srgbClr val="222830"/>
                          </a:solidFill>
                          <a:latin typeface="Source Sans Pro"/>
                        </a:rPr>
                        <a:t>Tingkat penarikan tanpa perhitungan kegagalan (jalur Investor)</a:t>
                      </a:r>
                    </a:p>
                  </a:txBody>
                  <a:tcPr anchor="ctr" marL="73152" marR="73152" marT="27432" marB="27432">
                    <a:solidFill>
                      <a:srgbClr val="F1F4F8"/>
                    </a:solidFill>
                  </a:tcPr>
                </a:tc>
                <a:tc>
                  <a:txBody>
                    <a:bodyPr/>
                    <a:lstStyle/>
                    <a:p>
                      <a:r>
                        <a:rPr sz="1300" b="0">
                          <a:solidFill>
                            <a:srgbClr val="222830"/>
                          </a:solidFill>
                          <a:latin typeface="Source Sans Pro"/>
                        </a:rPr>
                        <a:t>**D4 = 1**</a:t>
                      </a:r>
                    </a:p>
                  </a:txBody>
                  <a:tcPr anchor="ctr" marL="73152" marR="73152" marT="27432" marB="27432">
                    <a:solidFill>
                      <a:srgbClr val="F1F4F8"/>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15</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4.</a:t>
            </a:r>
          </a:p>
          <a:p>
            <a:pPr algn="l">
              <a:lnSpc>
                <a:spcPct val="108000"/>
              </a:lnSpc>
              <a:spcBef>
                <a:spcPts val="0"/>
              </a:spcBef>
              <a:spcAft>
                <a:spcPts val="600"/>
              </a:spcAft>
            </a:pPr>
            <a:r>
              <a:rPr sz="3400" b="1">
                <a:solidFill>
                  <a:srgbClr val="FFFFFF"/>
                </a:solidFill>
                <a:latin typeface="Source Sans Pro"/>
              </a:rPr>
              <a:t>Komponen B — Pelaksanaan 12 Minggu (25%)</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16</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91440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4.</a:t>
            </a:r>
          </a:p>
          <a:p>
            <a:pPr algn="l">
              <a:lnSpc>
                <a:spcPct val="110000"/>
              </a:lnSpc>
              <a:spcBef>
                <a:spcPts val="0"/>
              </a:spcBef>
              <a:spcAft>
                <a:spcPts val="600"/>
              </a:spcAft>
            </a:pPr>
            <a:r>
              <a:rPr sz="2600" b="1">
                <a:solidFill>
                  <a:srgbClr val="0F2B46"/>
                </a:solidFill>
                <a:latin typeface="Source Sans Pro"/>
              </a:rPr>
              <a:t>Komponen B — Pelaksanaan 12 Minggu (25%)</a:t>
            </a:r>
          </a:p>
        </p:txBody>
      </p:sp>
      <p:sp>
        <p:nvSpPr>
          <p:cNvPr id="4" name="TextBox 3"/>
          <p:cNvSpPr txBox="1"/>
          <p:nvPr/>
        </p:nvSpPr>
        <p:spPr>
          <a:xfrm>
            <a:off x="777240" y="1874519"/>
            <a:ext cx="10637215" cy="4206241"/>
          </a:xfrm>
          <a:prstGeom prst="rect">
            <a:avLst/>
          </a:prstGeom>
          <a:noFill/>
        </p:spPr>
        <p:txBody>
          <a:bodyPr wrap="square" lIns="0" rIns="0" tIns="0" bIns="0">
            <a:spAutoFit/>
          </a:bodyPr>
          <a:lstStyle/>
          <a:p>
            <a:pPr algn="l">
              <a:lnSpc>
                <a:spcPct val="120000"/>
              </a:lnSpc>
              <a:spcBef>
                <a:spcPts val="0"/>
              </a:spcBef>
              <a:spcAft>
                <a:spcPts val="0"/>
              </a:spcAft>
            </a:pPr>
            <a:r>
              <a:rPr sz="1700" b="0">
                <a:solidFill>
                  <a:srgbClr val="222830"/>
                </a:solidFill>
                <a:latin typeface="Source Sans Pro"/>
              </a:rPr>
              <a:t>▪  </a:t>
            </a:r>
            <a:r>
              <a:rPr sz="1700" b="1">
                <a:solidFill>
                  <a:srgbClr val="222830"/>
                </a:solidFill>
                <a:latin typeface="Source Sans Pro"/>
              </a:rPr>
              <a:t>Portofolio simulasi</a:t>
            </a:r>
            <a:r>
              <a:rPr sz="1700" b="0">
                <a:solidFill>
                  <a:srgbClr val="222830"/>
                </a:solidFill>
                <a:latin typeface="Source Sans Pro"/>
              </a:rPr>
              <a:t>, bukan modal nyata. Penyelenggara </a:t>
            </a:r>
            <a:r>
              <a:rPr sz="1700" b="1">
                <a:solidFill>
                  <a:srgbClr val="222830"/>
                </a:solidFill>
                <a:latin typeface="Source Sans Pro"/>
              </a:rPr>
              <a:t>tidak boleh</a:t>
            </a:r>
            <a:r>
              <a:rPr sz="1700" b="0">
                <a:solidFill>
                  <a:srgbClr val="222830"/>
                </a:solidFill>
                <a:latin typeface="Source Sans Pro"/>
              </a:rPr>
              <a:t> mensyaratkan atau menganjurkan penggunaan modal nyata.</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Biaya transaksi dan pajak wajib dimodelkan</a:t>
            </a:r>
            <a:r>
              <a:rPr sz="1700" b="0">
                <a:solidFill>
                  <a:srgbClr val="222830"/>
                </a:solidFill>
                <a:latin typeface="Source Sans Pro"/>
              </a:rPr>
              <a:t> menurut asumsi yang dinyatakan di PKI.</a:t>
            </a:r>
          </a:p>
        </p:txBody>
      </p:sp>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17</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4.</a:t>
            </a:r>
          </a:p>
          <a:p>
            <a:pPr algn="l">
              <a:lnSpc>
                <a:spcPct val="110000"/>
              </a:lnSpc>
              <a:spcBef>
                <a:spcPts val="0"/>
              </a:spcBef>
              <a:spcAft>
                <a:spcPts val="600"/>
              </a:spcAft>
            </a:pPr>
            <a:r>
              <a:rPr sz="2400" b="1">
                <a:solidFill>
                  <a:srgbClr val="0F2B46"/>
                </a:solidFill>
                <a:latin typeface="Source Sans Pro"/>
              </a:rPr>
              <a:t>Komponen B — Pelaksanaan 12 Minggu (25%)</a:t>
            </a:r>
          </a:p>
        </p:txBody>
      </p:sp>
      <p:graphicFrame>
        <p:nvGraphicFramePr>
          <p:cNvPr id="4" name="Table 3"/>
          <p:cNvGraphicFramePr>
            <a:graphicFrameLocks noGrp="1"/>
          </p:cNvGraphicFramePr>
          <p:nvPr/>
        </p:nvGraphicFramePr>
        <p:xfrm>
          <a:off x="777240" y="1828800"/>
          <a:ext cx="10637215" cy="2304288"/>
        </p:xfrm>
        <a:graphic>
          <a:graphicData uri="http://schemas.openxmlformats.org/drawingml/2006/table">
            <a:tbl>
              <a:tblPr firstRow="1" bandRow="1">
                <a:tableStyleId>{5C22544A-7EE6-4342-B048-85BDC9FD1C3A}</a:tableStyleId>
              </a:tblPr>
              <a:tblGrid>
                <a:gridCol w="5318607"/>
                <a:gridCol w="5318608"/>
              </a:tblGrid>
              <a:tr h="384048">
                <a:tc>
                  <a:txBody>
                    <a:bodyPr/>
                    <a:lstStyle/>
                    <a:p>
                      <a:r>
                        <a:rPr sz="1300" b="1">
                          <a:solidFill>
                            <a:srgbClr val="FFFFFF"/>
                          </a:solidFill>
                          <a:latin typeface="Source Sans Pro"/>
                        </a:rPr>
                        <a:t>**Dinilai**</a:t>
                      </a:r>
                    </a:p>
                  </a:txBody>
                  <a:tcPr anchor="ctr" marL="73152" marR="73152">
                    <a:solidFill>
                      <a:srgbClr val="0F2B46"/>
                    </a:solidFill>
                  </a:tcPr>
                </a:tc>
                <a:tc>
                  <a:txBody>
                    <a:bodyPr/>
                    <a:lstStyle/>
                    <a:p>
                      <a:r>
                        <a:rPr sz="1300" b="1">
                          <a:solidFill>
                            <a:srgbClr val="FFFFFF"/>
                          </a:solidFill>
                          <a:latin typeface="Source Sans Pro"/>
                        </a:rPr>
                        <a:t>**TIDAK dinilai**</a:t>
                      </a:r>
                    </a:p>
                  </a:txBody>
                  <a:tcPr anchor="ctr" marL="73152" marR="73152">
                    <a:solidFill>
                      <a:srgbClr val="0F2B46"/>
                    </a:solidFill>
                  </a:tcPr>
                </a:tc>
              </a:tr>
              <a:tr h="384048">
                <a:tc>
                  <a:txBody>
                    <a:bodyPr/>
                    <a:lstStyle/>
                    <a:p>
                      <a:r>
                        <a:rPr sz="1300" b="1">
                          <a:solidFill>
                            <a:srgbClr val="222830"/>
                          </a:solidFill>
                          <a:latin typeface="Source Sans Pro"/>
                        </a:rPr>
                        <a:t>Tingkat kepatuhan terhadap kebijakan sendiri</a:t>
                      </a:r>
                    </a:p>
                  </a:txBody>
                  <a:tcPr anchor="ctr" marL="73152" marR="73152" marT="27432" marB="27432">
                    <a:solidFill>
                      <a:srgbClr val="FFFFFF"/>
                    </a:solidFill>
                  </a:tcPr>
                </a:tc>
                <a:tc>
                  <a:txBody>
                    <a:bodyPr/>
                    <a:lstStyle/>
                    <a:p>
                      <a:r>
                        <a:rPr sz="1300" b="0">
                          <a:solidFill>
                            <a:srgbClr val="222830"/>
                          </a:solidFill>
                          <a:latin typeface="Source Sans Pro"/>
                        </a:rPr>
                        <a:t>Imbal hasil</a:t>
                      </a:r>
                    </a:p>
                  </a:txBody>
                  <a:tcPr anchor="ctr" marL="73152" marR="73152" marT="27432" marB="27432">
                    <a:solidFill>
                      <a:srgbClr val="FFFFFF"/>
                    </a:solidFill>
                  </a:tcPr>
                </a:tc>
              </a:tr>
              <a:tr h="384048">
                <a:tc>
                  <a:txBody>
                    <a:bodyPr/>
                    <a:lstStyle/>
                    <a:p>
                      <a:r>
                        <a:rPr sz="1300" b="1">
                          <a:solidFill>
                            <a:srgbClr val="222830"/>
                          </a:solidFill>
                          <a:latin typeface="Source Sans Pro"/>
                        </a:rPr>
                        <a:t>Kelengkapan dan ketepatan waktu pencatatan</a:t>
                      </a:r>
                    </a:p>
                  </a:txBody>
                  <a:tcPr anchor="ctr" marL="73152" marR="73152" marT="27432" marB="27432">
                    <a:solidFill>
                      <a:srgbClr val="F1F4F8"/>
                    </a:solidFill>
                  </a:tcPr>
                </a:tc>
                <a:tc>
                  <a:txBody>
                    <a:bodyPr/>
                    <a:lstStyle/>
                    <a:p>
                      <a:r>
                        <a:rPr sz="1300" b="0">
                          <a:solidFill>
                            <a:srgbClr val="222830"/>
                          </a:solidFill>
                          <a:latin typeface="Source Sans Pro"/>
                        </a:rPr>
                        <a:t>Peringkat terhadap peserta lain</a:t>
                      </a:r>
                    </a:p>
                  </a:txBody>
                  <a:tcPr anchor="ctr" marL="73152" marR="73152" marT="27432" marB="27432">
                    <a:solidFill>
                      <a:srgbClr val="F1F4F8"/>
                    </a:solidFill>
                  </a:tcPr>
                </a:tc>
              </a:tr>
              <a:tr h="384048">
                <a:tc>
                  <a:txBody>
                    <a:bodyPr/>
                    <a:lstStyle/>
                    <a:p>
                      <a:r>
                        <a:rPr sz="1300" b="1">
                          <a:solidFill>
                            <a:srgbClr val="222830"/>
                          </a:solidFill>
                          <a:latin typeface="Source Sans Pro"/>
                        </a:rPr>
                        <a:t>Mutu penalaran pada keputusan sulit</a:t>
                      </a:r>
                    </a:p>
                  </a:txBody>
                  <a:tcPr anchor="ctr" marL="73152" marR="73152" marT="27432" marB="27432">
                    <a:solidFill>
                      <a:srgbClr val="FFFFFF"/>
                    </a:solidFill>
                  </a:tcPr>
                </a:tc>
                <a:tc>
                  <a:txBody>
                    <a:bodyPr/>
                    <a:lstStyle/>
                    <a:p>
                      <a:r>
                        <a:rPr sz="1300" b="0">
                          <a:solidFill>
                            <a:srgbClr val="222830"/>
                          </a:solidFill>
                          <a:latin typeface="Source Sans Pro"/>
                        </a:rPr>
                        <a:t>Drawdown yang berada dalam rentang §2.4</a:t>
                      </a:r>
                    </a:p>
                  </a:txBody>
                  <a:tcPr anchor="ctr" marL="73152" marR="73152" marT="27432" marB="27432">
                    <a:solidFill>
                      <a:srgbClr val="FFFFFF"/>
                    </a:solidFill>
                  </a:tcPr>
                </a:tc>
              </a:tr>
              <a:tr h="384048">
                <a:tc>
                  <a:txBody>
                    <a:bodyPr/>
                    <a:lstStyle/>
                    <a:p>
                      <a:r>
                        <a:rPr sz="1300" b="1">
                          <a:solidFill>
                            <a:srgbClr val="222830"/>
                          </a:solidFill>
                          <a:latin typeface="Source Sans Pro"/>
                        </a:rPr>
                        <a:t>Ketepatan perhitungan metrik risiko</a:t>
                      </a:r>
                    </a:p>
                  </a:txBody>
                  <a:tcPr anchor="ctr" marL="73152" marR="73152" marT="27432" marB="27432">
                    <a:solidFill>
                      <a:srgbClr val="F1F4F8"/>
                    </a:solidFill>
                  </a:tcPr>
                </a:tc>
                <a:tc>
                  <a:txBody>
                    <a:bodyPr/>
                    <a:lstStyle/>
                    <a:p>
                      <a:r>
                        <a:rPr sz="1300" b="0">
                          <a:solidFill>
                            <a:srgbClr val="222830"/>
                          </a:solidFill>
                          <a:latin typeface="Source Sans Pro"/>
                        </a:rPr>
                        <a:t>Apakah pandangan pasar peserta terbukti benar</a:t>
                      </a:r>
                    </a:p>
                  </a:txBody>
                  <a:tcPr anchor="ctr" marL="73152" marR="73152" marT="27432" marB="27432">
                    <a:solidFill>
                      <a:srgbClr val="F1F4F8"/>
                    </a:solidFill>
                  </a:tcPr>
                </a:tc>
              </a:tr>
              <a:tr h="384048">
                <a:tc>
                  <a:txBody>
                    <a:bodyPr/>
                    <a:lstStyle/>
                    <a:p>
                      <a:r>
                        <a:rPr sz="1300" b="1">
                          <a:solidFill>
                            <a:srgbClr val="222830"/>
                          </a:solidFill>
                          <a:latin typeface="Source Sans Pro"/>
                        </a:rPr>
                        <a:t>Kejujuran mencatat penyimpangan</a:t>
                      </a:r>
                    </a:p>
                  </a:txBody>
                  <a:tcPr anchor="ctr" marL="73152" marR="73152" marT="27432" marB="27432">
                    <a:solidFill>
                      <a:srgbClr val="FFFFFF"/>
                    </a:solidFill>
                  </a:tcPr>
                </a:tc>
                <a:tc>
                  <a:txBody>
                    <a:bodyPr/>
                    <a:lstStyle/>
                    <a:p>
                      <a:r>
                        <a:rPr sz="1300" b="0">
                          <a:solidFill>
                            <a:srgbClr val="222830"/>
                          </a:solidFill>
                          <a:latin typeface="Source Sans Pro"/>
                        </a:rPr>
                        <a:t>—</a:t>
                      </a:r>
                    </a:p>
                  </a:txBody>
                  <a:tcPr anchor="ctr" marL="73152" marR="73152" marT="27432" marB="27432">
                    <a:solidFill>
                      <a:srgbClr val="FFFFFF"/>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18</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91440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4.</a:t>
            </a:r>
          </a:p>
          <a:p>
            <a:pPr algn="l">
              <a:lnSpc>
                <a:spcPct val="110000"/>
              </a:lnSpc>
              <a:spcBef>
                <a:spcPts val="0"/>
              </a:spcBef>
              <a:spcAft>
                <a:spcPts val="600"/>
              </a:spcAft>
            </a:pPr>
            <a:r>
              <a:rPr sz="2600" b="1">
                <a:solidFill>
                  <a:srgbClr val="0F2B46"/>
                </a:solidFill>
                <a:latin typeface="Source Sans Pro"/>
              </a:rPr>
              <a:t>4.1 Aturan pelaksanaan</a:t>
            </a:r>
          </a:p>
        </p:txBody>
      </p:sp>
      <p:sp>
        <p:nvSpPr>
          <p:cNvPr id="4" name="TextBox 3"/>
          <p:cNvSpPr txBox="1"/>
          <p:nvPr/>
        </p:nvSpPr>
        <p:spPr>
          <a:xfrm>
            <a:off x="777240" y="1874519"/>
            <a:ext cx="10637215" cy="4206241"/>
          </a:xfrm>
          <a:prstGeom prst="rect">
            <a:avLst/>
          </a:prstGeom>
          <a:noFill/>
        </p:spPr>
        <p:txBody>
          <a:bodyPr wrap="square" lIns="0" rIns="0" tIns="0" bIns="0">
            <a:spAutoFit/>
          </a:bodyPr>
          <a:lstStyle/>
          <a:p>
            <a:pPr algn="l">
              <a:lnSpc>
                <a:spcPct val="120000"/>
              </a:lnSpc>
              <a:spcBef>
                <a:spcPts val="0"/>
              </a:spcBef>
              <a:spcAft>
                <a:spcPts val="0"/>
              </a:spcAft>
            </a:pPr>
            <a:r>
              <a:rPr sz="1700" b="0">
                <a:solidFill>
                  <a:srgbClr val="222830"/>
                </a:solidFill>
                <a:latin typeface="Source Sans Pro"/>
              </a:rPr>
              <a:t>▪  </a:t>
            </a:r>
            <a:r>
              <a:rPr sz="1700" b="1">
                <a:solidFill>
                  <a:srgbClr val="222830"/>
                </a:solidFill>
                <a:latin typeface="Source Sans Pro"/>
              </a:rPr>
              <a:t>Portofolio simulasi</a:t>
            </a:r>
            <a:r>
              <a:rPr sz="1700" b="0">
                <a:solidFill>
                  <a:srgbClr val="222830"/>
                </a:solidFill>
                <a:latin typeface="Source Sans Pro"/>
              </a:rPr>
              <a:t>, bukan modal nyata. Penyelenggara </a:t>
            </a:r>
            <a:r>
              <a:rPr sz="1700" b="1">
                <a:solidFill>
                  <a:srgbClr val="222830"/>
                </a:solidFill>
                <a:latin typeface="Source Sans Pro"/>
              </a:rPr>
              <a:t>tidak boleh</a:t>
            </a:r>
            <a:r>
              <a:rPr sz="1700" b="0">
                <a:solidFill>
                  <a:srgbClr val="222830"/>
                </a:solidFill>
                <a:latin typeface="Source Sans Pro"/>
              </a:rPr>
              <a:t> mensyaratkan atau menganjurkan penggunaan modal nyata.</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Biaya transaksi dan pajak wajib dimodelkan</a:t>
            </a:r>
            <a:r>
              <a:rPr sz="1700" b="0">
                <a:solidFill>
                  <a:srgbClr val="222830"/>
                </a:solidFill>
                <a:latin typeface="Source Sans Pro"/>
              </a:rPr>
              <a:t> menurut asumsi yang dinyatakan di PKI.</a:t>
            </a:r>
          </a:p>
        </p:txBody>
      </p:sp>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19</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5.</a:t>
            </a:r>
          </a:p>
          <a:p>
            <a:pPr algn="l">
              <a:lnSpc>
                <a:spcPct val="108000"/>
              </a:lnSpc>
              <a:spcBef>
                <a:spcPts val="0"/>
              </a:spcBef>
              <a:spcAft>
                <a:spcPts val="600"/>
              </a:spcAft>
            </a:pPr>
            <a:r>
              <a:rPr sz="3400" b="1">
                <a:solidFill>
                  <a:srgbClr val="FFFFFF"/>
                </a:solidFill>
                <a:latin typeface="Source Sans Pro"/>
              </a:rPr>
              <a:t>Komponen C — Laporan Mandat (25%)</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20</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91440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5.</a:t>
            </a:r>
          </a:p>
          <a:p>
            <a:pPr algn="l">
              <a:lnSpc>
                <a:spcPct val="110000"/>
              </a:lnSpc>
              <a:spcBef>
                <a:spcPts val="0"/>
              </a:spcBef>
              <a:spcAft>
                <a:spcPts val="600"/>
              </a:spcAft>
            </a:pPr>
            <a:r>
              <a:rPr sz="2600" b="1">
                <a:solidFill>
                  <a:srgbClr val="0F2B46"/>
                </a:solidFill>
                <a:latin typeface="Source Sans Pro"/>
              </a:rPr>
              <a:t>Komponen C — Laporan Mandat (25%)</a:t>
            </a:r>
          </a:p>
        </p:txBody>
      </p:sp>
      <p:sp>
        <p:nvSpPr>
          <p:cNvPr id="4" name="TextBox 3"/>
          <p:cNvSpPr txBox="1"/>
          <p:nvPr/>
        </p:nvSpPr>
        <p:spPr>
          <a:xfrm>
            <a:off x="777240" y="1874519"/>
            <a:ext cx="10637215" cy="4206241"/>
          </a:xfrm>
          <a:prstGeom prst="rect">
            <a:avLst/>
          </a:prstGeom>
          <a:noFill/>
        </p:spPr>
        <p:txBody>
          <a:bodyPr wrap="square" lIns="0" rIns="0" tIns="0" bIns="0">
            <a:spAutoFit/>
          </a:bodyPr>
          <a:lstStyle/>
          <a:p>
            <a:pPr algn="l">
              <a:lnSpc>
                <a:spcPct val="120000"/>
              </a:lnSpc>
              <a:spcBef>
                <a:spcPts val="0"/>
              </a:spcBef>
              <a:spcAft>
                <a:spcPts val="0"/>
              </a:spcAft>
            </a:pPr>
            <a:r>
              <a:rPr sz="1700" b="0">
                <a:solidFill>
                  <a:srgbClr val="222830"/>
                </a:solidFill>
                <a:latin typeface="Source Sans Pro"/>
              </a:rPr>
              <a:t>▪  </a:t>
            </a:r>
            <a:r>
              <a:rPr sz="1700" b="1">
                <a:solidFill>
                  <a:srgbClr val="222830"/>
                </a:solidFill>
                <a:latin typeface="Source Sans Pro"/>
              </a:rPr>
              <a:t>Jalur Investor:</a:t>
            </a:r>
            <a:r>
              <a:rPr sz="1700" b="0">
                <a:solidFill>
                  <a:srgbClr val="222830"/>
                </a:solidFill>
                <a:latin typeface="Source Sans Pro"/>
              </a:rPr>
              <a:t> berapa tahun dibutuhkan untuk membedakan Sharpe portofolio ini dari nol</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Jalur Trader:</a:t>
            </a:r>
            <a:r>
              <a:rPr sz="1700" b="0">
                <a:solidFill>
                  <a:srgbClr val="222830"/>
                </a:solidFill>
                <a:latin typeface="Source Sans Pro"/>
              </a:rPr>
              <a:t> berapa transaksi dibutuhkan = (2sigma/mu)^2 pada ekspektasi </a:t>
            </a:r>
            <a:r>
              <a:rPr sz="1700" b="1">
                <a:solidFill>
                  <a:srgbClr val="222830"/>
                </a:solidFill>
                <a:latin typeface="Source Sans Pro"/>
              </a:rPr>
              <a:t>live</a:t>
            </a:r>
            <a:r>
              <a:rPr sz="1700" b="0">
                <a:solidFill>
                  <a:srgbClr val="222830"/>
                </a:solidFill>
                <a:latin typeface="Source Sans Pro"/>
              </a:rPr>
              <a:t>, bukan backtest</a:t>
            </a:r>
          </a:p>
        </p:txBody>
      </p:sp>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21</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5.</a:t>
            </a:r>
          </a:p>
          <a:p>
            <a:pPr algn="l">
              <a:lnSpc>
                <a:spcPct val="110000"/>
              </a:lnSpc>
              <a:spcBef>
                <a:spcPts val="0"/>
              </a:spcBef>
              <a:spcAft>
                <a:spcPts val="600"/>
              </a:spcAft>
            </a:pPr>
            <a:r>
              <a:rPr sz="2400" b="1">
                <a:solidFill>
                  <a:srgbClr val="0F2B46"/>
                </a:solidFill>
                <a:latin typeface="Source Sans Pro"/>
              </a:rPr>
              <a:t>Komponen C — Laporan Mandat (25%)</a:t>
            </a:r>
          </a:p>
        </p:txBody>
      </p:sp>
      <p:graphicFrame>
        <p:nvGraphicFramePr>
          <p:cNvPr id="4" name="Table 3"/>
          <p:cNvGraphicFramePr>
            <a:graphicFrameLocks noGrp="1"/>
          </p:cNvGraphicFramePr>
          <p:nvPr/>
        </p:nvGraphicFramePr>
        <p:xfrm>
          <a:off x="777240" y="1828800"/>
          <a:ext cx="10637215" cy="3072384"/>
        </p:xfrm>
        <a:graphic>
          <a:graphicData uri="http://schemas.openxmlformats.org/drawingml/2006/table">
            <a:tbl>
              <a:tblPr firstRow="1" bandRow="1">
                <a:tableStyleId>{5C22544A-7EE6-4342-B048-85BDC9FD1C3A}</a:tableStyleId>
              </a:tblPr>
              <a:tblGrid>
                <a:gridCol w="2659303"/>
                <a:gridCol w="2659303"/>
                <a:gridCol w="2659303"/>
                <a:gridCol w="2659306"/>
              </a:tblGrid>
              <a:tr h="384048">
                <a:tc>
                  <a:txBody>
                    <a:bodyPr/>
                    <a:lstStyle/>
                    <a:p>
                      <a:r>
                        <a:rPr sz="1100" b="1">
                          <a:solidFill>
                            <a:srgbClr val="FFFFFF"/>
                          </a:solidFill>
                          <a:latin typeface="Source Sans Pro"/>
                        </a:rPr>
                        <a:t>#</a:t>
                      </a:r>
                    </a:p>
                  </a:txBody>
                  <a:tcPr anchor="ctr" marL="73152" marR="73152">
                    <a:solidFill>
                      <a:srgbClr val="0F2B46"/>
                    </a:solidFill>
                  </a:tcPr>
                </a:tc>
                <a:tc>
                  <a:txBody>
                    <a:bodyPr/>
                    <a:lstStyle/>
                    <a:p>
                      <a:r>
                        <a:rPr sz="1100" b="1">
                          <a:solidFill>
                            <a:srgbClr val="FFFFFF"/>
                          </a:solidFill>
                          <a:latin typeface="Source Sans Pro"/>
                        </a:rPr>
                        <a:t>Bagian</a:t>
                      </a:r>
                    </a:p>
                  </a:txBody>
                  <a:tcPr anchor="ctr" marL="73152" marR="73152">
                    <a:solidFill>
                      <a:srgbClr val="0F2B46"/>
                    </a:solidFill>
                  </a:tcPr>
                </a:tc>
                <a:tc>
                  <a:txBody>
                    <a:bodyPr/>
                    <a:lstStyle/>
                    <a:p>
                      <a:r>
                        <a:rPr sz="1100" b="1">
                          <a:solidFill>
                            <a:srgbClr val="FFFFFF"/>
                          </a:solidFill>
                          <a:latin typeface="Source Sans Pro"/>
                        </a:rPr>
                        <a:t>Isi wajib</a:t>
                      </a:r>
                    </a:p>
                  </a:txBody>
                  <a:tcPr anchor="ctr" marL="73152" marR="73152">
                    <a:solidFill>
                      <a:srgbClr val="0F2B46"/>
                    </a:solidFill>
                  </a:tcPr>
                </a:tc>
                <a:tc>
                  <a:txBody>
                    <a:bodyPr/>
                    <a:lstStyle/>
                    <a:p>
                      <a:r>
                        <a:rPr sz="1100" b="1">
                          <a:solidFill>
                            <a:srgbClr val="FFFFFF"/>
                          </a:solidFill>
                          <a:latin typeface="Source Sans Pro"/>
                        </a:rPr>
                        <a:t>Poin</a:t>
                      </a:r>
                    </a:p>
                  </a:txBody>
                  <a:tcPr anchor="ctr" marL="73152" marR="73152">
                    <a:solidFill>
                      <a:srgbClr val="0F2B46"/>
                    </a:solidFill>
                  </a:tcPr>
                </a:tc>
              </a:tr>
              <a:tr h="384048">
                <a:tc>
                  <a:txBody>
                    <a:bodyPr/>
                    <a:lstStyle/>
                    <a:p>
                      <a:r>
                        <a:rPr sz="1100" b="1">
                          <a:solidFill>
                            <a:srgbClr val="222830"/>
                          </a:solidFill>
                          <a:latin typeface="Source Sans Pro"/>
                        </a:rPr>
                        <a:t>1</a:t>
                      </a:r>
                    </a:p>
                  </a:txBody>
                  <a:tcPr anchor="ctr" marL="73152" marR="73152" marT="27432" marB="27432">
                    <a:solidFill>
                      <a:srgbClr val="FFFFFF"/>
                    </a:solidFill>
                  </a:tcPr>
                </a:tc>
                <a:tc>
                  <a:txBody>
                    <a:bodyPr/>
                    <a:lstStyle/>
                    <a:p>
                      <a:r>
                        <a:rPr sz="1100" b="0">
                          <a:solidFill>
                            <a:srgbClr val="222830"/>
                          </a:solidFill>
                          <a:latin typeface="Source Sans Pro"/>
                        </a:rPr>
                        <a:t>Ringkasan mandat</a:t>
                      </a:r>
                    </a:p>
                  </a:txBody>
                  <a:tcPr anchor="ctr" marL="73152" marR="73152" marT="27432" marB="27432">
                    <a:solidFill>
                      <a:srgbClr val="FFFFFF"/>
                    </a:solidFill>
                  </a:tcPr>
                </a:tc>
                <a:tc>
                  <a:txBody>
                    <a:bodyPr/>
                    <a:lstStyle/>
                    <a:p>
                      <a:r>
                        <a:rPr sz="1100" b="0">
                          <a:solidFill>
                            <a:srgbClr val="222830"/>
                          </a:solidFill>
                          <a:latin typeface="Source Sans Pro"/>
                        </a:rPr>
                        <a:t>Kebijakan yang dijalankan, dalam satu halaman</a:t>
                      </a:r>
                    </a:p>
                  </a:txBody>
                  <a:tcPr anchor="ctr" marL="73152" marR="73152" marT="27432" marB="27432">
                    <a:solidFill>
                      <a:srgbClr val="FFFFFF"/>
                    </a:solidFill>
                  </a:tcPr>
                </a:tc>
                <a:tc>
                  <a:txBody>
                    <a:bodyPr/>
                    <a:lstStyle/>
                    <a:p>
                      <a:r>
                        <a:rPr sz="1100" b="0">
                          <a:solidFill>
                            <a:srgbClr val="222830"/>
                          </a:solidFill>
                          <a:latin typeface="Source Sans Pro"/>
                        </a:rPr>
                        <a:t>10</a:t>
                      </a:r>
                    </a:p>
                  </a:txBody>
                  <a:tcPr anchor="ctr" marL="73152" marR="73152" marT="27432" marB="27432">
                    <a:solidFill>
                      <a:srgbClr val="FFFFFF"/>
                    </a:solidFill>
                  </a:tcPr>
                </a:tc>
              </a:tr>
              <a:tr h="384048">
                <a:tc>
                  <a:txBody>
                    <a:bodyPr/>
                    <a:lstStyle/>
                    <a:p>
                      <a:r>
                        <a:rPr sz="1100" b="1">
                          <a:solidFill>
                            <a:srgbClr val="222830"/>
                          </a:solidFill>
                          <a:latin typeface="Source Sans Pro"/>
                        </a:rPr>
                        <a:t>2</a:t>
                      </a:r>
                    </a:p>
                  </a:txBody>
                  <a:tcPr anchor="ctr" marL="73152" marR="73152" marT="27432" marB="27432">
                    <a:solidFill>
                      <a:srgbClr val="F1F4F8"/>
                    </a:solidFill>
                  </a:tcPr>
                </a:tc>
                <a:tc>
                  <a:txBody>
                    <a:bodyPr/>
                    <a:lstStyle/>
                    <a:p>
                      <a:r>
                        <a:rPr sz="1100" b="0">
                          <a:solidFill>
                            <a:srgbClr val="222830"/>
                          </a:solidFill>
                          <a:latin typeface="Source Sans Pro"/>
                        </a:rPr>
                        <a:t>**Analisis kepatuhan**</a:t>
                      </a:r>
                    </a:p>
                  </a:txBody>
                  <a:tcPr anchor="ctr" marL="73152" marR="73152" marT="27432" marB="27432">
                    <a:solidFill>
                      <a:srgbClr val="F1F4F8"/>
                    </a:solidFill>
                  </a:tcPr>
                </a:tc>
                <a:tc>
                  <a:txBody>
                    <a:bodyPr/>
                    <a:lstStyle/>
                    <a:p>
                      <a:r>
                        <a:rPr sz="1100" b="0">
                          <a:solidFill>
                            <a:srgbClr val="222830"/>
                          </a:solidFill>
                          <a:latin typeface="Source Sans Pro"/>
                        </a:rPr>
                        <a:t>Persentase kepatuhan; setiap penyimpangan dan dampaknya</a:t>
                      </a:r>
                    </a:p>
                  </a:txBody>
                  <a:tcPr anchor="ctr" marL="73152" marR="73152" marT="27432" marB="27432">
                    <a:solidFill>
                      <a:srgbClr val="F1F4F8"/>
                    </a:solidFill>
                  </a:tcPr>
                </a:tc>
                <a:tc>
                  <a:txBody>
                    <a:bodyPr/>
                    <a:lstStyle/>
                    <a:p>
                      <a:r>
                        <a:rPr sz="1100" b="0">
                          <a:solidFill>
                            <a:srgbClr val="222830"/>
                          </a:solidFill>
                          <a:latin typeface="Source Sans Pro"/>
                        </a:rPr>
                        <a:t>20</a:t>
                      </a:r>
                    </a:p>
                  </a:txBody>
                  <a:tcPr anchor="ctr" marL="73152" marR="73152" marT="27432" marB="27432">
                    <a:solidFill>
                      <a:srgbClr val="F1F4F8"/>
                    </a:solidFill>
                  </a:tcPr>
                </a:tc>
              </a:tr>
              <a:tr h="384048">
                <a:tc>
                  <a:txBody>
                    <a:bodyPr/>
                    <a:lstStyle/>
                    <a:p>
                      <a:r>
                        <a:rPr sz="1100" b="1">
                          <a:solidFill>
                            <a:srgbClr val="222830"/>
                          </a:solidFill>
                          <a:latin typeface="Source Sans Pro"/>
                        </a:rPr>
                        <a:t>3</a:t>
                      </a:r>
                    </a:p>
                  </a:txBody>
                  <a:tcPr anchor="ctr" marL="73152" marR="73152" marT="27432" marB="27432">
                    <a:solidFill>
                      <a:srgbClr val="FFFFFF"/>
                    </a:solidFill>
                  </a:tcPr>
                </a:tc>
                <a:tc>
                  <a:txBody>
                    <a:bodyPr/>
                    <a:lstStyle/>
                    <a:p>
                      <a:r>
                        <a:rPr sz="1100" b="0">
                          <a:solidFill>
                            <a:srgbClr val="222830"/>
                          </a:solidFill>
                          <a:latin typeface="Source Sans Pro"/>
                        </a:rPr>
                        <a:t>**Atribusi risiko**</a:t>
                      </a:r>
                    </a:p>
                  </a:txBody>
                  <a:tcPr anchor="ctr" marL="73152" marR="73152" marT="27432" marB="27432">
                    <a:solidFill>
                      <a:srgbClr val="FFFFFF"/>
                    </a:solidFill>
                  </a:tcPr>
                </a:tc>
                <a:tc>
                  <a:txBody>
                    <a:bodyPr/>
                    <a:lstStyle/>
                    <a:p>
                      <a:r>
                        <a:rPr sz="1100" b="0">
                          <a:solidFill>
                            <a:srgbClr val="222830"/>
                          </a:solidFill>
                          <a:latin typeface="Source Sans Pro"/>
                        </a:rPr>
                        <a:t>Dari mana risiko benar-benar berasal (L3.2 §4.2); bandingkan dengan yang direncanakan</a:t>
                      </a:r>
                    </a:p>
                  </a:txBody>
                  <a:tcPr anchor="ctr" marL="73152" marR="73152" marT="27432" marB="27432">
                    <a:solidFill>
                      <a:srgbClr val="FFFFFF"/>
                    </a:solidFill>
                  </a:tcPr>
                </a:tc>
                <a:tc>
                  <a:txBody>
                    <a:bodyPr/>
                    <a:lstStyle/>
                    <a:p>
                      <a:r>
                        <a:rPr sz="1100" b="0">
                          <a:solidFill>
                            <a:srgbClr val="222830"/>
                          </a:solidFill>
                          <a:latin typeface="Source Sans Pro"/>
                        </a:rPr>
                        <a:t>20</a:t>
                      </a:r>
                    </a:p>
                  </a:txBody>
                  <a:tcPr anchor="ctr" marL="73152" marR="73152" marT="27432" marB="27432">
                    <a:solidFill>
                      <a:srgbClr val="FFFFFF"/>
                    </a:solidFill>
                  </a:tcPr>
                </a:tc>
              </a:tr>
              <a:tr h="384048">
                <a:tc>
                  <a:txBody>
                    <a:bodyPr/>
                    <a:lstStyle/>
                    <a:p>
                      <a:r>
                        <a:rPr sz="1100" b="1">
                          <a:solidFill>
                            <a:srgbClr val="222830"/>
                          </a:solidFill>
                          <a:latin typeface="Source Sans Pro"/>
                        </a:rPr>
                        <a:t>4</a:t>
                      </a:r>
                    </a:p>
                  </a:txBody>
                  <a:tcPr anchor="ctr" marL="73152" marR="73152" marT="27432" marB="27432">
                    <a:solidFill>
                      <a:srgbClr val="F1F4F8"/>
                    </a:solidFill>
                  </a:tcPr>
                </a:tc>
                <a:tc>
                  <a:txBody>
                    <a:bodyPr/>
                    <a:lstStyle/>
                    <a:p>
                      <a:r>
                        <a:rPr sz="1100" b="0">
                          <a:solidFill>
                            <a:srgbClr val="222830"/>
                          </a:solidFill>
                          <a:latin typeface="Source Sans Pro"/>
                        </a:rPr>
                        <a:t>**Analisis "yang saya tidak lakukan"**</a:t>
                      </a:r>
                    </a:p>
                  </a:txBody>
                  <a:tcPr anchor="ctr" marL="73152" marR="73152" marT="27432" marB="27432">
                    <a:solidFill>
                      <a:srgbClr val="F1F4F8"/>
                    </a:solidFill>
                  </a:tcPr>
                </a:tc>
                <a:tc>
                  <a:txBody>
                    <a:bodyPr/>
                    <a:lstStyle/>
                    <a:p>
                      <a:r>
                        <a:rPr sz="1100" b="0">
                          <a:solidFill>
                            <a:srgbClr val="222830"/>
                          </a:solidFill>
                          <a:latin typeface="Source Sans Pro"/>
                        </a:rPr>
                        <a:t>Hitung hasil tindakan yang tidak diizinkan kebijakan</a:t>
                      </a:r>
                    </a:p>
                  </a:txBody>
                  <a:tcPr anchor="ctr" marL="73152" marR="73152" marT="27432" marB="27432">
                    <a:solidFill>
                      <a:srgbClr val="F1F4F8"/>
                    </a:solidFill>
                  </a:tcPr>
                </a:tc>
                <a:tc>
                  <a:txBody>
                    <a:bodyPr/>
                    <a:lstStyle/>
                    <a:p>
                      <a:r>
                        <a:rPr sz="1100" b="0">
                          <a:solidFill>
                            <a:srgbClr val="222830"/>
                          </a:solidFill>
                          <a:latin typeface="Source Sans Pro"/>
                        </a:rPr>
                        <a:t>20</a:t>
                      </a:r>
                    </a:p>
                  </a:txBody>
                  <a:tcPr anchor="ctr" marL="73152" marR="73152" marT="27432" marB="27432">
                    <a:solidFill>
                      <a:srgbClr val="F1F4F8"/>
                    </a:solidFill>
                  </a:tcPr>
                </a:tc>
              </a:tr>
              <a:tr h="384048">
                <a:tc>
                  <a:txBody>
                    <a:bodyPr/>
                    <a:lstStyle/>
                    <a:p>
                      <a:r>
                        <a:rPr sz="1100" b="1">
                          <a:solidFill>
                            <a:srgbClr val="222830"/>
                          </a:solidFill>
                          <a:latin typeface="Source Sans Pro"/>
                        </a:rPr>
                        <a:t>5</a:t>
                      </a:r>
                    </a:p>
                  </a:txBody>
                  <a:tcPr anchor="ctr" marL="73152" marR="73152" marT="27432" marB="27432">
                    <a:solidFill>
                      <a:srgbClr val="FFFFFF"/>
                    </a:solidFill>
                  </a:tcPr>
                </a:tc>
                <a:tc>
                  <a:txBody>
                    <a:bodyPr/>
                    <a:lstStyle/>
                    <a:p>
                      <a:r>
                        <a:rPr sz="1100" b="0">
                          <a:solidFill>
                            <a:srgbClr val="222830"/>
                          </a:solidFill>
                          <a:latin typeface="Source Sans Pro"/>
                        </a:rPr>
                        <a:t>Kecukupan sampel</a:t>
                      </a:r>
                    </a:p>
                  </a:txBody>
                  <a:tcPr anchor="ctr" marL="73152" marR="73152" marT="27432" marB="27432">
                    <a:solidFill>
                      <a:srgbClr val="FFFFFF"/>
                    </a:solidFill>
                  </a:tcPr>
                </a:tc>
                <a:tc>
                  <a:txBody>
                    <a:bodyPr/>
                    <a:lstStyle/>
                    <a:p>
                      <a:r>
                        <a:rPr sz="1100" b="0">
                          <a:solidFill>
                            <a:srgbClr val="222830"/>
                          </a:solidFill>
                          <a:latin typeface="Source Sans Pro"/>
                        </a:rPr>
                        <a:t>Mengapa 12 minggu tidak dapat menilai kebijakan ini; berapa yang dibutuhkan</a:t>
                      </a:r>
                    </a:p>
                  </a:txBody>
                  <a:tcPr anchor="ctr" marL="73152" marR="73152" marT="27432" marB="27432">
                    <a:solidFill>
                      <a:srgbClr val="FFFFFF"/>
                    </a:solidFill>
                  </a:tcPr>
                </a:tc>
                <a:tc>
                  <a:txBody>
                    <a:bodyPr/>
                    <a:lstStyle/>
                    <a:p>
                      <a:r>
                        <a:rPr sz="1100" b="0">
                          <a:solidFill>
                            <a:srgbClr val="222830"/>
                          </a:solidFill>
                          <a:latin typeface="Source Sans Pro"/>
                        </a:rPr>
                        <a:t>15</a:t>
                      </a:r>
                    </a:p>
                  </a:txBody>
                  <a:tcPr anchor="ctr" marL="73152" marR="73152" marT="27432" marB="27432">
                    <a:solidFill>
                      <a:srgbClr val="FFFFFF"/>
                    </a:solidFill>
                  </a:tcPr>
                </a:tc>
              </a:tr>
              <a:tr h="384048">
                <a:tc>
                  <a:txBody>
                    <a:bodyPr/>
                    <a:lstStyle/>
                    <a:p>
                      <a:r>
                        <a:rPr sz="1100" b="1">
                          <a:solidFill>
                            <a:srgbClr val="222830"/>
                          </a:solidFill>
                          <a:latin typeface="Source Sans Pro"/>
                        </a:rPr>
                        <a:t>6</a:t>
                      </a:r>
                    </a:p>
                  </a:txBody>
                  <a:tcPr anchor="ctr" marL="73152" marR="73152" marT="27432" marB="27432">
                    <a:solidFill>
                      <a:srgbClr val="F1F4F8"/>
                    </a:solidFill>
                  </a:tcPr>
                </a:tc>
                <a:tc>
                  <a:txBody>
                    <a:bodyPr/>
                    <a:lstStyle/>
                    <a:p>
                      <a:r>
                        <a:rPr sz="1100" b="0">
                          <a:solidFill>
                            <a:srgbClr val="222830"/>
                          </a:solidFill>
                          <a:latin typeface="Source Sans Pro"/>
                        </a:rPr>
                        <a:t>Perubahan yang diusulkan</a:t>
                      </a:r>
                    </a:p>
                  </a:txBody>
                  <a:tcPr anchor="ctr" marL="73152" marR="73152" marT="27432" marB="27432">
                    <a:solidFill>
                      <a:srgbClr val="F1F4F8"/>
                    </a:solidFill>
                  </a:tcPr>
                </a:tc>
                <a:tc>
                  <a:txBody>
                    <a:bodyPr/>
                    <a:lstStyle/>
                    <a:p>
                      <a:r>
                        <a:rPr sz="1100" b="0">
                          <a:solidFill>
                            <a:srgbClr val="222830"/>
                          </a:solidFill>
                          <a:latin typeface="Source Sans Pro"/>
                        </a:rPr>
                        <a:t>Perubahan kebijakan **untuk periode berikutnya**, dengan data pendukung</a:t>
                      </a:r>
                    </a:p>
                  </a:txBody>
                  <a:tcPr anchor="ctr" marL="73152" marR="73152" marT="27432" marB="27432">
                    <a:solidFill>
                      <a:srgbClr val="F1F4F8"/>
                    </a:solidFill>
                  </a:tcPr>
                </a:tc>
                <a:tc>
                  <a:txBody>
                    <a:bodyPr/>
                    <a:lstStyle/>
                    <a:p>
                      <a:r>
                        <a:rPr sz="1100" b="0">
                          <a:solidFill>
                            <a:srgbClr val="222830"/>
                          </a:solidFill>
                          <a:latin typeface="Source Sans Pro"/>
                        </a:rPr>
                        <a:t>10</a:t>
                      </a:r>
                    </a:p>
                  </a:txBody>
                  <a:tcPr anchor="ctr" marL="73152" marR="73152" marT="27432" marB="27432">
                    <a:solidFill>
                      <a:srgbClr val="F1F4F8"/>
                    </a:solidFill>
                  </a:tcPr>
                </a:tc>
              </a:tr>
              <a:tr h="384048">
                <a:tc>
                  <a:txBody>
                    <a:bodyPr/>
                    <a:lstStyle/>
                    <a:p>
                      <a:r>
                        <a:rPr sz="1100" b="1">
                          <a:solidFill>
                            <a:srgbClr val="222830"/>
                          </a:solidFill>
                          <a:latin typeface="Source Sans Pro"/>
                        </a:rPr>
                        <a:t>7</a:t>
                      </a:r>
                    </a:p>
                  </a:txBody>
                  <a:tcPr anchor="ctr" marL="73152" marR="73152" marT="27432" marB="27432">
                    <a:solidFill>
                      <a:srgbClr val="FFFFFF"/>
                    </a:solidFill>
                  </a:tcPr>
                </a:tc>
                <a:tc>
                  <a:txBody>
                    <a:bodyPr/>
                    <a:lstStyle/>
                    <a:p>
                      <a:r>
                        <a:rPr sz="1100" b="0">
                          <a:solidFill>
                            <a:srgbClr val="222830"/>
                          </a:solidFill>
                          <a:latin typeface="Source Sans Pro"/>
                        </a:rPr>
                        <a:t>Batas pengetahuan</a:t>
                      </a:r>
                    </a:p>
                  </a:txBody>
                  <a:tcPr anchor="ctr" marL="73152" marR="73152" marT="27432" marB="27432">
                    <a:solidFill>
                      <a:srgbClr val="FFFFFF"/>
                    </a:solidFill>
                  </a:tcPr>
                </a:tc>
                <a:tc>
                  <a:txBody>
                    <a:bodyPr/>
                    <a:lstStyle/>
                    <a:p>
                      <a:r>
                        <a:rPr sz="1100" b="0">
                          <a:solidFill>
                            <a:srgbClr val="222830"/>
                          </a:solidFill>
                          <a:latin typeface="Source Sans Pro"/>
                        </a:rPr>
                        <a:t>Apa yang tidak Anda ketahui dan bagaimana itu memengaruhi keyakinan Anda</a:t>
                      </a:r>
                    </a:p>
                  </a:txBody>
                  <a:tcPr anchor="ctr" marL="73152" marR="73152" marT="27432" marB="27432">
                    <a:solidFill>
                      <a:srgbClr val="FFFFFF"/>
                    </a:solidFill>
                  </a:tcPr>
                </a:tc>
                <a:tc>
                  <a:txBody>
                    <a:bodyPr/>
                    <a:lstStyle/>
                    <a:p>
                      <a:r>
                        <a:rPr sz="1100" b="0">
                          <a:solidFill>
                            <a:srgbClr val="222830"/>
                          </a:solidFill>
                          <a:latin typeface="Source Sans Pro"/>
                        </a:rPr>
                        <a:t>5</a:t>
                      </a:r>
                    </a:p>
                  </a:txBody>
                  <a:tcPr anchor="ctr" marL="73152" marR="73152" marT="27432" marB="27432">
                    <a:solidFill>
                      <a:srgbClr val="FFFFFF"/>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22</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91440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5.</a:t>
            </a:r>
          </a:p>
          <a:p>
            <a:pPr algn="l">
              <a:lnSpc>
                <a:spcPct val="110000"/>
              </a:lnSpc>
              <a:spcBef>
                <a:spcPts val="0"/>
              </a:spcBef>
              <a:spcAft>
                <a:spcPts val="600"/>
              </a:spcAft>
            </a:pPr>
            <a:r>
              <a:rPr sz="2600" b="1">
                <a:solidFill>
                  <a:srgbClr val="0F2B46"/>
                </a:solidFill>
                <a:latin typeface="Source Sans Pro"/>
              </a:rPr>
              <a:t>5.2 Bagian 5 — kecukupan sampel</a:t>
            </a:r>
          </a:p>
        </p:txBody>
      </p:sp>
      <p:sp>
        <p:nvSpPr>
          <p:cNvPr id="4" name="TextBox 3"/>
          <p:cNvSpPr txBox="1"/>
          <p:nvPr/>
        </p:nvSpPr>
        <p:spPr>
          <a:xfrm>
            <a:off x="777240" y="1874519"/>
            <a:ext cx="10637215" cy="4206241"/>
          </a:xfrm>
          <a:prstGeom prst="rect">
            <a:avLst/>
          </a:prstGeom>
          <a:noFill/>
        </p:spPr>
        <p:txBody>
          <a:bodyPr wrap="square" lIns="0" rIns="0" tIns="0" bIns="0">
            <a:spAutoFit/>
          </a:bodyPr>
          <a:lstStyle/>
          <a:p>
            <a:pPr algn="l">
              <a:lnSpc>
                <a:spcPct val="120000"/>
              </a:lnSpc>
              <a:spcBef>
                <a:spcPts val="0"/>
              </a:spcBef>
              <a:spcAft>
                <a:spcPts val="0"/>
              </a:spcAft>
            </a:pPr>
            <a:r>
              <a:rPr sz="1700" b="0">
                <a:solidFill>
                  <a:srgbClr val="222830"/>
                </a:solidFill>
                <a:latin typeface="Source Sans Pro"/>
              </a:rPr>
              <a:t>▪  </a:t>
            </a:r>
            <a:r>
              <a:rPr sz="1700" b="1">
                <a:solidFill>
                  <a:srgbClr val="222830"/>
                </a:solidFill>
                <a:latin typeface="Source Sans Pro"/>
              </a:rPr>
              <a:t>Jalur Investor:</a:t>
            </a:r>
            <a:r>
              <a:rPr sz="1700" b="0">
                <a:solidFill>
                  <a:srgbClr val="222830"/>
                </a:solidFill>
                <a:latin typeface="Source Sans Pro"/>
              </a:rPr>
              <a:t> berapa tahun dibutuhkan untuk membedakan Sharpe portofolio ini dari nol</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Jalur Trader:</a:t>
            </a:r>
            <a:r>
              <a:rPr sz="1700" b="0">
                <a:solidFill>
                  <a:srgbClr val="222830"/>
                </a:solidFill>
                <a:latin typeface="Source Sans Pro"/>
              </a:rPr>
              <a:t> berapa transaksi dibutuhkan = (2sigma/mu)^2 pada ekspektasi </a:t>
            </a:r>
            <a:r>
              <a:rPr sz="1700" b="1">
                <a:solidFill>
                  <a:srgbClr val="222830"/>
                </a:solidFill>
                <a:latin typeface="Source Sans Pro"/>
              </a:rPr>
              <a:t>live</a:t>
            </a:r>
            <a:r>
              <a:rPr sz="1700" b="0">
                <a:solidFill>
                  <a:srgbClr val="222830"/>
                </a:solidFill>
                <a:latin typeface="Source Sans Pro"/>
              </a:rPr>
              <a:t>, bukan backtest</a:t>
            </a:r>
          </a:p>
        </p:txBody>
      </p:sp>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23</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6.</a:t>
            </a:r>
          </a:p>
          <a:p>
            <a:pPr algn="l">
              <a:lnSpc>
                <a:spcPct val="108000"/>
              </a:lnSpc>
              <a:spcBef>
                <a:spcPts val="0"/>
              </a:spcBef>
              <a:spcAft>
                <a:spcPts val="600"/>
              </a:spcAft>
            </a:pPr>
            <a:r>
              <a:rPr sz="3400" b="1">
                <a:solidFill>
                  <a:srgbClr val="FFFFFF"/>
                </a:solidFill>
                <a:latin typeface="Source Sans Pro"/>
              </a:rPr>
              <a:t>Komponen D — Sidang Mandat (15%)</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24</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6.</a:t>
            </a:r>
          </a:p>
          <a:p>
            <a:pPr algn="l">
              <a:lnSpc>
                <a:spcPct val="110000"/>
              </a:lnSpc>
              <a:spcBef>
                <a:spcPts val="0"/>
              </a:spcBef>
              <a:spcAft>
                <a:spcPts val="600"/>
              </a:spcAft>
            </a:pPr>
            <a:r>
              <a:rPr sz="2400" b="1">
                <a:solidFill>
                  <a:srgbClr val="0F2B46"/>
                </a:solidFill>
                <a:latin typeface="Source Sans Pro"/>
              </a:rPr>
              <a:t>Komponen D — Sidang Mandat (15%)</a:t>
            </a:r>
          </a:p>
        </p:txBody>
      </p:sp>
      <p:graphicFrame>
        <p:nvGraphicFramePr>
          <p:cNvPr id="4" name="Table 3"/>
          <p:cNvGraphicFramePr>
            <a:graphicFrameLocks noGrp="1"/>
          </p:cNvGraphicFramePr>
          <p:nvPr/>
        </p:nvGraphicFramePr>
        <p:xfrm>
          <a:off x="777240" y="1828800"/>
          <a:ext cx="10637215" cy="1920240"/>
        </p:xfrm>
        <a:graphic>
          <a:graphicData uri="http://schemas.openxmlformats.org/drawingml/2006/table">
            <a:tbl>
              <a:tblPr firstRow="1" bandRow="1">
                <a:tableStyleId>{5C22544A-7EE6-4342-B048-85BDC9FD1C3A}</a:tableStyleId>
              </a:tblPr>
              <a:tblGrid>
                <a:gridCol w="5318607"/>
                <a:gridCol w="5318608"/>
              </a:tblGrid>
              <a:tr h="384048">
                <a:tc>
                  <a:txBody>
                    <a:bodyPr/>
                    <a:lstStyle/>
                    <a:p>
                      <a:r>
                        <a:rPr sz="1300" b="1">
                          <a:solidFill>
                            <a:srgbClr val="FFFFFF"/>
                          </a:solidFill>
                          <a:latin typeface="Source Sans Pro"/>
                        </a:rPr>
                        <a:t>Aspek</a:t>
                      </a:r>
                    </a:p>
                  </a:txBody>
                  <a:tcPr anchor="ctr" marL="73152" marR="73152">
                    <a:solidFill>
                      <a:srgbClr val="0F2B46"/>
                    </a:solidFill>
                  </a:tcPr>
                </a:tc>
                <a:tc>
                  <a:txBody>
                    <a:bodyPr/>
                    <a:lstStyle/>
                    <a:p>
                      <a:r>
                        <a:rPr sz="1300" b="1">
                          <a:solidFill>
                            <a:srgbClr val="FFFFFF"/>
                          </a:solidFill>
                          <a:latin typeface="Source Sans Pro"/>
                        </a:rPr>
                        <a:t>Poin</a:t>
                      </a:r>
                    </a:p>
                  </a:txBody>
                  <a:tcPr anchor="ctr" marL="73152" marR="73152">
                    <a:solidFill>
                      <a:srgbClr val="0F2B46"/>
                    </a:solidFill>
                  </a:tcPr>
                </a:tc>
              </a:tr>
              <a:tr h="384048">
                <a:tc>
                  <a:txBody>
                    <a:bodyPr/>
                    <a:lstStyle/>
                    <a:p>
                      <a:r>
                        <a:rPr sz="1300" b="1">
                          <a:solidFill>
                            <a:srgbClr val="222830"/>
                          </a:solidFill>
                          <a:latin typeface="Source Sans Pro"/>
                        </a:rPr>
                        <a:t>Penguasaan angka sendiri (dapat menurunkan ulang tanpa catatan)</a:t>
                      </a:r>
                    </a:p>
                  </a:txBody>
                  <a:tcPr anchor="ctr" marL="73152" marR="73152" marT="27432" marB="27432">
                    <a:solidFill>
                      <a:srgbClr val="FFFFFF"/>
                    </a:solidFill>
                  </a:tcPr>
                </a:tc>
                <a:tc>
                  <a:txBody>
                    <a:bodyPr/>
                    <a:lstStyle/>
                    <a:p>
                      <a:r>
                        <a:rPr sz="1300" b="0">
                          <a:solidFill>
                            <a:srgbClr val="222830"/>
                          </a:solidFill>
                          <a:latin typeface="Source Sans Pro"/>
                        </a:rPr>
                        <a:t>30</a:t>
                      </a:r>
                    </a:p>
                  </a:txBody>
                  <a:tcPr anchor="ctr" marL="73152" marR="73152" marT="27432" marB="27432">
                    <a:solidFill>
                      <a:srgbClr val="FFFFFF"/>
                    </a:solidFill>
                  </a:tcPr>
                </a:tc>
              </a:tr>
              <a:tr h="384048">
                <a:tc>
                  <a:txBody>
                    <a:bodyPr/>
                    <a:lstStyle/>
                    <a:p>
                      <a:r>
                        <a:rPr sz="1300" b="1">
                          <a:solidFill>
                            <a:srgbClr val="222830"/>
                          </a:solidFill>
                          <a:latin typeface="Source Sans Pro"/>
                        </a:rPr>
                        <a:t>Kejujuran tentang penyimpangan dan kelemahan</a:t>
                      </a:r>
                    </a:p>
                  </a:txBody>
                  <a:tcPr anchor="ctr" marL="73152" marR="73152" marT="27432" marB="27432">
                    <a:solidFill>
                      <a:srgbClr val="F1F4F8"/>
                    </a:solidFill>
                  </a:tcPr>
                </a:tc>
                <a:tc>
                  <a:txBody>
                    <a:bodyPr/>
                    <a:lstStyle/>
                    <a:p>
                      <a:r>
                        <a:rPr sz="1300" b="0">
                          <a:solidFill>
                            <a:srgbClr val="222830"/>
                          </a:solidFill>
                          <a:latin typeface="Source Sans Pro"/>
                        </a:rPr>
                        <a:t>30</a:t>
                      </a:r>
                    </a:p>
                  </a:txBody>
                  <a:tcPr anchor="ctr" marL="73152" marR="73152" marT="27432" marB="27432">
                    <a:solidFill>
                      <a:srgbClr val="F1F4F8"/>
                    </a:solidFill>
                  </a:tcPr>
                </a:tc>
              </a:tr>
              <a:tr h="384048">
                <a:tc>
                  <a:txBody>
                    <a:bodyPr/>
                    <a:lstStyle/>
                    <a:p>
                      <a:r>
                        <a:rPr sz="1300" b="1">
                          <a:solidFill>
                            <a:srgbClr val="222830"/>
                          </a:solidFill>
                          <a:latin typeface="Source Sans Pro"/>
                        </a:rPr>
                        <a:t>Ketahanan terhadap godaan menyimpulkan dari hasil 12 minggu</a:t>
                      </a:r>
                    </a:p>
                  </a:txBody>
                  <a:tcPr anchor="ctr" marL="73152" marR="73152" marT="27432" marB="27432">
                    <a:solidFill>
                      <a:srgbClr val="FFFFFF"/>
                    </a:solidFill>
                  </a:tcPr>
                </a:tc>
                <a:tc>
                  <a:txBody>
                    <a:bodyPr/>
                    <a:lstStyle/>
                    <a:p>
                      <a:r>
                        <a:rPr sz="1300" b="0">
                          <a:solidFill>
                            <a:srgbClr val="222830"/>
                          </a:solidFill>
                          <a:latin typeface="Source Sans Pro"/>
                        </a:rPr>
                        <a:t>25</a:t>
                      </a:r>
                    </a:p>
                  </a:txBody>
                  <a:tcPr anchor="ctr" marL="73152" marR="73152" marT="27432" marB="27432">
                    <a:solidFill>
                      <a:srgbClr val="FFFFFF"/>
                    </a:solidFill>
                  </a:tcPr>
                </a:tc>
              </a:tr>
              <a:tr h="384048">
                <a:tc>
                  <a:txBody>
                    <a:bodyPr/>
                    <a:lstStyle/>
                    <a:p>
                      <a:r>
                        <a:rPr sz="1300" b="1">
                          <a:solidFill>
                            <a:srgbClr val="222830"/>
                          </a:solidFill>
                          <a:latin typeface="Source Sans Pro"/>
                        </a:rPr>
                        <a:t>Kepatuhan batas layanan</a:t>
                      </a:r>
                    </a:p>
                  </a:txBody>
                  <a:tcPr anchor="ctr" marL="73152" marR="73152" marT="27432" marB="27432">
                    <a:solidFill>
                      <a:srgbClr val="F1F4F8"/>
                    </a:solidFill>
                  </a:tcPr>
                </a:tc>
                <a:tc>
                  <a:txBody>
                    <a:bodyPr/>
                    <a:lstStyle/>
                    <a:p>
                      <a:r>
                        <a:rPr sz="1300" b="0">
                          <a:solidFill>
                            <a:srgbClr val="222830"/>
                          </a:solidFill>
                          <a:latin typeface="Source Sans Pro"/>
                        </a:rPr>
                        <a:t>15</a:t>
                      </a:r>
                    </a:p>
                  </a:txBody>
                  <a:tcPr anchor="ctr" marL="73152" marR="73152" marT="27432" marB="27432">
                    <a:solidFill>
                      <a:srgbClr val="F1F4F8"/>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25</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7.</a:t>
            </a:r>
          </a:p>
          <a:p>
            <a:pPr algn="l">
              <a:lnSpc>
                <a:spcPct val="108000"/>
              </a:lnSpc>
              <a:spcBef>
                <a:spcPts val="0"/>
              </a:spcBef>
              <a:spcAft>
                <a:spcPts val="600"/>
              </a:spcAft>
            </a:pPr>
            <a:r>
              <a:rPr sz="3400" b="1">
                <a:solidFill>
                  <a:srgbClr val="FFFFFF"/>
                </a:solidFill>
                <a:latin typeface="Source Sans Pro"/>
              </a:rPr>
              <a:t>Rubrik Sertifikasi</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26</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7.</a:t>
            </a:r>
          </a:p>
          <a:p>
            <a:pPr algn="l">
              <a:lnSpc>
                <a:spcPct val="110000"/>
              </a:lnSpc>
              <a:spcBef>
                <a:spcPts val="0"/>
              </a:spcBef>
              <a:spcAft>
                <a:spcPts val="600"/>
              </a:spcAft>
            </a:pPr>
            <a:r>
              <a:rPr sz="2400" b="1">
                <a:solidFill>
                  <a:srgbClr val="0F2B46"/>
                </a:solidFill>
                <a:latin typeface="Source Sans Pro"/>
              </a:rPr>
              <a:t>Rubrik Sertifikasi</a:t>
            </a:r>
          </a:p>
        </p:txBody>
      </p:sp>
      <p:graphicFrame>
        <p:nvGraphicFramePr>
          <p:cNvPr id="4" name="Table 3"/>
          <p:cNvGraphicFramePr>
            <a:graphicFrameLocks noGrp="1"/>
          </p:cNvGraphicFramePr>
          <p:nvPr/>
        </p:nvGraphicFramePr>
        <p:xfrm>
          <a:off x="777240" y="1828800"/>
          <a:ext cx="10637215" cy="2688336"/>
        </p:xfrm>
        <a:graphic>
          <a:graphicData uri="http://schemas.openxmlformats.org/drawingml/2006/table">
            <a:tbl>
              <a:tblPr firstRow="1" bandRow="1">
                <a:tableStyleId>{5C22544A-7EE6-4342-B048-85BDC9FD1C3A}</a:tableStyleId>
              </a:tblPr>
              <a:tblGrid>
                <a:gridCol w="1772869"/>
                <a:gridCol w="1772869"/>
                <a:gridCol w="1772869"/>
                <a:gridCol w="1772869"/>
                <a:gridCol w="1772869"/>
                <a:gridCol w="1772870"/>
              </a:tblGrid>
              <a:tr h="384048">
                <a:tc>
                  <a:txBody>
                    <a:bodyPr/>
                    <a:lstStyle/>
                    <a:p>
                      <a:r>
                        <a:rPr sz="900" b="1">
                          <a:solidFill>
                            <a:srgbClr val="FFFFFF"/>
                          </a:solidFill>
                          <a:latin typeface="Source Sans Pro"/>
                        </a:rPr>
                        <a:t>Dim</a:t>
                      </a:r>
                    </a:p>
                  </a:txBody>
                  <a:tcPr anchor="ctr" marL="73152" marR="73152">
                    <a:solidFill>
                      <a:srgbClr val="0F2B46"/>
                    </a:solidFill>
                  </a:tcPr>
                </a:tc>
                <a:tc>
                  <a:txBody>
                    <a:bodyPr/>
                    <a:lstStyle/>
                    <a:p>
                      <a:r>
                        <a:rPr sz="900" b="1">
                          <a:solidFill>
                            <a:srgbClr val="FFFFFF"/>
                          </a:solidFill>
                          <a:latin typeface="Source Sans Pro"/>
                        </a:rPr>
                        <a:t>Aspek</a:t>
                      </a:r>
                    </a:p>
                  </a:txBody>
                  <a:tcPr anchor="ctr" marL="73152" marR="73152">
                    <a:solidFill>
                      <a:srgbClr val="0F2B46"/>
                    </a:solidFill>
                  </a:tcPr>
                </a:tc>
                <a:tc>
                  <a:txBody>
                    <a:bodyPr/>
                    <a:lstStyle/>
                    <a:p>
                      <a:r>
                        <a:rPr sz="900" b="1">
                          <a:solidFill>
                            <a:srgbClr val="FFFFFF"/>
                          </a:solidFill>
                          <a:latin typeface="Source Sans Pro"/>
                        </a:rPr>
                        <a:t>4</a:t>
                      </a:r>
                    </a:p>
                  </a:txBody>
                  <a:tcPr anchor="ctr" marL="73152" marR="73152">
                    <a:solidFill>
                      <a:srgbClr val="0F2B46"/>
                    </a:solidFill>
                  </a:tcPr>
                </a:tc>
                <a:tc>
                  <a:txBody>
                    <a:bodyPr/>
                    <a:lstStyle/>
                    <a:p>
                      <a:r>
                        <a:rPr sz="900" b="1">
                          <a:solidFill>
                            <a:srgbClr val="FFFFFF"/>
                          </a:solidFill>
                          <a:latin typeface="Source Sans Pro"/>
                        </a:rPr>
                        <a:t>3</a:t>
                      </a:r>
                    </a:p>
                  </a:txBody>
                  <a:tcPr anchor="ctr" marL="73152" marR="73152">
                    <a:solidFill>
                      <a:srgbClr val="0F2B46"/>
                    </a:solidFill>
                  </a:tcPr>
                </a:tc>
                <a:tc>
                  <a:txBody>
                    <a:bodyPr/>
                    <a:lstStyle/>
                    <a:p>
                      <a:r>
                        <a:rPr sz="900" b="1">
                          <a:solidFill>
                            <a:srgbClr val="FFFFFF"/>
                          </a:solidFill>
                          <a:latin typeface="Source Sans Pro"/>
                        </a:rPr>
                        <a:t>2</a:t>
                      </a:r>
                    </a:p>
                  </a:txBody>
                  <a:tcPr anchor="ctr" marL="73152" marR="73152">
                    <a:solidFill>
                      <a:srgbClr val="0F2B46"/>
                    </a:solidFill>
                  </a:tcPr>
                </a:tc>
                <a:tc>
                  <a:txBody>
                    <a:bodyPr/>
                    <a:lstStyle/>
                    <a:p>
                      <a:r>
                        <a:rPr sz="900" b="1">
                          <a:solidFill>
                            <a:srgbClr val="FFFFFF"/>
                          </a:solidFill>
                          <a:latin typeface="Source Sans Pro"/>
                        </a:rPr>
                        <a:t>1</a:t>
                      </a:r>
                    </a:p>
                  </a:txBody>
                  <a:tcPr anchor="ctr" marL="73152" marR="73152">
                    <a:solidFill>
                      <a:srgbClr val="0F2B46"/>
                    </a:solidFill>
                  </a:tcPr>
                </a:tc>
              </a:tr>
              <a:tr h="384048">
                <a:tc>
                  <a:txBody>
                    <a:bodyPr/>
                    <a:lstStyle/>
                    <a:p>
                      <a:r>
                        <a:rPr sz="900" b="0">
                          <a:solidFill>
                            <a:srgbClr val="222830"/>
                          </a:solidFill>
                          <a:latin typeface="Source Sans Pro"/>
                        </a:rPr>
                        <a:t>D1</a:t>
                      </a:r>
                    </a:p>
                  </a:txBody>
                  <a:tcPr anchor="ctr" marL="73152" marR="73152" marT="27432" marB="27432">
                    <a:solidFill>
                      <a:srgbClr val="FFFFFF"/>
                    </a:solidFill>
                  </a:tcPr>
                </a:tc>
                <a:tc>
                  <a:txBody>
                    <a:bodyPr/>
                    <a:lstStyle/>
                    <a:p>
                      <a:r>
                        <a:rPr sz="900" b="0">
                          <a:solidFill>
                            <a:srgbClr val="222830"/>
                          </a:solidFill>
                          <a:latin typeface="Source Sans Pro"/>
                        </a:rPr>
                        <a:t>Penguasaan konsep</a:t>
                      </a:r>
                    </a:p>
                  </a:txBody>
                  <a:tcPr anchor="ctr" marL="73152" marR="73152" marT="27432" marB="27432">
                    <a:solidFill>
                      <a:srgbClr val="FFFFFF"/>
                    </a:solidFill>
                  </a:tcPr>
                </a:tc>
                <a:tc>
                  <a:txBody>
                    <a:bodyPr/>
                    <a:lstStyle/>
                    <a:p>
                      <a:r>
                        <a:rPr sz="900" b="0">
                          <a:solidFill>
                            <a:srgbClr val="222830"/>
                          </a:solidFill>
                          <a:latin typeface="Source Sans Pro"/>
                        </a:rPr>
                        <a:t>Menghubungkan seluruh kebijakan menjadi satu kerangka koheren</a:t>
                      </a:r>
                    </a:p>
                  </a:txBody>
                  <a:tcPr anchor="ctr" marL="73152" marR="73152" marT="27432" marB="27432">
                    <a:solidFill>
                      <a:srgbClr val="FFFFFF"/>
                    </a:solidFill>
                  </a:tcPr>
                </a:tc>
                <a:tc>
                  <a:txBody>
                    <a:bodyPr/>
                    <a:lstStyle/>
                    <a:p>
                      <a:r>
                        <a:rPr sz="900" b="0">
                          <a:solidFill>
                            <a:srgbClr val="222830"/>
                          </a:solidFill>
                          <a:latin typeface="Source Sans Pro"/>
                        </a:rPr>
                        <a:t>Menguasai tiap kebijakan</a:t>
                      </a:r>
                    </a:p>
                  </a:txBody>
                  <a:tcPr anchor="ctr" marL="73152" marR="73152" marT="27432" marB="27432">
                    <a:solidFill>
                      <a:srgbClr val="FFFFFF"/>
                    </a:solidFill>
                  </a:tcPr>
                </a:tc>
                <a:tc>
                  <a:txBody>
                    <a:bodyPr/>
                    <a:lstStyle/>
                    <a:p>
                      <a:r>
                        <a:rPr sz="900" b="0">
                          <a:solidFill>
                            <a:srgbClr val="222830"/>
                          </a:solidFill>
                          <a:latin typeface="Source Sans Pro"/>
                        </a:rPr>
                        <a:t>Menguasai sebagian</a:t>
                      </a:r>
                    </a:p>
                  </a:txBody>
                  <a:tcPr anchor="ctr" marL="73152" marR="73152" marT="27432" marB="27432">
                    <a:solidFill>
                      <a:srgbClr val="FFFFFF"/>
                    </a:solidFill>
                  </a:tcPr>
                </a:tc>
                <a:tc>
                  <a:txBody>
                    <a:bodyPr/>
                    <a:lstStyle/>
                    <a:p>
                      <a:r>
                        <a:rPr sz="900" b="0">
                          <a:solidFill>
                            <a:srgbClr val="222830"/>
                          </a:solidFill>
                          <a:latin typeface="Source Sans Pro"/>
                        </a:rPr>
                        <a:t>Kebijakan disalin tanpa dipahami</a:t>
                      </a:r>
                    </a:p>
                  </a:txBody>
                  <a:tcPr anchor="ctr" marL="73152" marR="73152" marT="27432" marB="27432">
                    <a:solidFill>
                      <a:srgbClr val="FFFFFF"/>
                    </a:solidFill>
                  </a:tcPr>
                </a:tc>
              </a:tr>
              <a:tr h="384048">
                <a:tc>
                  <a:txBody>
                    <a:bodyPr/>
                    <a:lstStyle/>
                    <a:p>
                      <a:r>
                        <a:rPr sz="900" b="0">
                          <a:solidFill>
                            <a:srgbClr val="222830"/>
                          </a:solidFill>
                          <a:latin typeface="Source Sans Pro"/>
                        </a:rPr>
                        <a:t>D2</a:t>
                      </a:r>
                    </a:p>
                  </a:txBody>
                  <a:tcPr anchor="ctr" marL="73152" marR="73152" marT="27432" marB="27432">
                    <a:solidFill>
                      <a:srgbClr val="F1F4F8"/>
                    </a:solidFill>
                  </a:tcPr>
                </a:tc>
                <a:tc>
                  <a:txBody>
                    <a:bodyPr/>
                    <a:lstStyle/>
                    <a:p>
                      <a:r>
                        <a:rPr sz="900" b="0">
                          <a:solidFill>
                            <a:srgbClr val="222830"/>
                          </a:solidFill>
                          <a:latin typeface="Source Sans Pro"/>
                        </a:rPr>
                        <a:t>Ketepatan kuantitatif</a:t>
                      </a:r>
                    </a:p>
                  </a:txBody>
                  <a:tcPr anchor="ctr" marL="73152" marR="73152" marT="27432" marB="27432">
                    <a:solidFill>
                      <a:srgbClr val="F1F4F8"/>
                    </a:solidFill>
                  </a:tcPr>
                </a:tc>
                <a:tc>
                  <a:txBody>
                    <a:bodyPr/>
                    <a:lstStyle/>
                    <a:p>
                      <a:r>
                        <a:rPr sz="900" b="0">
                          <a:solidFill>
                            <a:srgbClr val="222830"/>
                          </a:solidFill>
                          <a:latin typeface="Source Sans Pro"/>
                        </a:rPr>
                        <a:t>Seluruh metrik benar dan diperiksa silang; sum RC = sigma_p diverifikasi</a:t>
                      </a:r>
                    </a:p>
                  </a:txBody>
                  <a:tcPr anchor="ctr" marL="73152" marR="73152" marT="27432" marB="27432">
                    <a:solidFill>
                      <a:srgbClr val="F1F4F8"/>
                    </a:solidFill>
                  </a:tcPr>
                </a:tc>
                <a:tc>
                  <a:txBody>
                    <a:bodyPr/>
                    <a:lstStyle/>
                    <a:p>
                      <a:r>
                        <a:rPr sz="900" b="0">
                          <a:solidFill>
                            <a:srgbClr val="222830"/>
                          </a:solidFill>
                          <a:latin typeface="Source Sans Pro"/>
                        </a:rPr>
                        <a:t>Benar dengan kekeliruan kecil</a:t>
                      </a:r>
                    </a:p>
                  </a:txBody>
                  <a:tcPr anchor="ctr" marL="73152" marR="73152" marT="27432" marB="27432">
                    <a:solidFill>
                      <a:srgbClr val="F1F4F8"/>
                    </a:solidFill>
                  </a:tcPr>
                </a:tc>
                <a:tc>
                  <a:txBody>
                    <a:bodyPr/>
                    <a:lstStyle/>
                    <a:p>
                      <a:r>
                        <a:rPr sz="900" b="0">
                          <a:solidFill>
                            <a:srgbClr val="222830"/>
                          </a:solidFill>
                          <a:latin typeface="Source Sans Pro"/>
                        </a:rPr>
                        <a:t>Beberapa kekeliruan</a:t>
                      </a:r>
                    </a:p>
                  </a:txBody>
                  <a:tcPr anchor="ctr" marL="73152" marR="73152" marT="27432" marB="27432">
                    <a:solidFill>
                      <a:srgbClr val="F1F4F8"/>
                    </a:solidFill>
                  </a:tcPr>
                </a:tc>
                <a:tc>
                  <a:txBody>
                    <a:bodyPr/>
                    <a:lstStyle/>
                    <a:p>
                      <a:r>
                        <a:rPr sz="900" b="0">
                          <a:solidFill>
                            <a:srgbClr val="222830"/>
                          </a:solidFill>
                          <a:latin typeface="Source Sans Pro"/>
                        </a:rPr>
                        <a:t>Tidak dapat direproduksi</a:t>
                      </a:r>
                    </a:p>
                  </a:txBody>
                  <a:tcPr anchor="ctr" marL="73152" marR="73152" marT="27432" marB="27432">
                    <a:solidFill>
                      <a:srgbClr val="F1F4F8"/>
                    </a:solidFill>
                  </a:tcPr>
                </a:tc>
              </a:tr>
              <a:tr h="384048">
                <a:tc>
                  <a:txBody>
                    <a:bodyPr/>
                    <a:lstStyle/>
                    <a:p>
                      <a:r>
                        <a:rPr sz="900" b="0">
                          <a:solidFill>
                            <a:srgbClr val="222830"/>
                          </a:solidFill>
                          <a:latin typeface="Source Sans Pro"/>
                        </a:rPr>
                        <a:t>D3</a:t>
                      </a:r>
                    </a:p>
                  </a:txBody>
                  <a:tcPr anchor="ctr" marL="73152" marR="73152" marT="27432" marB="27432">
                    <a:solidFill>
                      <a:srgbClr val="FFFFFF"/>
                    </a:solidFill>
                  </a:tcPr>
                </a:tc>
                <a:tc>
                  <a:txBody>
                    <a:bodyPr/>
                    <a:lstStyle/>
                    <a:p>
                      <a:r>
                        <a:rPr sz="900" b="0">
                          <a:solidFill>
                            <a:srgbClr val="222830"/>
                          </a:solidFill>
                          <a:latin typeface="Source Sans Pro"/>
                        </a:rPr>
                        <a:t>Penalaran &amp; kerangka</a:t>
                      </a:r>
                    </a:p>
                  </a:txBody>
                  <a:tcPr anchor="ctr" marL="73152" marR="73152" marT="27432" marB="27432">
                    <a:solidFill>
                      <a:srgbClr val="FFFFFF"/>
                    </a:solidFill>
                  </a:tcPr>
                </a:tc>
                <a:tc>
                  <a:txBody>
                    <a:bodyPr/>
                    <a:lstStyle/>
                    <a:p>
                      <a:r>
                        <a:rPr sz="900" b="0">
                          <a:solidFill>
                            <a:srgbClr val="222830"/>
                          </a:solidFill>
                          <a:latin typeface="Source Sans Pro"/>
                        </a:rPr>
                        <a:t>Analisis tandingan dan kecukupan sampel menunjukkan pemahaman penuh</a:t>
                      </a:r>
                    </a:p>
                  </a:txBody>
                  <a:tcPr anchor="ctr" marL="73152" marR="73152" marT="27432" marB="27432">
                    <a:solidFill>
                      <a:srgbClr val="FFFFFF"/>
                    </a:solidFill>
                  </a:tcPr>
                </a:tc>
                <a:tc>
                  <a:txBody>
                    <a:bodyPr/>
                    <a:lstStyle/>
                    <a:p>
                      <a:r>
                        <a:rPr sz="900" b="0">
                          <a:solidFill>
                            <a:srgbClr val="222830"/>
                          </a:solidFill>
                          <a:latin typeface="Source Sans Pro"/>
                        </a:rPr>
                        <a:t>Laporan koheren</a:t>
                      </a:r>
                    </a:p>
                  </a:txBody>
                  <a:tcPr anchor="ctr" marL="73152" marR="73152" marT="27432" marB="27432">
                    <a:solidFill>
                      <a:srgbClr val="FFFFFF"/>
                    </a:solidFill>
                  </a:tcPr>
                </a:tc>
                <a:tc>
                  <a:txBody>
                    <a:bodyPr/>
                    <a:lstStyle/>
                    <a:p>
                      <a:r>
                        <a:rPr sz="900" b="0">
                          <a:solidFill>
                            <a:srgbClr val="222830"/>
                          </a:solidFill>
                          <a:latin typeface="Source Sans Pro"/>
                        </a:rPr>
                        <a:t>Komponen terpisah</a:t>
                      </a:r>
                    </a:p>
                  </a:txBody>
                  <a:tcPr anchor="ctr" marL="73152" marR="73152" marT="27432" marB="27432">
                    <a:solidFill>
                      <a:srgbClr val="FFFFFF"/>
                    </a:solidFill>
                  </a:tcPr>
                </a:tc>
                <a:tc>
                  <a:txBody>
                    <a:bodyPr/>
                    <a:lstStyle/>
                    <a:p>
                      <a:r>
                        <a:rPr sz="900" b="0">
                          <a:solidFill>
                            <a:srgbClr val="222830"/>
                          </a:solidFill>
                          <a:latin typeface="Source Sans Pro"/>
                        </a:rPr>
                        <a:t>Tidak ada analisis</a:t>
                      </a:r>
                    </a:p>
                  </a:txBody>
                  <a:tcPr anchor="ctr" marL="73152" marR="73152" marT="27432" marB="27432">
                    <a:solidFill>
                      <a:srgbClr val="FFFFFF"/>
                    </a:solidFill>
                  </a:tcPr>
                </a:tc>
              </a:tr>
              <a:tr h="384048">
                <a:tc>
                  <a:txBody>
                    <a:bodyPr/>
                    <a:lstStyle/>
                    <a:p>
                      <a:r>
                        <a:rPr sz="900" b="0">
                          <a:solidFill>
                            <a:srgbClr val="222830"/>
                          </a:solidFill>
                          <a:latin typeface="Source Sans Pro"/>
                        </a:rPr>
                        <a:t>**D4**</a:t>
                      </a:r>
                    </a:p>
                  </a:txBody>
                  <a:tcPr anchor="ctr" marL="73152" marR="73152" marT="27432" marB="27432">
                    <a:solidFill>
                      <a:srgbClr val="F1F4F8"/>
                    </a:solidFill>
                  </a:tcPr>
                </a:tc>
                <a:tc>
                  <a:txBody>
                    <a:bodyPr/>
                    <a:lstStyle/>
                    <a:p>
                      <a:r>
                        <a:rPr sz="900" b="0">
                          <a:solidFill>
                            <a:srgbClr val="222830"/>
                          </a:solidFill>
                          <a:latin typeface="Source Sans Pro"/>
                        </a:rPr>
                        <a:t>**Perlakuan risiko**</a:t>
                      </a:r>
                    </a:p>
                  </a:txBody>
                  <a:tcPr anchor="ctr" marL="73152" marR="73152" marT="27432" marB="27432">
                    <a:solidFill>
                      <a:srgbClr val="F1F4F8"/>
                    </a:solidFill>
                  </a:tcPr>
                </a:tc>
                <a:tc>
                  <a:txBody>
                    <a:bodyPr/>
                    <a:lstStyle/>
                    <a:p>
                      <a:r>
                        <a:rPr sz="900" b="0">
                          <a:solidFill>
                            <a:srgbClr val="222830"/>
                          </a:solidFill>
                          <a:latin typeface="Source Sans Pro"/>
                        </a:rPr>
                        <a:t>Ambang ditetapkan lebih dahulu dan dipatuhi; rezim tertekan diuji; ES dilaporkan</a:t>
                      </a:r>
                    </a:p>
                  </a:txBody>
                  <a:tcPr anchor="ctr" marL="73152" marR="73152" marT="27432" marB="27432">
                    <a:solidFill>
                      <a:srgbClr val="F1F4F8"/>
                    </a:solidFill>
                  </a:tcPr>
                </a:tc>
                <a:tc>
                  <a:txBody>
                    <a:bodyPr/>
                    <a:lstStyle/>
                    <a:p>
                      <a:r>
                        <a:rPr sz="900" b="0">
                          <a:solidFill>
                            <a:srgbClr val="222830"/>
                          </a:solidFill>
                          <a:latin typeface="Source Sans Pro"/>
                        </a:rPr>
                        <a:t>Risiko dikelola memadai</a:t>
                      </a:r>
                    </a:p>
                  </a:txBody>
                  <a:tcPr anchor="ctr" marL="73152" marR="73152" marT="27432" marB="27432">
                    <a:solidFill>
                      <a:srgbClr val="F1F4F8"/>
                    </a:solidFill>
                  </a:tcPr>
                </a:tc>
                <a:tc>
                  <a:txBody>
                    <a:bodyPr/>
                    <a:lstStyle/>
                    <a:p>
                      <a:r>
                        <a:rPr sz="900" b="0">
                          <a:solidFill>
                            <a:srgbClr val="222830"/>
                          </a:solidFill>
                          <a:latin typeface="Source Sans Pro"/>
                        </a:rPr>
                        <a:t>Risiko disebut tanpa dihitung</a:t>
                      </a:r>
                    </a:p>
                  </a:txBody>
                  <a:tcPr anchor="ctr" marL="73152" marR="73152" marT="27432" marB="27432">
                    <a:solidFill>
                      <a:srgbClr val="F1F4F8"/>
                    </a:solidFill>
                  </a:tcPr>
                </a:tc>
                <a:tc>
                  <a:txBody>
                    <a:bodyPr/>
                    <a:lstStyle/>
                    <a:p>
                      <a:r>
                        <a:rPr sz="900" b="0">
                          <a:solidFill>
                            <a:srgbClr val="222830"/>
                          </a:solidFill>
                          <a:latin typeface="Source Sans Pro"/>
                        </a:rPr>
                        <a:t>**Lihat §3.2 → GAGAL**</a:t>
                      </a:r>
                    </a:p>
                  </a:txBody>
                  <a:tcPr anchor="ctr" marL="73152" marR="73152" marT="27432" marB="27432">
                    <a:solidFill>
                      <a:srgbClr val="F1F4F8"/>
                    </a:solidFill>
                  </a:tcPr>
                </a:tc>
              </a:tr>
              <a:tr h="384048">
                <a:tc>
                  <a:txBody>
                    <a:bodyPr/>
                    <a:lstStyle/>
                    <a:p>
                      <a:r>
                        <a:rPr sz="900" b="0">
                          <a:solidFill>
                            <a:srgbClr val="222830"/>
                          </a:solidFill>
                          <a:latin typeface="Source Sans Pro"/>
                        </a:rPr>
                        <a:t>**D5**</a:t>
                      </a:r>
                    </a:p>
                  </a:txBody>
                  <a:tcPr anchor="ctr" marL="73152" marR="73152" marT="27432" marB="27432">
                    <a:solidFill>
                      <a:srgbClr val="FFFFFF"/>
                    </a:solidFill>
                  </a:tcPr>
                </a:tc>
                <a:tc>
                  <a:txBody>
                    <a:bodyPr/>
                    <a:lstStyle/>
                    <a:p>
                      <a:r>
                        <a:rPr sz="900" b="0">
                          <a:solidFill>
                            <a:srgbClr val="222830"/>
                          </a:solidFill>
                          <a:latin typeface="Source Sans Pro"/>
                        </a:rPr>
                        <a:t>**Disiplin proses**</a:t>
                      </a:r>
                    </a:p>
                  </a:txBody>
                  <a:tcPr anchor="ctr" marL="73152" marR="73152" marT="27432" marB="27432">
                    <a:solidFill>
                      <a:srgbClr val="FFFFFF"/>
                    </a:solidFill>
                  </a:tcPr>
                </a:tc>
                <a:tc>
                  <a:txBody>
                    <a:bodyPr/>
                    <a:lstStyle/>
                    <a:p>
                      <a:r>
                        <a:rPr sz="900" b="0">
                          <a:solidFill>
                            <a:srgbClr val="222830"/>
                          </a:solidFill>
                          <a:latin typeface="Source Sans Pro"/>
                        </a:rPr>
                        <a:t>Kepatuhan tinggi **dan** penyimpangan dicatat jujur; kebijakan tidak diubah karena hasil</a:t>
                      </a:r>
                    </a:p>
                  </a:txBody>
                  <a:tcPr anchor="ctr" marL="73152" marR="73152" marT="27432" marB="27432">
                    <a:solidFill>
                      <a:srgbClr val="FFFFFF"/>
                    </a:solidFill>
                  </a:tcPr>
                </a:tc>
                <a:tc>
                  <a:txBody>
                    <a:bodyPr/>
                    <a:lstStyle/>
                    <a:p>
                      <a:r>
                        <a:rPr sz="900" b="0">
                          <a:solidFill>
                            <a:srgbClr val="222830"/>
                          </a:solidFill>
                          <a:latin typeface="Source Sans Pro"/>
                        </a:rPr>
                        <a:t>Proses tertib</a:t>
                      </a:r>
                    </a:p>
                  </a:txBody>
                  <a:tcPr anchor="ctr" marL="73152" marR="73152" marT="27432" marB="27432">
                    <a:solidFill>
                      <a:srgbClr val="FFFFFF"/>
                    </a:solidFill>
                  </a:tcPr>
                </a:tc>
                <a:tc>
                  <a:txBody>
                    <a:bodyPr/>
                    <a:lstStyle/>
                    <a:p>
                      <a:r>
                        <a:rPr sz="900" b="0">
                          <a:solidFill>
                            <a:srgbClr val="222830"/>
                          </a:solidFill>
                          <a:latin typeface="Source Sans Pro"/>
                        </a:rPr>
                        <a:t>Sebagian terdokumentasi</a:t>
                      </a:r>
                    </a:p>
                  </a:txBody>
                  <a:tcPr anchor="ctr" marL="73152" marR="73152" marT="27432" marB="27432">
                    <a:solidFill>
                      <a:srgbClr val="FFFFFF"/>
                    </a:solidFill>
                  </a:tcPr>
                </a:tc>
                <a:tc>
                  <a:txBody>
                    <a:bodyPr/>
                    <a:lstStyle/>
                    <a:p>
                      <a:r>
                        <a:rPr sz="900" b="0">
                          <a:solidFill>
                            <a:srgbClr val="222830"/>
                          </a:solidFill>
                          <a:latin typeface="Source Sans Pro"/>
                        </a:rPr>
                        <a:t>**Kebijakan diubah karena hasil dalam rentang normal → GAGAL**</a:t>
                      </a:r>
                    </a:p>
                  </a:txBody>
                  <a:tcPr anchor="ctr" marL="73152" marR="73152" marT="27432" marB="27432">
                    <a:solidFill>
                      <a:srgbClr val="FFFFFF"/>
                    </a:solidFill>
                  </a:tcPr>
                </a:tc>
              </a:tr>
              <a:tr h="384048">
                <a:tc>
                  <a:txBody>
                    <a:bodyPr/>
                    <a:lstStyle/>
                    <a:p>
                      <a:r>
                        <a:rPr sz="900" b="0">
                          <a:solidFill>
                            <a:srgbClr val="222830"/>
                          </a:solidFill>
                          <a:latin typeface="Source Sans Pro"/>
                        </a:rPr>
                        <a:t>D6</a:t>
                      </a:r>
                    </a:p>
                  </a:txBody>
                  <a:tcPr anchor="ctr" marL="73152" marR="73152" marT="27432" marB="27432">
                    <a:solidFill>
                      <a:srgbClr val="F1F4F8"/>
                    </a:solidFill>
                  </a:tcPr>
                </a:tc>
                <a:tc>
                  <a:txBody>
                    <a:bodyPr/>
                    <a:lstStyle/>
                    <a:p>
                      <a:r>
                        <a:rPr sz="900" b="0">
                          <a:solidFill>
                            <a:srgbClr val="222830"/>
                          </a:solidFill>
                          <a:latin typeface="Source Sans Pro"/>
                        </a:rPr>
                        <a:t>Komunikasi &amp; etika</a:t>
                      </a:r>
                    </a:p>
                  </a:txBody>
                  <a:tcPr anchor="ctr" marL="73152" marR="73152" marT="27432" marB="27432">
                    <a:solidFill>
                      <a:srgbClr val="F1F4F8"/>
                    </a:solidFill>
                  </a:tcPr>
                </a:tc>
                <a:tc>
                  <a:txBody>
                    <a:bodyPr/>
                    <a:lstStyle/>
                    <a:p>
                      <a:r>
                        <a:rPr sz="900" b="0">
                          <a:solidFill>
                            <a:srgbClr val="222830"/>
                          </a:solidFill>
                          <a:latin typeface="Source Sans Pro"/>
                        </a:rPr>
                        <a:t>Menolak menyimpulkan dari 12 minggu; menyatakan batas pengetahuan tanpa diminta</a:t>
                      </a:r>
                    </a:p>
                  </a:txBody>
                  <a:tcPr anchor="ctr" marL="73152" marR="73152" marT="27432" marB="27432">
                    <a:solidFill>
                      <a:srgbClr val="F1F4F8"/>
                    </a:solidFill>
                  </a:tcPr>
                </a:tc>
                <a:tc>
                  <a:txBody>
                    <a:bodyPr/>
                    <a:lstStyle/>
                    <a:p>
                      <a:r>
                        <a:rPr sz="900" b="0">
                          <a:solidFill>
                            <a:srgbClr val="222830"/>
                          </a:solidFill>
                          <a:latin typeface="Source Sans Pro"/>
                        </a:rPr>
                        <a:t>Jujur dan patuh</a:t>
                      </a:r>
                    </a:p>
                  </a:txBody>
                  <a:tcPr anchor="ctr" marL="73152" marR="73152" marT="27432" marB="27432">
                    <a:solidFill>
                      <a:srgbClr val="F1F4F8"/>
                    </a:solidFill>
                  </a:tcPr>
                </a:tc>
                <a:tc>
                  <a:txBody>
                    <a:bodyPr/>
                    <a:lstStyle/>
                    <a:p>
                      <a:r>
                        <a:rPr sz="900" b="0">
                          <a:solidFill>
                            <a:srgbClr val="222830"/>
                          </a:solidFill>
                          <a:latin typeface="Source Sans Pro"/>
                        </a:rPr>
                        <a:t>Kurang lengkap</a:t>
                      </a:r>
                    </a:p>
                  </a:txBody>
                  <a:tcPr anchor="ctr" marL="73152" marR="73152" marT="27432" marB="27432">
                    <a:solidFill>
                      <a:srgbClr val="F1F4F8"/>
                    </a:solidFill>
                  </a:tcPr>
                </a:tc>
                <a:tc>
                  <a:txBody>
                    <a:bodyPr/>
                    <a:lstStyle/>
                    <a:p>
                      <a:r>
                        <a:rPr sz="900" b="0">
                          <a:solidFill>
                            <a:srgbClr val="222830"/>
                          </a:solidFill>
                          <a:latin typeface="Source Sans Pro"/>
                        </a:rPr>
                        <a:t>Menyimpulkan kebijakan "berhasil" dari hasil 12 minggu</a:t>
                      </a:r>
                    </a:p>
                  </a:txBody>
                  <a:tcPr anchor="ctr" marL="73152" marR="73152" marT="27432" marB="27432">
                    <a:solidFill>
                      <a:srgbClr val="F1F4F8"/>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27</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7.</a:t>
            </a:r>
          </a:p>
          <a:p>
            <a:pPr algn="l">
              <a:lnSpc>
                <a:spcPct val="110000"/>
              </a:lnSpc>
              <a:spcBef>
                <a:spcPts val="0"/>
              </a:spcBef>
              <a:spcAft>
                <a:spcPts val="600"/>
              </a:spcAft>
            </a:pPr>
            <a:r>
              <a:rPr sz="2400" b="1">
                <a:solidFill>
                  <a:srgbClr val="0F2B46"/>
                </a:solidFill>
                <a:latin typeface="Source Sans Pro"/>
              </a:rPr>
              <a:t>Rubrik Sertifikasi</a:t>
            </a:r>
          </a:p>
        </p:txBody>
      </p:sp>
      <p:graphicFrame>
        <p:nvGraphicFramePr>
          <p:cNvPr id="4" name="Table 3"/>
          <p:cNvGraphicFramePr>
            <a:graphicFrameLocks noGrp="1"/>
          </p:cNvGraphicFramePr>
          <p:nvPr/>
        </p:nvGraphicFramePr>
        <p:xfrm>
          <a:off x="777240" y="1828800"/>
          <a:ext cx="10637215" cy="2304288"/>
        </p:xfrm>
        <a:graphic>
          <a:graphicData uri="http://schemas.openxmlformats.org/drawingml/2006/table">
            <a:tbl>
              <a:tblPr firstRow="1" bandRow="1">
                <a:tableStyleId>{5C22544A-7EE6-4342-B048-85BDC9FD1C3A}</a:tableStyleId>
              </a:tblPr>
              <a:tblGrid>
                <a:gridCol w="3545738"/>
                <a:gridCol w="3545738"/>
                <a:gridCol w="3545739"/>
              </a:tblGrid>
              <a:tr h="384048">
                <a:tc>
                  <a:txBody>
                    <a:bodyPr/>
                    <a:lstStyle/>
                    <a:p>
                      <a:r>
                        <a:rPr sz="1300" b="1">
                          <a:solidFill>
                            <a:srgbClr val="FFFFFF"/>
                          </a:solidFill>
                          <a:latin typeface="Source Sans Pro"/>
                        </a:rPr>
                        <a:t>Nilai</a:t>
                      </a:r>
                    </a:p>
                  </a:txBody>
                  <a:tcPr anchor="ctr" marL="73152" marR="73152">
                    <a:solidFill>
                      <a:srgbClr val="0F2B46"/>
                    </a:solidFill>
                  </a:tcPr>
                </a:tc>
                <a:tc>
                  <a:txBody>
                    <a:bodyPr/>
                    <a:lstStyle/>
                    <a:p>
                      <a:r>
                        <a:rPr sz="1300" b="1">
                          <a:solidFill>
                            <a:srgbClr val="FFFFFF"/>
                          </a:solidFill>
                          <a:latin typeface="Source Sans Pro"/>
                        </a:rPr>
                        <a:t>Predikat</a:t>
                      </a:r>
                    </a:p>
                  </a:txBody>
                  <a:tcPr anchor="ctr" marL="73152" marR="73152">
                    <a:solidFill>
                      <a:srgbClr val="0F2B46"/>
                    </a:solidFill>
                  </a:tcPr>
                </a:tc>
                <a:tc>
                  <a:txBody>
                    <a:bodyPr/>
                    <a:lstStyle/>
                    <a:p>
                      <a:r>
                        <a:rPr sz="1300" b="1">
                          <a:solidFill>
                            <a:srgbClr val="FFFFFF"/>
                          </a:solidFill>
                          <a:latin typeface="Source Sans Pro"/>
                        </a:rPr>
                        <a:t>Keterangan</a:t>
                      </a:r>
                    </a:p>
                  </a:txBody>
                  <a:tcPr anchor="ctr" marL="73152" marR="73152">
                    <a:solidFill>
                      <a:srgbClr val="0F2B46"/>
                    </a:solidFill>
                  </a:tcPr>
                </a:tc>
              </a:tr>
              <a:tr h="384048">
                <a:tc>
                  <a:txBody>
                    <a:bodyPr/>
                    <a:lstStyle/>
                    <a:p>
                      <a:r>
                        <a:rPr sz="1300" b="1">
                          <a:solidFill>
                            <a:srgbClr val="222830"/>
                          </a:solidFill>
                          <a:latin typeface="Source Sans Pro"/>
                        </a:rPr>
                        <a:t>90–100</a:t>
                      </a:r>
                    </a:p>
                  </a:txBody>
                  <a:tcPr anchor="ctr" marL="73152" marR="73152" marT="27432" marB="27432">
                    <a:solidFill>
                      <a:srgbClr val="FFFFFF"/>
                    </a:solidFill>
                  </a:tcPr>
                </a:tc>
                <a:tc>
                  <a:txBody>
                    <a:bodyPr/>
                    <a:lstStyle/>
                    <a:p>
                      <a:r>
                        <a:rPr sz="1300" b="0">
                          <a:solidFill>
                            <a:srgbClr val="222830"/>
                          </a:solidFill>
                          <a:latin typeface="Source Sans Pro"/>
                        </a:rPr>
                        <a:t>**Pengelola Portofolio — Dengan Pujian**</a:t>
                      </a:r>
                    </a:p>
                  </a:txBody>
                  <a:tcPr anchor="ctr" marL="73152" marR="73152" marT="27432" marB="27432">
                    <a:solidFill>
                      <a:srgbClr val="FFFFFF"/>
                    </a:solidFill>
                  </a:tcPr>
                </a:tc>
                <a:tc>
                  <a:txBody>
                    <a:bodyPr/>
                    <a:lstStyle/>
                    <a:p>
                      <a:r>
                        <a:rPr sz="1300" b="0">
                          <a:solidFill>
                            <a:srgbClr val="222830"/>
                          </a:solidFill>
                          <a:latin typeface="Source Sans Pro"/>
                        </a:rPr>
                        <a:t>Berhak mendaftar Level 4</a:t>
                      </a:r>
                    </a:p>
                  </a:txBody>
                  <a:tcPr anchor="ctr" marL="73152" marR="73152" marT="27432" marB="27432">
                    <a:solidFill>
                      <a:srgbClr val="FFFFFF"/>
                    </a:solidFill>
                  </a:tcPr>
                </a:tc>
              </a:tr>
              <a:tr h="384048">
                <a:tc>
                  <a:txBody>
                    <a:bodyPr/>
                    <a:lstStyle/>
                    <a:p>
                      <a:r>
                        <a:rPr sz="1300" b="1">
                          <a:solidFill>
                            <a:srgbClr val="222830"/>
                          </a:solidFill>
                          <a:latin typeface="Source Sans Pro"/>
                        </a:rPr>
                        <a:t>80–89</a:t>
                      </a:r>
                    </a:p>
                  </a:txBody>
                  <a:tcPr anchor="ctr" marL="73152" marR="73152" marT="27432" marB="27432">
                    <a:solidFill>
                      <a:srgbClr val="F1F4F8"/>
                    </a:solidFill>
                  </a:tcPr>
                </a:tc>
                <a:tc>
                  <a:txBody>
                    <a:bodyPr/>
                    <a:lstStyle/>
                    <a:p>
                      <a:r>
                        <a:rPr sz="1300" b="0">
                          <a:solidFill>
                            <a:srgbClr val="222830"/>
                          </a:solidFill>
                          <a:latin typeface="Source Sans Pro"/>
                        </a:rPr>
                        <a:t>**Pengelola Portofolio — Sangat Baik**</a:t>
                      </a:r>
                    </a:p>
                  </a:txBody>
                  <a:tcPr anchor="ctr" marL="73152" marR="73152" marT="27432" marB="27432">
                    <a:solidFill>
                      <a:srgbClr val="F1F4F8"/>
                    </a:solidFill>
                  </a:tcPr>
                </a:tc>
                <a:tc>
                  <a:txBody>
                    <a:bodyPr/>
                    <a:lstStyle/>
                    <a:p>
                      <a:r>
                        <a:rPr sz="1300" b="0">
                          <a:solidFill>
                            <a:srgbClr val="222830"/>
                          </a:solidFill>
                          <a:latin typeface="Source Sans Pro"/>
                        </a:rPr>
                        <a:t>Berhak mendaftar Level 4</a:t>
                      </a:r>
                    </a:p>
                  </a:txBody>
                  <a:tcPr anchor="ctr" marL="73152" marR="73152" marT="27432" marB="27432">
                    <a:solidFill>
                      <a:srgbClr val="F1F4F8"/>
                    </a:solidFill>
                  </a:tcPr>
                </a:tc>
              </a:tr>
              <a:tr h="384048">
                <a:tc>
                  <a:txBody>
                    <a:bodyPr/>
                    <a:lstStyle/>
                    <a:p>
                      <a:r>
                        <a:rPr sz="1300" b="1">
                          <a:solidFill>
                            <a:srgbClr val="222830"/>
                          </a:solidFill>
                          <a:latin typeface="Source Sans Pro"/>
                        </a:rPr>
                        <a:t>70–79</a:t>
                      </a:r>
                    </a:p>
                  </a:txBody>
                  <a:tcPr anchor="ctr" marL="73152" marR="73152" marT="27432" marB="27432">
                    <a:solidFill>
                      <a:srgbClr val="FFFFFF"/>
                    </a:solidFill>
                  </a:tcPr>
                </a:tc>
                <a:tc>
                  <a:txBody>
                    <a:bodyPr/>
                    <a:lstStyle/>
                    <a:p>
                      <a:r>
                        <a:rPr sz="1300" b="0">
                          <a:solidFill>
                            <a:srgbClr val="222830"/>
                          </a:solidFill>
                          <a:latin typeface="Source Sans Pro"/>
                        </a:rPr>
                        <a:t>**Pengelola Portofolio**</a:t>
                      </a:r>
                    </a:p>
                  </a:txBody>
                  <a:tcPr anchor="ctr" marL="73152" marR="73152" marT="27432" marB="27432">
                    <a:solidFill>
                      <a:srgbClr val="FFFFFF"/>
                    </a:solidFill>
                  </a:tcPr>
                </a:tc>
                <a:tc>
                  <a:txBody>
                    <a:bodyPr/>
                    <a:lstStyle/>
                    <a:p>
                      <a:r>
                        <a:rPr sz="1300" b="0">
                          <a:solidFill>
                            <a:srgbClr val="222830"/>
                          </a:solidFill>
                          <a:latin typeface="Source Sans Pro"/>
                        </a:rPr>
                        <a:t>Berhak mendaftar Level 4</a:t>
                      </a:r>
                    </a:p>
                  </a:txBody>
                  <a:tcPr anchor="ctr" marL="73152" marR="73152" marT="27432" marB="27432">
                    <a:solidFill>
                      <a:srgbClr val="FFFFFF"/>
                    </a:solidFill>
                  </a:tcPr>
                </a:tc>
              </a:tr>
              <a:tr h="384048">
                <a:tc>
                  <a:txBody>
                    <a:bodyPr/>
                    <a:lstStyle/>
                    <a:p>
                      <a:r>
                        <a:rPr sz="1300" b="1">
                          <a:solidFill>
                            <a:srgbClr val="222830"/>
                          </a:solidFill>
                          <a:latin typeface="Source Sans Pro"/>
                        </a:rPr>
                        <a:t>60–69</a:t>
                      </a:r>
                    </a:p>
                  </a:txBody>
                  <a:tcPr anchor="ctr" marL="73152" marR="73152" marT="27432" marB="27432">
                    <a:solidFill>
                      <a:srgbClr val="F1F4F8"/>
                    </a:solidFill>
                  </a:tcPr>
                </a:tc>
                <a:tc>
                  <a:txBody>
                    <a:bodyPr/>
                    <a:lstStyle/>
                    <a:p>
                      <a:r>
                        <a:rPr sz="1300" b="0">
                          <a:solidFill>
                            <a:srgbClr val="222830"/>
                          </a:solidFill>
                          <a:latin typeface="Source Sans Pro"/>
                        </a:rPr>
                        <a:t>**Belum Lulus — Mengulang Sebagian**</a:t>
                      </a:r>
                    </a:p>
                  </a:txBody>
                  <a:tcPr anchor="ctr" marL="73152" marR="73152" marT="27432" marB="27432">
                    <a:solidFill>
                      <a:srgbClr val="F1F4F8"/>
                    </a:solidFill>
                  </a:tcPr>
                </a:tc>
                <a:tc>
                  <a:txBody>
                    <a:bodyPr/>
                    <a:lstStyle/>
                    <a:p>
                      <a:r>
                        <a:rPr sz="1300" b="0">
                          <a:solidFill>
                            <a:srgbClr val="222830"/>
                          </a:solidFill>
                          <a:latin typeface="Source Sans Pro"/>
                        </a:rPr>
                        <a:t>Mengulang komponen di bawah 60</a:t>
                      </a:r>
                    </a:p>
                  </a:txBody>
                  <a:tcPr anchor="ctr" marL="73152" marR="73152" marT="27432" marB="27432">
                    <a:solidFill>
                      <a:srgbClr val="F1F4F8"/>
                    </a:solidFill>
                  </a:tcPr>
                </a:tc>
              </a:tr>
              <a:tr h="384048">
                <a:tc>
                  <a:txBody>
                    <a:bodyPr/>
                    <a:lstStyle/>
                    <a:p>
                      <a:r>
                        <a:rPr sz="1300" b="1">
                          <a:solidFill>
                            <a:srgbClr val="222830"/>
                          </a:solidFill>
                          <a:latin typeface="Source Sans Pro"/>
                        </a:rPr>
                        <a:t>&lt; 60</a:t>
                      </a:r>
                    </a:p>
                  </a:txBody>
                  <a:tcPr anchor="ctr" marL="73152" marR="73152" marT="27432" marB="27432">
                    <a:solidFill>
                      <a:srgbClr val="FFFFFF"/>
                    </a:solidFill>
                  </a:tcPr>
                </a:tc>
                <a:tc>
                  <a:txBody>
                    <a:bodyPr/>
                    <a:lstStyle/>
                    <a:p>
                      <a:r>
                        <a:rPr sz="1300" b="0">
                          <a:solidFill>
                            <a:srgbClr val="222830"/>
                          </a:solidFill>
                          <a:latin typeface="Source Sans Pro"/>
                        </a:rPr>
                        <a:t>**Belum Lulus**</a:t>
                      </a:r>
                    </a:p>
                  </a:txBody>
                  <a:tcPr anchor="ctr" marL="73152" marR="73152" marT="27432" marB="27432">
                    <a:solidFill>
                      <a:srgbClr val="FFFFFF"/>
                    </a:solidFill>
                  </a:tcPr>
                </a:tc>
                <a:tc>
                  <a:txBody>
                    <a:bodyPr/>
                    <a:lstStyle/>
                    <a:p>
                      <a:r>
                        <a:rPr sz="1300" b="0">
                          <a:solidFill>
                            <a:srgbClr val="222830"/>
                          </a:solidFill>
                          <a:latin typeface="Source Sans Pro"/>
                        </a:rPr>
                        <a:t>Mengulang seluruh proyek setelah 60 hari</a:t>
                      </a:r>
                    </a:p>
                  </a:txBody>
                  <a:tcPr anchor="ctr" marL="73152" marR="73152" marT="27432" marB="27432">
                    <a:solidFill>
                      <a:srgbClr val="FFFFFF"/>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28</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8.</a:t>
            </a:r>
          </a:p>
          <a:p>
            <a:pPr algn="l">
              <a:lnSpc>
                <a:spcPct val="108000"/>
              </a:lnSpc>
              <a:spcBef>
                <a:spcPts val="0"/>
              </a:spcBef>
              <a:spcAft>
                <a:spcPts val="600"/>
              </a:spcAft>
            </a:pPr>
            <a:r>
              <a:rPr sz="3400" b="1">
                <a:solidFill>
                  <a:srgbClr val="FFFFFF"/>
                </a:solidFill>
                <a:latin typeface="Source Sans Pro"/>
              </a:rPr>
              <a:t>Kalender Pelaksanaan</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29</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8.</a:t>
            </a:r>
          </a:p>
          <a:p>
            <a:pPr algn="l">
              <a:lnSpc>
                <a:spcPct val="110000"/>
              </a:lnSpc>
              <a:spcBef>
                <a:spcPts val="0"/>
              </a:spcBef>
              <a:spcAft>
                <a:spcPts val="600"/>
              </a:spcAft>
            </a:pPr>
            <a:r>
              <a:rPr sz="2400" b="1">
                <a:solidFill>
                  <a:srgbClr val="0F2B46"/>
                </a:solidFill>
                <a:latin typeface="Source Sans Pro"/>
              </a:rPr>
              <a:t>Kalender Pelaksanaan</a:t>
            </a:r>
          </a:p>
        </p:txBody>
      </p:sp>
      <p:graphicFrame>
        <p:nvGraphicFramePr>
          <p:cNvPr id="4" name="Table 3"/>
          <p:cNvGraphicFramePr>
            <a:graphicFrameLocks noGrp="1"/>
          </p:cNvGraphicFramePr>
          <p:nvPr/>
        </p:nvGraphicFramePr>
        <p:xfrm>
          <a:off x="777240" y="1828800"/>
          <a:ext cx="10637215" cy="3840480"/>
        </p:xfrm>
        <a:graphic>
          <a:graphicData uri="http://schemas.openxmlformats.org/drawingml/2006/table">
            <a:tbl>
              <a:tblPr firstRow="1" bandRow="1">
                <a:tableStyleId>{5C22544A-7EE6-4342-B048-85BDC9FD1C3A}</a:tableStyleId>
              </a:tblPr>
              <a:tblGrid>
                <a:gridCol w="3545738"/>
                <a:gridCol w="3545738"/>
                <a:gridCol w="3545739"/>
              </a:tblGrid>
              <a:tr h="384048">
                <a:tc>
                  <a:txBody>
                    <a:bodyPr/>
                    <a:lstStyle/>
                    <a:p>
                      <a:r>
                        <a:rPr sz="1300" b="1">
                          <a:solidFill>
                            <a:srgbClr val="FFFFFF"/>
                          </a:solidFill>
                          <a:latin typeface="Source Sans Pro"/>
                        </a:rPr>
                        <a:t>Waktu</a:t>
                      </a:r>
                    </a:p>
                  </a:txBody>
                  <a:tcPr anchor="ctr" marL="73152" marR="73152">
                    <a:solidFill>
                      <a:srgbClr val="0F2B46"/>
                    </a:solidFill>
                  </a:tcPr>
                </a:tc>
                <a:tc>
                  <a:txBody>
                    <a:bodyPr/>
                    <a:lstStyle/>
                    <a:p>
                      <a:r>
                        <a:rPr sz="1300" b="1">
                          <a:solidFill>
                            <a:srgbClr val="FFFFFF"/>
                          </a:solidFill>
                          <a:latin typeface="Source Sans Pro"/>
                        </a:rPr>
                        <a:t>Kegiatan</a:t>
                      </a:r>
                    </a:p>
                  </a:txBody>
                  <a:tcPr anchor="ctr" marL="73152" marR="73152">
                    <a:solidFill>
                      <a:srgbClr val="0F2B46"/>
                    </a:solidFill>
                  </a:tcPr>
                </a:tc>
                <a:tc>
                  <a:txBody>
                    <a:bodyPr/>
                    <a:lstStyle/>
                    <a:p>
                      <a:r>
                        <a:rPr sz="1300" b="1">
                          <a:solidFill>
                            <a:srgbClr val="FFFFFF"/>
                          </a:solidFill>
                          <a:latin typeface="Source Sans Pro"/>
                        </a:rPr>
                        <a:t>Penanggung jawab</a:t>
                      </a:r>
                    </a:p>
                  </a:txBody>
                  <a:tcPr anchor="ctr" marL="73152" marR="73152">
                    <a:solidFill>
                      <a:srgbClr val="0F2B46"/>
                    </a:solidFill>
                  </a:tcPr>
                </a:tc>
              </a:tr>
              <a:tr h="384048">
                <a:tc>
                  <a:txBody>
                    <a:bodyPr/>
                    <a:lstStyle/>
                    <a:p>
                      <a:r>
                        <a:rPr sz="1300" b="1">
                          <a:solidFill>
                            <a:srgbClr val="222830"/>
                          </a:solidFill>
                          <a:latin typeface="Source Sans Pro"/>
                        </a:rPr>
                        <a:t>Minggu −3</a:t>
                      </a:r>
                    </a:p>
                  </a:txBody>
                  <a:tcPr anchor="ctr" marL="73152" marR="73152" marT="27432" marB="27432">
                    <a:solidFill>
                      <a:srgbClr val="FFFFFF"/>
                    </a:solidFill>
                  </a:tcPr>
                </a:tc>
                <a:tc>
                  <a:txBody>
                    <a:bodyPr/>
                    <a:lstStyle/>
                    <a:p>
                      <a:r>
                        <a:rPr sz="1300" b="0">
                          <a:solidFill>
                            <a:srgbClr val="222830"/>
                          </a:solidFill>
                          <a:latin typeface="Source Sans Pro"/>
                        </a:rPr>
                        <a:t>Pengarahan; instrumen dibagikan; kisi-kisi diumumkan</a:t>
                      </a:r>
                    </a:p>
                  </a:txBody>
                  <a:tcPr anchor="ctr" marL="73152" marR="73152" marT="27432" marB="27432">
                    <a:solidFill>
                      <a:srgbClr val="FFFFFF"/>
                    </a:solidFill>
                  </a:tcPr>
                </a:tc>
                <a:tc>
                  <a:txBody>
                    <a:bodyPr/>
                    <a:lstStyle/>
                    <a:p>
                      <a:r>
                        <a:rPr sz="1300" b="0">
                          <a:solidFill>
                            <a:srgbClr val="222830"/>
                          </a:solidFill>
                          <a:latin typeface="Source Sans Pro"/>
                        </a:rPr>
                        <a:t>Penyelenggara</a:t>
                      </a:r>
                    </a:p>
                  </a:txBody>
                  <a:tcPr anchor="ctr" marL="73152" marR="73152" marT="27432" marB="27432">
                    <a:solidFill>
                      <a:srgbClr val="FFFFFF"/>
                    </a:solidFill>
                  </a:tcPr>
                </a:tc>
              </a:tr>
              <a:tr h="384048">
                <a:tc>
                  <a:txBody>
                    <a:bodyPr/>
                    <a:lstStyle/>
                    <a:p>
                      <a:r>
                        <a:rPr sz="1300" b="1">
                          <a:solidFill>
                            <a:srgbClr val="222830"/>
                          </a:solidFill>
                          <a:latin typeface="Source Sans Pro"/>
                        </a:rPr>
                        <a:t>Minggu −2</a:t>
                      </a:r>
                    </a:p>
                  </a:txBody>
                  <a:tcPr anchor="ctr" marL="73152" marR="73152" marT="27432" marB="27432">
                    <a:solidFill>
                      <a:srgbClr val="F1F4F8"/>
                    </a:solidFill>
                  </a:tcPr>
                </a:tc>
                <a:tc>
                  <a:txBody>
                    <a:bodyPr/>
                    <a:lstStyle/>
                    <a:p>
                      <a:r>
                        <a:rPr sz="1300" b="0">
                          <a:solidFill>
                            <a:srgbClr val="222830"/>
                          </a:solidFill>
                          <a:latin typeface="Source Sans Pro"/>
                        </a:rPr>
                        <a:t>Penyusunan PKI (kerja terbimbing)</a:t>
                      </a:r>
                    </a:p>
                  </a:txBody>
                  <a:tcPr anchor="ctr" marL="73152" marR="73152" marT="27432" marB="27432">
                    <a:solidFill>
                      <a:srgbClr val="F1F4F8"/>
                    </a:solidFill>
                  </a:tcPr>
                </a:tc>
                <a:tc>
                  <a:txBody>
                    <a:bodyPr/>
                    <a:lstStyle/>
                    <a:p>
                      <a:r>
                        <a:rPr sz="1300" b="0">
                          <a:solidFill>
                            <a:srgbClr val="222830"/>
                          </a:solidFill>
                          <a:latin typeface="Source Sans Pro"/>
                        </a:rPr>
                        <a:t>Peserta</a:t>
                      </a:r>
                    </a:p>
                  </a:txBody>
                  <a:tcPr anchor="ctr" marL="73152" marR="73152" marT="27432" marB="27432">
                    <a:solidFill>
                      <a:srgbClr val="F1F4F8"/>
                    </a:solidFill>
                  </a:tcPr>
                </a:tc>
              </a:tr>
              <a:tr h="384048">
                <a:tc>
                  <a:txBody>
                    <a:bodyPr/>
                    <a:lstStyle/>
                    <a:p>
                      <a:r>
                        <a:rPr sz="1300" b="1">
                          <a:solidFill>
                            <a:srgbClr val="222830"/>
                          </a:solidFill>
                          <a:latin typeface="Source Sans Pro"/>
                        </a:rPr>
                        <a:t>Minggu −1</a:t>
                      </a:r>
                    </a:p>
                  </a:txBody>
                  <a:tcPr anchor="ctr" marL="73152" marR="73152" marT="27432" marB="27432">
                    <a:solidFill>
                      <a:srgbClr val="FFFFFF"/>
                    </a:solidFill>
                  </a:tcPr>
                </a:tc>
                <a:tc>
                  <a:txBody>
                    <a:bodyPr/>
                    <a:lstStyle/>
                    <a:p>
                      <a:r>
                        <a:rPr sz="1300" b="0">
                          <a:solidFill>
                            <a:srgbClr val="222830"/>
                          </a:solidFill>
                          <a:latin typeface="Source Sans Pro"/>
                        </a:rPr>
                        <a:t>**PKI dikumpulkan dan dinilai**; revisi wajib diselesaikan</a:t>
                      </a:r>
                    </a:p>
                  </a:txBody>
                  <a:tcPr anchor="ctr" marL="73152" marR="73152" marT="27432" marB="27432">
                    <a:solidFill>
                      <a:srgbClr val="FFFFFF"/>
                    </a:solidFill>
                  </a:tcPr>
                </a:tc>
                <a:tc>
                  <a:txBody>
                    <a:bodyPr/>
                    <a:lstStyle/>
                    <a:p>
                      <a:r>
                        <a:rPr sz="1300" b="0">
                          <a:solidFill>
                            <a:srgbClr val="222830"/>
                          </a:solidFill>
                          <a:latin typeface="Source Sans Pro"/>
                        </a:rPr>
                        <a:t>Penguji</a:t>
                      </a:r>
                    </a:p>
                  </a:txBody>
                  <a:tcPr anchor="ctr" marL="73152" marR="73152" marT="27432" marB="27432">
                    <a:solidFill>
                      <a:srgbClr val="FFFFFF"/>
                    </a:solidFill>
                  </a:tcPr>
                </a:tc>
              </a:tr>
              <a:tr h="384048">
                <a:tc>
                  <a:txBody>
                    <a:bodyPr/>
                    <a:lstStyle/>
                    <a:p>
                      <a:r>
                        <a:rPr sz="1300" b="1">
                          <a:solidFill>
                            <a:srgbClr val="222830"/>
                          </a:solidFill>
                          <a:latin typeface="Source Sans Pro"/>
                        </a:rPr>
                        <a:t>**Minggu 0**</a:t>
                      </a:r>
                    </a:p>
                  </a:txBody>
                  <a:tcPr anchor="ctr" marL="73152" marR="73152" marT="27432" marB="27432">
                    <a:solidFill>
                      <a:srgbClr val="F1F4F8"/>
                    </a:solidFill>
                  </a:tcPr>
                </a:tc>
                <a:tc>
                  <a:txBody>
                    <a:bodyPr/>
                    <a:lstStyle/>
                    <a:p>
                      <a:r>
                        <a:rPr sz="1300" b="0">
                          <a:solidFill>
                            <a:srgbClr val="222830"/>
                          </a:solidFill>
                          <a:latin typeface="Source Sans Pro"/>
                        </a:rPr>
                        <a:t>**PKI ditandatangani dan dikunci**</a:t>
                      </a:r>
                    </a:p>
                  </a:txBody>
                  <a:tcPr anchor="ctr" marL="73152" marR="73152" marT="27432" marB="27432">
                    <a:solidFill>
                      <a:srgbClr val="F1F4F8"/>
                    </a:solidFill>
                  </a:tcPr>
                </a:tc>
                <a:tc>
                  <a:txBody>
                    <a:bodyPr/>
                    <a:lstStyle/>
                    <a:p>
                      <a:r>
                        <a:rPr sz="1300" b="0">
                          <a:solidFill>
                            <a:srgbClr val="222830"/>
                          </a:solidFill>
                          <a:latin typeface="Source Sans Pro"/>
                        </a:rPr>
                        <a:t>Peserta + penyelenggara</a:t>
                      </a:r>
                    </a:p>
                  </a:txBody>
                  <a:tcPr anchor="ctr" marL="73152" marR="73152" marT="27432" marB="27432">
                    <a:solidFill>
                      <a:srgbClr val="F1F4F8"/>
                    </a:solidFill>
                  </a:tcPr>
                </a:tc>
              </a:tr>
              <a:tr h="384048">
                <a:tc>
                  <a:txBody>
                    <a:bodyPr/>
                    <a:lstStyle/>
                    <a:p>
                      <a:r>
                        <a:rPr sz="1300" b="1">
                          <a:solidFill>
                            <a:srgbClr val="222830"/>
                          </a:solidFill>
                          <a:latin typeface="Source Sans Pro"/>
                        </a:rPr>
                        <a:t>Minggu 1–12</a:t>
                      </a:r>
                    </a:p>
                  </a:txBody>
                  <a:tcPr anchor="ctr" marL="73152" marR="73152" marT="27432" marB="27432">
                    <a:solidFill>
                      <a:srgbClr val="FFFFFF"/>
                    </a:solidFill>
                  </a:tcPr>
                </a:tc>
                <a:tc>
                  <a:txBody>
                    <a:bodyPr/>
                    <a:lstStyle/>
                    <a:p>
                      <a:r>
                        <a:rPr sz="1300" b="0">
                          <a:solidFill>
                            <a:srgbClr val="222830"/>
                          </a:solidFill>
                          <a:latin typeface="Source Sans Pro"/>
                        </a:rPr>
                        <a:t>Pelaksanaan; catatan mingguan dikumpulkan tiap Jumat</a:t>
                      </a:r>
                    </a:p>
                  </a:txBody>
                  <a:tcPr anchor="ctr" marL="73152" marR="73152" marT="27432" marB="27432">
                    <a:solidFill>
                      <a:srgbClr val="FFFFFF"/>
                    </a:solidFill>
                  </a:tcPr>
                </a:tc>
                <a:tc>
                  <a:txBody>
                    <a:bodyPr/>
                    <a:lstStyle/>
                    <a:p>
                      <a:r>
                        <a:rPr sz="1300" b="0">
                          <a:solidFill>
                            <a:srgbClr val="222830"/>
                          </a:solidFill>
                          <a:latin typeface="Source Sans Pro"/>
                        </a:rPr>
                        <a:t>Peserta</a:t>
                      </a:r>
                    </a:p>
                  </a:txBody>
                  <a:tcPr anchor="ctr" marL="73152" marR="73152" marT="27432" marB="27432">
                    <a:solidFill>
                      <a:srgbClr val="FFFFFF"/>
                    </a:solidFill>
                  </a:tcPr>
                </a:tc>
              </a:tr>
              <a:tr h="384048">
                <a:tc>
                  <a:txBody>
                    <a:bodyPr/>
                    <a:lstStyle/>
                    <a:p>
                      <a:r>
                        <a:rPr sz="1300" b="1">
                          <a:solidFill>
                            <a:srgbClr val="222830"/>
                          </a:solidFill>
                          <a:latin typeface="Source Sans Pro"/>
                        </a:rPr>
                        <a:t>Minggu 4, 8</a:t>
                      </a:r>
                    </a:p>
                  </a:txBody>
                  <a:tcPr anchor="ctr" marL="73152" marR="73152" marT="27432" marB="27432">
                    <a:solidFill>
                      <a:srgbClr val="F1F4F8"/>
                    </a:solidFill>
                  </a:tcPr>
                </a:tc>
                <a:tc>
                  <a:txBody>
                    <a:bodyPr/>
                    <a:lstStyle/>
                    <a:p>
                      <a:r>
                        <a:rPr sz="1300" b="0">
                          <a:solidFill>
                            <a:srgbClr val="222830"/>
                          </a:solidFill>
                          <a:latin typeface="Source Sans Pro"/>
                        </a:rPr>
                        <a:t>Tinjauan proses (bukan hasil) bersama pembimbing</a:t>
                      </a:r>
                    </a:p>
                  </a:txBody>
                  <a:tcPr anchor="ctr" marL="73152" marR="73152" marT="27432" marB="27432">
                    <a:solidFill>
                      <a:srgbClr val="F1F4F8"/>
                    </a:solidFill>
                  </a:tcPr>
                </a:tc>
                <a:tc>
                  <a:txBody>
                    <a:bodyPr/>
                    <a:lstStyle/>
                    <a:p>
                      <a:r>
                        <a:rPr sz="1300" b="0">
                          <a:solidFill>
                            <a:srgbClr val="222830"/>
                          </a:solidFill>
                          <a:latin typeface="Source Sans Pro"/>
                        </a:rPr>
                        <a:t>Pembimbing</a:t>
                      </a:r>
                    </a:p>
                  </a:txBody>
                  <a:tcPr anchor="ctr" marL="73152" marR="73152" marT="27432" marB="27432">
                    <a:solidFill>
                      <a:srgbClr val="F1F4F8"/>
                    </a:solidFill>
                  </a:tcPr>
                </a:tc>
              </a:tr>
              <a:tr h="384048">
                <a:tc>
                  <a:txBody>
                    <a:bodyPr/>
                    <a:lstStyle/>
                    <a:p>
                      <a:r>
                        <a:rPr sz="1300" b="1">
                          <a:solidFill>
                            <a:srgbClr val="222830"/>
                          </a:solidFill>
                          <a:latin typeface="Source Sans Pro"/>
                        </a:rPr>
                        <a:t>Minggu 13–14</a:t>
                      </a:r>
                    </a:p>
                  </a:txBody>
                  <a:tcPr anchor="ctr" marL="73152" marR="73152" marT="27432" marB="27432">
                    <a:solidFill>
                      <a:srgbClr val="FFFFFF"/>
                    </a:solidFill>
                  </a:tcPr>
                </a:tc>
                <a:tc>
                  <a:txBody>
                    <a:bodyPr/>
                    <a:lstStyle/>
                    <a:p>
                      <a:r>
                        <a:rPr sz="1300" b="0">
                          <a:solidFill>
                            <a:srgbClr val="222830"/>
                          </a:solidFill>
                          <a:latin typeface="Source Sans Pro"/>
                        </a:rPr>
                        <a:t>Penyusunan Laporan Mandat</a:t>
                      </a:r>
                    </a:p>
                  </a:txBody>
                  <a:tcPr anchor="ctr" marL="73152" marR="73152" marT="27432" marB="27432">
                    <a:solidFill>
                      <a:srgbClr val="FFFFFF"/>
                    </a:solidFill>
                  </a:tcPr>
                </a:tc>
                <a:tc>
                  <a:txBody>
                    <a:bodyPr/>
                    <a:lstStyle/>
                    <a:p>
                      <a:r>
                        <a:rPr sz="1300" b="0">
                          <a:solidFill>
                            <a:srgbClr val="222830"/>
                          </a:solidFill>
                          <a:latin typeface="Source Sans Pro"/>
                        </a:rPr>
                        <a:t>Peserta</a:t>
                      </a:r>
                    </a:p>
                  </a:txBody>
                  <a:tcPr anchor="ctr" marL="73152" marR="73152" marT="27432" marB="27432">
                    <a:solidFill>
                      <a:srgbClr val="FFFFFF"/>
                    </a:solidFill>
                  </a:tcPr>
                </a:tc>
              </a:tr>
              <a:tr h="384048">
                <a:tc>
                  <a:txBody>
                    <a:bodyPr/>
                    <a:lstStyle/>
                    <a:p>
                      <a:r>
                        <a:rPr sz="1300" b="1">
                          <a:solidFill>
                            <a:srgbClr val="222830"/>
                          </a:solidFill>
                          <a:latin typeface="Source Sans Pro"/>
                        </a:rPr>
                        <a:t>Minggu 15</a:t>
                      </a:r>
                    </a:p>
                  </a:txBody>
                  <a:tcPr anchor="ctr" marL="73152" marR="73152" marT="27432" marB="27432">
                    <a:solidFill>
                      <a:srgbClr val="F1F4F8"/>
                    </a:solidFill>
                  </a:tcPr>
                </a:tc>
                <a:tc>
                  <a:txBody>
                    <a:bodyPr/>
                    <a:lstStyle/>
                    <a:p>
                      <a:r>
                        <a:rPr sz="1300" b="0">
                          <a:solidFill>
                            <a:srgbClr val="222830"/>
                          </a:solidFill>
                          <a:latin typeface="Source Sans Pro"/>
                        </a:rPr>
                        <a:t>Sidang Mandat</a:t>
                      </a:r>
                    </a:p>
                  </a:txBody>
                  <a:tcPr anchor="ctr" marL="73152" marR="73152" marT="27432" marB="27432">
                    <a:solidFill>
                      <a:srgbClr val="F1F4F8"/>
                    </a:solidFill>
                  </a:tcPr>
                </a:tc>
                <a:tc>
                  <a:txBody>
                    <a:bodyPr/>
                    <a:lstStyle/>
                    <a:p>
                      <a:r>
                        <a:rPr sz="1300" b="0">
                          <a:solidFill>
                            <a:srgbClr val="222830"/>
                          </a:solidFill>
                          <a:latin typeface="Source Sans Pro"/>
                        </a:rPr>
                        <a:t>Penguji</a:t>
                      </a:r>
                    </a:p>
                  </a:txBody>
                  <a:tcPr anchor="ctr" marL="73152" marR="73152" marT="27432" marB="27432">
                    <a:solidFill>
                      <a:srgbClr val="F1F4F8"/>
                    </a:solidFill>
                  </a:tcPr>
                </a:tc>
              </a:tr>
              <a:tr h="384048">
                <a:tc>
                  <a:txBody>
                    <a:bodyPr/>
                    <a:lstStyle/>
                    <a:p>
                      <a:r>
                        <a:rPr sz="1300" b="1">
                          <a:solidFill>
                            <a:srgbClr val="222830"/>
                          </a:solidFill>
                          <a:latin typeface="Source Sans Pro"/>
                        </a:rPr>
                        <a:t>Minggu 16</a:t>
                      </a:r>
                    </a:p>
                  </a:txBody>
                  <a:tcPr anchor="ctr" marL="73152" marR="73152" marT="27432" marB="27432">
                    <a:solidFill>
                      <a:srgbClr val="FFFFFF"/>
                    </a:solidFill>
                  </a:tcPr>
                </a:tc>
                <a:tc>
                  <a:txBody>
                    <a:bodyPr/>
                    <a:lstStyle/>
                    <a:p>
                      <a:r>
                        <a:rPr sz="1300" b="0">
                          <a:solidFill>
                            <a:srgbClr val="222830"/>
                          </a:solidFill>
                          <a:latin typeface="Source Sans Pro"/>
                        </a:rPr>
                        <a:t>Pengumuman hasil + umpan balik tertulis per dimensi</a:t>
                      </a:r>
                    </a:p>
                  </a:txBody>
                  <a:tcPr anchor="ctr" marL="73152" marR="73152" marT="27432" marB="27432">
                    <a:solidFill>
                      <a:srgbClr val="FFFFFF"/>
                    </a:solidFill>
                  </a:tcPr>
                </a:tc>
                <a:tc>
                  <a:txBody>
                    <a:bodyPr/>
                    <a:lstStyle/>
                    <a:p>
                      <a:r>
                        <a:rPr sz="1300" b="0">
                          <a:solidFill>
                            <a:srgbClr val="222830"/>
                          </a:solidFill>
                          <a:latin typeface="Source Sans Pro"/>
                        </a:rPr>
                        <a:t>Penyelenggara</a:t>
                      </a:r>
                    </a:p>
                  </a:txBody>
                  <a:tcPr anchor="ctr" marL="73152" marR="73152" marT="27432" marB="27432">
                    <a:solidFill>
                      <a:srgbClr val="FFFFFF"/>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30</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9.</a:t>
            </a:r>
          </a:p>
          <a:p>
            <a:pPr algn="l">
              <a:lnSpc>
                <a:spcPct val="108000"/>
              </a:lnSpc>
              <a:spcBef>
                <a:spcPts val="0"/>
              </a:spcBef>
              <a:spcAft>
                <a:spcPts val="600"/>
              </a:spcAft>
            </a:pPr>
            <a:r>
              <a:rPr sz="3400" b="1">
                <a:solidFill>
                  <a:srgbClr val="FFFFFF"/>
                </a:solidFill>
                <a:latin typeface="Source Sans Pro"/>
              </a:rPr>
              <a:t>Panduan Penyelenggara</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31</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91440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9.</a:t>
            </a:r>
          </a:p>
          <a:p>
            <a:pPr algn="l">
              <a:lnSpc>
                <a:spcPct val="110000"/>
              </a:lnSpc>
              <a:spcBef>
                <a:spcPts val="0"/>
              </a:spcBef>
              <a:spcAft>
                <a:spcPts val="600"/>
              </a:spcAft>
            </a:pPr>
            <a:r>
              <a:rPr sz="2600" b="1">
                <a:solidFill>
                  <a:srgbClr val="0F2B46"/>
                </a:solidFill>
                <a:latin typeface="Source Sans Pro"/>
              </a:rPr>
              <a:t>Panduan Penyelenggara</a:t>
            </a:r>
          </a:p>
        </p:txBody>
      </p:sp>
      <p:sp>
        <p:nvSpPr>
          <p:cNvPr id="4" name="TextBox 3"/>
          <p:cNvSpPr txBox="1"/>
          <p:nvPr/>
        </p:nvSpPr>
        <p:spPr>
          <a:xfrm>
            <a:off x="777240" y="1874519"/>
            <a:ext cx="10637215" cy="4206241"/>
          </a:xfrm>
          <a:prstGeom prst="rect">
            <a:avLst/>
          </a:prstGeom>
          <a:noFill/>
        </p:spPr>
        <p:txBody>
          <a:bodyPr wrap="square" lIns="0" rIns="0" tIns="0" bIns="0">
            <a:spAutoFit/>
          </a:bodyPr>
          <a:lstStyle/>
          <a:p>
            <a:pPr algn="l">
              <a:lnSpc>
                <a:spcPct val="120000"/>
              </a:lnSpc>
              <a:spcBef>
                <a:spcPts val="0"/>
              </a:spcBef>
              <a:spcAft>
                <a:spcPts val="0"/>
              </a:spcAft>
            </a:pPr>
            <a:r>
              <a:rPr sz="1500" b="0">
                <a:solidFill>
                  <a:srgbClr val="222830"/>
                </a:solidFill>
                <a:latin typeface="Source Sans Pro"/>
              </a:rPr>
              <a:t>▪  </a:t>
            </a:r>
            <a:r>
              <a:rPr sz="1500" b="1">
                <a:solidFill>
                  <a:srgbClr val="222830"/>
                </a:solidFill>
                <a:latin typeface="Source Sans Pro"/>
              </a:rPr>
              <a:t>Kalibrasi penguji</a:t>
            </a:r>
            <a:r>
              <a:rPr sz="1500" b="0">
                <a:solidFill>
                  <a:srgbClr val="222830"/>
                </a:solidFill>
                <a:latin typeface="Source Sans Pro"/>
              </a:rPr>
              <a:t> pada Minggu −2: seluruh penguji menilai satu PKI contoh yang sama dan membandingkan hasilnya. Tanpa ini, sebaran nilai antarpenguji akan…</a:t>
            </a:r>
          </a:p>
          <a:p>
            <a:pPr algn="l">
              <a:lnSpc>
                <a:spcPct val="120000"/>
              </a:lnSpc>
              <a:spcBef>
                <a:spcPts val="1000"/>
              </a:spcBef>
              <a:spcAft>
                <a:spcPts val="0"/>
              </a:spcAft>
            </a:pPr>
            <a:r>
              <a:rPr sz="1500" b="0">
                <a:solidFill>
                  <a:srgbClr val="222830"/>
                </a:solidFill>
                <a:latin typeface="Source Sans Pro"/>
              </a:rPr>
              <a:t>▪  </a:t>
            </a:r>
            <a:r>
              <a:rPr sz="1500" b="1">
                <a:solidFill>
                  <a:srgbClr val="222830"/>
                </a:solidFill>
                <a:latin typeface="Source Sans Pro"/>
              </a:rPr>
              <a:t>Kisi-kisi bukan rahasia.</a:t>
            </a:r>
            <a:r>
              <a:rPr sz="1500" b="0">
                <a:solidFill>
                  <a:srgbClr val="222830"/>
                </a:solidFill>
                <a:latin typeface="Source Sans Pro"/>
              </a:rPr>
              <a:t> Seluruh rubrik dan daftar §3.2 dibagikan pada Minggu −3.</a:t>
            </a:r>
          </a:p>
          <a:p>
            <a:pPr algn="l">
              <a:lnSpc>
                <a:spcPct val="120000"/>
              </a:lnSpc>
              <a:spcBef>
                <a:spcPts val="1000"/>
              </a:spcBef>
              <a:spcAft>
                <a:spcPts val="0"/>
              </a:spcAft>
            </a:pPr>
            <a:r>
              <a:rPr sz="1500" b="0">
                <a:solidFill>
                  <a:srgbClr val="222830"/>
                </a:solidFill>
                <a:latin typeface="Source Sans Pro"/>
              </a:rPr>
              <a:t>▪  </a:t>
            </a:r>
            <a:r>
              <a:rPr sz="1500" b="1">
                <a:solidFill>
                  <a:srgbClr val="222830"/>
                </a:solidFill>
                <a:latin typeface="Source Sans Pro"/>
              </a:rPr>
              <a:t>Sediakan templat catatan mingguan</a:t>
            </a:r>
            <a:r>
              <a:rPr sz="1500" b="0">
                <a:solidFill>
                  <a:srgbClr val="222830"/>
                </a:solidFill>
                <a:latin typeface="Source Sans Pro"/>
              </a:rPr>
              <a:t> dalam format yang sama untuk semua peserta, agar penilaian dapat dibandingkan.</a:t>
            </a:r>
          </a:p>
          <a:p>
            <a:pPr algn="l">
              <a:lnSpc>
                <a:spcPct val="120000"/>
              </a:lnSpc>
              <a:spcBef>
                <a:spcPts val="1000"/>
              </a:spcBef>
              <a:spcAft>
                <a:spcPts val="0"/>
              </a:spcAft>
            </a:pPr>
            <a:r>
              <a:rPr sz="1500" b="0">
                <a:solidFill>
                  <a:srgbClr val="222830"/>
                </a:solidFill>
                <a:latin typeface="Source Sans Pro"/>
              </a:rPr>
              <a:t>▪  </a:t>
            </a:r>
            <a:r>
              <a:rPr sz="1500" b="1">
                <a:solidFill>
                  <a:srgbClr val="222830"/>
                </a:solidFill>
                <a:latin typeface="Source Sans Pro"/>
              </a:rPr>
              <a:t>Dimensi knockout diperiksa lebih dahulu</a:t>
            </a:r>
            <a:r>
              <a:rPr sz="1500" b="0">
                <a:solidFill>
                  <a:srgbClr val="222830"/>
                </a:solidFill>
                <a:latin typeface="Source Sans Pro"/>
              </a:rPr>
              <a:t> menurut daftar §3.2.</a:t>
            </a:r>
          </a:p>
          <a:p>
            <a:pPr algn="l">
              <a:lnSpc>
                <a:spcPct val="120000"/>
              </a:lnSpc>
              <a:spcBef>
                <a:spcPts val="1000"/>
              </a:spcBef>
              <a:spcAft>
                <a:spcPts val="0"/>
              </a:spcAft>
            </a:pPr>
            <a:r>
              <a:rPr sz="1500" b="0">
                <a:solidFill>
                  <a:srgbClr val="222830"/>
                </a:solidFill>
                <a:latin typeface="Source Sans Pro"/>
              </a:rPr>
              <a:t>▪  </a:t>
            </a:r>
            <a:r>
              <a:rPr sz="1500" b="1">
                <a:solidFill>
                  <a:srgbClr val="222830"/>
                </a:solidFill>
                <a:latin typeface="Source Sans Pro"/>
              </a:rPr>
              <a:t>Dilarang memberi nilai berdasarkan imbal hasil, peringkat, atau perbandingan hasil antarpeserta</a:t>
            </a:r>
            <a:r>
              <a:rPr sz="1500" b="0">
                <a:solidFill>
                  <a:srgbClr val="222830"/>
                </a:solidFill>
                <a:latin typeface="Source Sans Pro"/>
              </a:rPr>
              <a:t>, dalam bentuk apa pun, langsung maupun tidak langsung.</a:t>
            </a:r>
          </a:p>
          <a:p>
            <a:pPr algn="l">
              <a:lnSpc>
                <a:spcPct val="120000"/>
              </a:lnSpc>
              <a:spcBef>
                <a:spcPts val="1000"/>
              </a:spcBef>
              <a:spcAft>
                <a:spcPts val="0"/>
              </a:spcAft>
            </a:pPr>
            <a:r>
              <a:rPr sz="1500" b="0">
                <a:solidFill>
                  <a:srgbClr val="222830"/>
                </a:solidFill>
                <a:latin typeface="Source Sans Pro"/>
              </a:rPr>
              <a:t>▪  </a:t>
            </a:r>
            <a:r>
              <a:rPr sz="1500" b="1">
                <a:solidFill>
                  <a:srgbClr val="222830"/>
                </a:solidFill>
                <a:latin typeface="Source Sans Pro"/>
              </a:rPr>
              <a:t>Dilarang mengumumkan peringkat kinerja peserta.</a:t>
            </a:r>
            <a:r>
              <a:rPr sz="1500" b="0">
                <a:solidFill>
                  <a:srgbClr val="222830"/>
                </a:solidFill>
                <a:latin typeface="Source Sans Pro"/>
              </a:rPr>
              <a:t> Mengumumkannya mengajarkan bahwa hasil 12 minggu bermakna — kebalikan dari seluruh isi jenjang ini.</a:t>
            </a:r>
          </a:p>
        </p:txBody>
      </p:sp>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32</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9.</a:t>
            </a:r>
          </a:p>
          <a:p>
            <a:pPr algn="l">
              <a:lnSpc>
                <a:spcPct val="110000"/>
              </a:lnSpc>
              <a:spcBef>
                <a:spcPts val="0"/>
              </a:spcBef>
              <a:spcAft>
                <a:spcPts val="600"/>
              </a:spcAft>
            </a:pPr>
            <a:r>
              <a:rPr sz="2400" b="1">
                <a:solidFill>
                  <a:srgbClr val="0F2B46"/>
                </a:solidFill>
                <a:latin typeface="Source Sans Pro"/>
              </a:rPr>
              <a:t>Panduan Penyelenggara</a:t>
            </a:r>
          </a:p>
        </p:txBody>
      </p:sp>
      <p:graphicFrame>
        <p:nvGraphicFramePr>
          <p:cNvPr id="4" name="Table 3"/>
          <p:cNvGraphicFramePr>
            <a:graphicFrameLocks noGrp="1"/>
          </p:cNvGraphicFramePr>
          <p:nvPr/>
        </p:nvGraphicFramePr>
        <p:xfrm>
          <a:off x="777240" y="1828800"/>
          <a:ext cx="10637215" cy="2688336"/>
        </p:xfrm>
        <a:graphic>
          <a:graphicData uri="http://schemas.openxmlformats.org/drawingml/2006/table">
            <a:tbl>
              <a:tblPr firstRow="1" bandRow="1">
                <a:tableStyleId>{5C22544A-7EE6-4342-B048-85BDC9FD1C3A}</a:tableStyleId>
              </a:tblPr>
              <a:tblGrid>
                <a:gridCol w="5318607"/>
                <a:gridCol w="5318608"/>
              </a:tblGrid>
              <a:tr h="384048">
                <a:tc>
                  <a:txBody>
                    <a:bodyPr/>
                    <a:lstStyle/>
                    <a:p>
                      <a:r>
                        <a:rPr sz="1300" b="1">
                          <a:solidFill>
                            <a:srgbClr val="FFFFFF"/>
                          </a:solidFill>
                          <a:latin typeface="Source Sans Pro"/>
                        </a:rPr>
                        <a:t>Kesalahan</a:t>
                      </a:r>
                    </a:p>
                  </a:txBody>
                  <a:tcPr anchor="ctr" marL="73152" marR="73152">
                    <a:solidFill>
                      <a:srgbClr val="0F2B46"/>
                    </a:solidFill>
                  </a:tcPr>
                </a:tc>
                <a:tc>
                  <a:txBody>
                    <a:bodyPr/>
                    <a:lstStyle/>
                    <a:p>
                      <a:r>
                        <a:rPr sz="1300" b="1">
                          <a:solidFill>
                            <a:srgbClr val="FFFFFF"/>
                          </a:solidFill>
                          <a:latin typeface="Source Sans Pro"/>
                        </a:rPr>
                        <a:t>Akibat</a:t>
                      </a:r>
                    </a:p>
                  </a:txBody>
                  <a:tcPr anchor="ctr" marL="73152" marR="73152">
                    <a:solidFill>
                      <a:srgbClr val="0F2B46"/>
                    </a:solidFill>
                  </a:tcPr>
                </a:tc>
              </a:tr>
              <a:tr h="384048">
                <a:tc>
                  <a:txBody>
                    <a:bodyPr/>
                    <a:lstStyle/>
                    <a:p>
                      <a:r>
                        <a:rPr sz="1300" b="1">
                          <a:solidFill>
                            <a:srgbClr val="222830"/>
                          </a:solidFill>
                          <a:latin typeface="Source Sans Pro"/>
                        </a:rPr>
                        <a:t>Mengumumkan peringkat kinerja</a:t>
                      </a:r>
                    </a:p>
                  </a:txBody>
                  <a:tcPr anchor="ctr" marL="73152" marR="73152" marT="27432" marB="27432">
                    <a:solidFill>
                      <a:srgbClr val="FFFFFF"/>
                    </a:solidFill>
                  </a:tcPr>
                </a:tc>
                <a:tc>
                  <a:txBody>
                    <a:bodyPr/>
                    <a:lstStyle/>
                    <a:p>
                      <a:r>
                        <a:rPr sz="1300" b="0">
                          <a:solidFill>
                            <a:srgbClr val="222830"/>
                          </a:solidFill>
                          <a:latin typeface="Source Sans Pro"/>
                        </a:rPr>
                        <a:t>Mengajarkan kebalikan dari isi jenjang</a:t>
                      </a:r>
                    </a:p>
                  </a:txBody>
                  <a:tcPr anchor="ctr" marL="73152" marR="73152" marT="27432" marB="27432">
                    <a:solidFill>
                      <a:srgbClr val="FFFFFF"/>
                    </a:solidFill>
                  </a:tcPr>
                </a:tc>
              </a:tr>
              <a:tr h="384048">
                <a:tc>
                  <a:txBody>
                    <a:bodyPr/>
                    <a:lstStyle/>
                    <a:p>
                      <a:r>
                        <a:rPr sz="1300" b="1">
                          <a:solidFill>
                            <a:srgbClr val="222830"/>
                          </a:solidFill>
                          <a:latin typeface="Source Sans Pro"/>
                        </a:rPr>
                        <a:t>Menilai dokumen tanpa menghapus imbal hasil</a:t>
                      </a:r>
                    </a:p>
                  </a:txBody>
                  <a:tcPr anchor="ctr" marL="73152" marR="73152" marT="27432" marB="27432">
                    <a:solidFill>
                      <a:srgbClr val="F1F4F8"/>
                    </a:solidFill>
                  </a:tcPr>
                </a:tc>
                <a:tc>
                  <a:txBody>
                    <a:bodyPr/>
                    <a:lstStyle/>
                    <a:p>
                      <a:r>
                        <a:rPr sz="1300" b="0">
                          <a:solidFill>
                            <a:srgbClr val="222830"/>
                          </a:solidFill>
                          <a:latin typeface="Source Sans Pro"/>
                        </a:rPr>
                        <a:t>Penilaian proses tercemar hasil</a:t>
                      </a:r>
                    </a:p>
                  </a:txBody>
                  <a:tcPr anchor="ctr" marL="73152" marR="73152" marT="27432" marB="27432">
                    <a:solidFill>
                      <a:srgbClr val="F1F4F8"/>
                    </a:solidFill>
                  </a:tcPr>
                </a:tc>
              </a:tr>
              <a:tr h="384048">
                <a:tc>
                  <a:txBody>
                    <a:bodyPr/>
                    <a:lstStyle/>
                    <a:p>
                      <a:r>
                        <a:rPr sz="1300" b="1">
                          <a:solidFill>
                            <a:srgbClr val="222830"/>
                          </a:solidFill>
                          <a:latin typeface="Source Sans Pro"/>
                        </a:rPr>
                        <a:t>Melewatkan kalibrasi penguji</a:t>
                      </a:r>
                    </a:p>
                  </a:txBody>
                  <a:tcPr anchor="ctr" marL="73152" marR="73152" marT="27432" marB="27432">
                    <a:solidFill>
                      <a:srgbClr val="FFFFFF"/>
                    </a:solidFill>
                  </a:tcPr>
                </a:tc>
                <a:tc>
                  <a:txBody>
                    <a:bodyPr/>
                    <a:lstStyle/>
                    <a:p>
                      <a:r>
                        <a:rPr sz="1300" b="0">
                          <a:solidFill>
                            <a:srgbClr val="222830"/>
                          </a:solidFill>
                          <a:latin typeface="Source Sans Pro"/>
                        </a:rPr>
                        <a:t>Sebaran nilai antarpenguji melampaui sebaran kemampuan</a:t>
                      </a:r>
                    </a:p>
                  </a:txBody>
                  <a:tcPr anchor="ctr" marL="73152" marR="73152" marT="27432" marB="27432">
                    <a:solidFill>
                      <a:srgbClr val="FFFFFF"/>
                    </a:solidFill>
                  </a:tcPr>
                </a:tc>
              </a:tr>
              <a:tr h="384048">
                <a:tc>
                  <a:txBody>
                    <a:bodyPr/>
                    <a:lstStyle/>
                    <a:p>
                      <a:r>
                        <a:rPr sz="1300" b="1">
                          <a:solidFill>
                            <a:srgbClr val="222830"/>
                          </a:solidFill>
                          <a:latin typeface="Source Sans Pro"/>
                        </a:rPr>
                        <a:t>Membiarkan PKI cacat lolos ke pelaksanaan</a:t>
                      </a:r>
                    </a:p>
                  </a:txBody>
                  <a:tcPr anchor="ctr" marL="73152" marR="73152" marT="27432" marB="27432">
                    <a:solidFill>
                      <a:srgbClr val="F1F4F8"/>
                    </a:solidFill>
                  </a:tcPr>
                </a:tc>
                <a:tc>
                  <a:txBody>
                    <a:bodyPr/>
                    <a:lstStyle/>
                    <a:p>
                      <a:r>
                        <a:rPr sz="1300" b="0">
                          <a:solidFill>
                            <a:srgbClr val="222830"/>
                          </a:solidFill>
                          <a:latin typeface="Source Sans Pro"/>
                        </a:rPr>
                        <a:t>12 minggu peserta terbuang</a:t>
                      </a:r>
                    </a:p>
                  </a:txBody>
                  <a:tcPr anchor="ctr" marL="73152" marR="73152" marT="27432" marB="27432">
                    <a:solidFill>
                      <a:srgbClr val="F1F4F8"/>
                    </a:solidFill>
                  </a:tcPr>
                </a:tc>
              </a:tr>
              <a:tr h="384048">
                <a:tc>
                  <a:txBody>
                    <a:bodyPr/>
                    <a:lstStyle/>
                    <a:p>
                      <a:r>
                        <a:rPr sz="1300" b="1">
                          <a:solidFill>
                            <a:srgbClr val="222830"/>
                          </a:solidFill>
                          <a:latin typeface="Source Sans Pro"/>
                        </a:rPr>
                        <a:t>Pembimbing membahas hasil pada Minggu 4/8</a:t>
                      </a:r>
                    </a:p>
                  </a:txBody>
                  <a:tcPr anchor="ctr" marL="73152" marR="73152" marT="27432" marB="27432">
                    <a:solidFill>
                      <a:srgbClr val="FFFFFF"/>
                    </a:solidFill>
                  </a:tcPr>
                </a:tc>
                <a:tc>
                  <a:txBody>
                    <a:bodyPr/>
                    <a:lstStyle/>
                    <a:p>
                      <a:r>
                        <a:rPr sz="1300" b="0">
                          <a:solidFill>
                            <a:srgbClr val="222830"/>
                          </a:solidFill>
                          <a:latin typeface="Source Sans Pro"/>
                        </a:rPr>
                        <a:t>Mendorong peserta mengubah kebijakan karena hasil</a:t>
                      </a:r>
                    </a:p>
                  </a:txBody>
                  <a:tcPr anchor="ctr" marL="73152" marR="73152" marT="27432" marB="27432">
                    <a:solidFill>
                      <a:srgbClr val="FFFFFF"/>
                    </a:solidFill>
                  </a:tcPr>
                </a:tc>
              </a:tr>
              <a:tr h="384048">
                <a:tc>
                  <a:txBody>
                    <a:bodyPr/>
                    <a:lstStyle/>
                    <a:p>
                      <a:r>
                        <a:rPr sz="1300" b="1">
                          <a:solidFill>
                            <a:srgbClr val="222830"/>
                          </a:solidFill>
                          <a:latin typeface="Source Sans Pro"/>
                        </a:rPr>
                        <a:t>Meloloskan peserta yang mengubah kebijakan karena drawdown normal</a:t>
                      </a:r>
                    </a:p>
                  </a:txBody>
                  <a:tcPr anchor="ctr" marL="73152" marR="73152" marT="27432" marB="27432">
                    <a:solidFill>
                      <a:srgbClr val="F1F4F8"/>
                    </a:solidFill>
                  </a:tcPr>
                </a:tc>
                <a:tc>
                  <a:txBody>
                    <a:bodyPr/>
                    <a:lstStyle/>
                    <a:p>
                      <a:r>
                        <a:rPr sz="1300" b="0">
                          <a:solidFill>
                            <a:srgbClr val="222830"/>
                          </a:solidFill>
                          <a:latin typeface="Source Sans Pro"/>
                        </a:rPr>
                        <a:t>Menghapus makna D5</a:t>
                      </a:r>
                    </a:p>
                  </a:txBody>
                  <a:tcPr anchor="ctr" marL="73152" marR="73152" marT="27432" marB="27432">
                    <a:solidFill>
                      <a:srgbClr val="F1F4F8"/>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33</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91440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9.</a:t>
            </a:r>
          </a:p>
          <a:p>
            <a:pPr algn="l">
              <a:lnSpc>
                <a:spcPct val="110000"/>
              </a:lnSpc>
              <a:spcBef>
                <a:spcPts val="0"/>
              </a:spcBef>
              <a:spcAft>
                <a:spcPts val="600"/>
              </a:spcAft>
            </a:pPr>
            <a:r>
              <a:rPr sz="2600" b="1">
                <a:solidFill>
                  <a:srgbClr val="0F2B46"/>
                </a:solidFill>
                <a:latin typeface="Source Sans Pro"/>
              </a:rPr>
              <a:t>9.1 Persiapan</a:t>
            </a:r>
          </a:p>
        </p:txBody>
      </p:sp>
      <p:sp>
        <p:nvSpPr>
          <p:cNvPr id="4" name="TextBox 3"/>
          <p:cNvSpPr txBox="1"/>
          <p:nvPr/>
        </p:nvSpPr>
        <p:spPr>
          <a:xfrm>
            <a:off x="777240" y="1874519"/>
            <a:ext cx="10637215" cy="4206241"/>
          </a:xfrm>
          <a:prstGeom prst="rect">
            <a:avLst/>
          </a:prstGeom>
          <a:noFill/>
        </p:spPr>
        <p:txBody>
          <a:bodyPr wrap="square" lIns="0" rIns="0" tIns="0" bIns="0">
            <a:spAutoFit/>
          </a:bodyPr>
          <a:lstStyle/>
          <a:p>
            <a:pPr algn="l">
              <a:lnSpc>
                <a:spcPct val="120000"/>
              </a:lnSpc>
              <a:spcBef>
                <a:spcPts val="0"/>
              </a:spcBef>
              <a:spcAft>
                <a:spcPts val="0"/>
              </a:spcAft>
            </a:pPr>
            <a:r>
              <a:rPr sz="1700" b="0">
                <a:solidFill>
                  <a:srgbClr val="222830"/>
                </a:solidFill>
                <a:latin typeface="Source Sans Pro"/>
              </a:rPr>
              <a:t>▪  </a:t>
            </a:r>
            <a:r>
              <a:rPr sz="1700" b="1">
                <a:solidFill>
                  <a:srgbClr val="222830"/>
                </a:solidFill>
                <a:latin typeface="Source Sans Pro"/>
              </a:rPr>
              <a:t>Kalibrasi penguji</a:t>
            </a:r>
            <a:r>
              <a:rPr sz="1700" b="0">
                <a:solidFill>
                  <a:srgbClr val="222830"/>
                </a:solidFill>
                <a:latin typeface="Source Sans Pro"/>
              </a:rPr>
              <a:t> pada Minggu −2: seluruh penguji menilai satu PKI contoh yang sama dan membandingkan hasilnya. Tanpa ini, sebaran nilai antarpenguji akan…</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Kisi-kisi bukan rahasia.</a:t>
            </a:r>
            <a:r>
              <a:rPr sz="1700" b="0">
                <a:solidFill>
                  <a:srgbClr val="222830"/>
                </a:solidFill>
                <a:latin typeface="Source Sans Pro"/>
              </a:rPr>
              <a:t> Seluruh rubrik dan daftar §3.2 dibagikan pada Minggu −3.</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Sediakan templat catatan mingguan</a:t>
            </a:r>
            <a:r>
              <a:rPr sz="1700" b="0">
                <a:solidFill>
                  <a:srgbClr val="222830"/>
                </a:solidFill>
                <a:latin typeface="Source Sans Pro"/>
              </a:rPr>
              <a:t> dalam format yang sama untuk semua peserta, agar penilaian dapat dibandingkan.</a:t>
            </a:r>
          </a:p>
        </p:txBody>
      </p:sp>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34</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91440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9.</a:t>
            </a:r>
          </a:p>
          <a:p>
            <a:pPr algn="l">
              <a:lnSpc>
                <a:spcPct val="110000"/>
              </a:lnSpc>
              <a:spcBef>
                <a:spcPts val="0"/>
              </a:spcBef>
              <a:spcAft>
                <a:spcPts val="600"/>
              </a:spcAft>
            </a:pPr>
            <a:r>
              <a:rPr sz="2600" b="1">
                <a:solidFill>
                  <a:srgbClr val="0F2B46"/>
                </a:solidFill>
                <a:latin typeface="Source Sans Pro"/>
              </a:rPr>
              <a:t>9.2 Penilaian</a:t>
            </a:r>
          </a:p>
        </p:txBody>
      </p:sp>
      <p:sp>
        <p:nvSpPr>
          <p:cNvPr id="4" name="TextBox 3"/>
          <p:cNvSpPr txBox="1"/>
          <p:nvPr/>
        </p:nvSpPr>
        <p:spPr>
          <a:xfrm>
            <a:off x="777240" y="1874519"/>
            <a:ext cx="10637215" cy="4206241"/>
          </a:xfrm>
          <a:prstGeom prst="rect">
            <a:avLst/>
          </a:prstGeom>
          <a:noFill/>
        </p:spPr>
        <p:txBody>
          <a:bodyPr wrap="square" lIns="0" rIns="0" tIns="0" bIns="0">
            <a:spAutoFit/>
          </a:bodyPr>
          <a:lstStyle/>
          <a:p>
            <a:pPr algn="l">
              <a:lnSpc>
                <a:spcPct val="120000"/>
              </a:lnSpc>
              <a:spcBef>
                <a:spcPts val="0"/>
              </a:spcBef>
              <a:spcAft>
                <a:spcPts val="0"/>
              </a:spcAft>
            </a:pPr>
            <a:r>
              <a:rPr sz="1700" b="0">
                <a:solidFill>
                  <a:srgbClr val="222830"/>
                </a:solidFill>
                <a:latin typeface="Source Sans Pro"/>
              </a:rPr>
              <a:t>▪  </a:t>
            </a:r>
            <a:r>
              <a:rPr sz="1700" b="1">
                <a:solidFill>
                  <a:srgbClr val="222830"/>
                </a:solidFill>
                <a:latin typeface="Source Sans Pro"/>
              </a:rPr>
              <a:t>Dimensi knockout diperiksa lebih dahulu</a:t>
            </a:r>
            <a:r>
              <a:rPr sz="1700" b="0">
                <a:solidFill>
                  <a:srgbClr val="222830"/>
                </a:solidFill>
                <a:latin typeface="Source Sans Pro"/>
              </a:rPr>
              <a:t> menurut daftar §3.2.</a:t>
            </a:r>
          </a:p>
        </p:txBody>
      </p:sp>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35</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91440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9.</a:t>
            </a:r>
          </a:p>
          <a:p>
            <a:pPr algn="l">
              <a:lnSpc>
                <a:spcPct val="110000"/>
              </a:lnSpc>
              <a:spcBef>
                <a:spcPts val="0"/>
              </a:spcBef>
              <a:spcAft>
                <a:spcPts val="600"/>
              </a:spcAft>
            </a:pPr>
            <a:r>
              <a:rPr sz="2600" b="1">
                <a:solidFill>
                  <a:srgbClr val="0F2B46"/>
                </a:solidFill>
                <a:latin typeface="Source Sans Pro"/>
              </a:rPr>
              <a:t>9.3 Aturan keras bagi penyelenggara dan penguji</a:t>
            </a:r>
          </a:p>
        </p:txBody>
      </p:sp>
      <p:sp>
        <p:nvSpPr>
          <p:cNvPr id="4" name="TextBox 3"/>
          <p:cNvSpPr txBox="1"/>
          <p:nvPr/>
        </p:nvSpPr>
        <p:spPr>
          <a:xfrm>
            <a:off x="777240" y="1874519"/>
            <a:ext cx="10637215" cy="4206241"/>
          </a:xfrm>
          <a:prstGeom prst="rect">
            <a:avLst/>
          </a:prstGeom>
          <a:noFill/>
        </p:spPr>
        <p:txBody>
          <a:bodyPr wrap="square" lIns="0" rIns="0" tIns="0" bIns="0">
            <a:spAutoFit/>
          </a:bodyPr>
          <a:lstStyle/>
          <a:p>
            <a:pPr algn="l">
              <a:lnSpc>
                <a:spcPct val="120000"/>
              </a:lnSpc>
              <a:spcBef>
                <a:spcPts val="0"/>
              </a:spcBef>
              <a:spcAft>
                <a:spcPts val="0"/>
              </a:spcAft>
            </a:pPr>
            <a:r>
              <a:rPr sz="1700" b="0">
                <a:solidFill>
                  <a:srgbClr val="222830"/>
                </a:solidFill>
                <a:latin typeface="Source Sans Pro"/>
              </a:rPr>
              <a:t>▪  </a:t>
            </a:r>
            <a:r>
              <a:rPr sz="1700" b="1">
                <a:solidFill>
                  <a:srgbClr val="222830"/>
                </a:solidFill>
                <a:latin typeface="Source Sans Pro"/>
              </a:rPr>
              <a:t>Dilarang memberi nilai berdasarkan imbal hasil, peringkat, atau perbandingan hasil antarpeserta</a:t>
            </a:r>
            <a:r>
              <a:rPr sz="1700" b="0">
                <a:solidFill>
                  <a:srgbClr val="222830"/>
                </a:solidFill>
                <a:latin typeface="Source Sans Pro"/>
              </a:rPr>
              <a:t>, dalam bentuk apa pun, langsung maupun tidak langsung.</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Dilarang mengumumkan peringkat kinerja peserta.</a:t>
            </a:r>
            <a:r>
              <a:rPr sz="1700" b="0">
                <a:solidFill>
                  <a:srgbClr val="222830"/>
                </a:solidFill>
                <a:latin typeface="Source Sans Pro"/>
              </a:rPr>
              <a:t> Mengumumkannya mengajarkan bahwa hasil 12 minggu bermakna — kebalikan dari seluruh isi jenjang ini.</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Dilarang mensyaratkan atau menganjurkan penggunaan modal nyata</a:t>
            </a:r>
            <a:r>
              <a:rPr sz="1700" b="0">
                <a:solidFill>
                  <a:srgbClr val="222830"/>
                </a:solidFill>
                <a:latin typeface="Source Sans Pro"/>
              </a:rPr>
              <a:t> dalam proyek ini.</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Dilarang meloloskan peserta yang gagal D4 atau D5</a:t>
            </a:r>
            <a:r>
              <a:rPr sz="1700" b="0">
                <a:solidFill>
                  <a:srgbClr val="222830"/>
                </a:solidFill>
                <a:latin typeface="Source Sans Pro"/>
              </a:rPr>
              <a:t>, dengan alasan apa pun, termasuk kedekatan nilai dengan ambang, kesulitan pribadi peserta, atau pertimbangan…</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Dilarang mempublikasikan PKI atau Laporan peserta</a:t>
            </a:r>
            <a:r>
              <a:rPr sz="1700" b="0">
                <a:solidFill>
                  <a:srgbClr val="222830"/>
                </a:solidFill>
                <a:latin typeface="Source Sans Pro"/>
              </a:rPr>
              <a:t> tanpa izin tertulis, dan bila dipublikasikan wajib disertai penafian bahwa isinya bukan nasihat investasi.</a:t>
            </a:r>
          </a:p>
        </p:txBody>
      </p:sp>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36</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bg>
      <p:bgPr>
        <a:solidFill>
          <a:srgbClr val="0F2B46"/>
        </a:solidFill>
        <a:effectLst/>
      </p:bgPr>
    </p:bg>
    <p:spTree>
      <p:nvGrpSpPr>
        <p:cNvPr id="1" name=""/>
        <p:cNvGrpSpPr/>
        <p:nvPr/>
      </p:nvGrpSpPr>
      <p:grpSpPr/>
      <p:sp>
        <p:nvSpPr>
          <p:cNvPr id="2" name="TextBox 1"/>
          <p:cNvSpPr txBox="1"/>
          <p:nvPr/>
        </p:nvSpPr>
        <p:spPr>
          <a:xfrm>
            <a:off x="777240" y="2011680"/>
            <a:ext cx="9539935" cy="3108960"/>
          </a:xfrm>
          <a:prstGeom prst="rect">
            <a:avLst/>
          </a:prstGeom>
          <a:noFill/>
        </p:spPr>
        <p:txBody>
          <a:bodyPr wrap="square" lIns="0" rIns="0" tIns="0" bIns="0">
            <a:spAutoFit/>
          </a:bodyPr>
          <a:lstStyle/>
          <a:p>
            <a:pPr algn="l">
              <a:lnSpc>
                <a:spcPct val="115000"/>
              </a:lnSpc>
              <a:spcBef>
                <a:spcPts val="0"/>
              </a:spcBef>
              <a:spcAft>
                <a:spcPts val="1600"/>
              </a:spcAft>
            </a:pPr>
            <a:r>
              <a:rPr sz="1300" b="1">
                <a:solidFill>
                  <a:srgbClr val="C88A2E"/>
                </a:solidFill>
                <a:latin typeface="Source Sans Pro"/>
              </a:rPr>
              <a:t>PENAFIAN</a:t>
            </a:r>
          </a:p>
          <a:p>
            <a:pPr algn="l">
              <a:lnSpc>
                <a:spcPct val="112000"/>
              </a:lnSpc>
              <a:spcBef>
                <a:spcPts val="0"/>
              </a:spcBef>
              <a:spcAft>
                <a:spcPts val="1800"/>
              </a:spcAft>
            </a:pPr>
            <a:r>
              <a:rPr sz="3400" b="1">
                <a:solidFill>
                  <a:srgbClr val="FFFFFF"/>
                </a:solidFill>
                <a:latin typeface="Source Sans Pro"/>
              </a:rPr>
              <a:t>Materi ini bersifat edukasi, bukan saran investasi personal.</a:t>
            </a:r>
          </a:p>
          <a:p>
            <a:pPr algn="l">
              <a:lnSpc>
                <a:spcPct val="130000"/>
              </a:lnSpc>
              <a:spcBef>
                <a:spcPts val="0"/>
              </a:spcBef>
              <a:spcAft>
                <a:spcPts val="600"/>
              </a:spcAft>
            </a:pPr>
            <a:r>
              <a:rPr sz="1500" b="0">
                <a:solidFill>
                  <a:srgbClr val="A8BED6"/>
                </a:solidFill>
                <a:latin typeface="Source Sans Pro"/>
              </a:rPr>
              <a:t>Kinerja masa lalu tidak menjamin hasil masa depan. Investasi mengandung risiko kehilangan sebagian atau seluruh modal. Konsultasikan keputusan keuangan Anda dengan pihak berizin di bawah pengawasan OJK.</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37</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