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notesMaster" Target="notesMasters/notesMaster1.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Hampir setiap trader akan mengatakan bahwa mereka punya rencana. Hampir tidak ada yang dapat menyerahkannya sebagai berkas.</a:t>
            </a:r>
          </a:p>
          <a:p/>
          <a:p>
            <a:r>
              <a:t>Perbedaan itu menentukan, karena rencana yang tidak tertulis memiliki tiga sifat yang membuatnya tidak berguna:</a:t>
            </a:r>
          </a:p>
          <a:p/>
          <a:p>
            <a:r>
              <a:t>1. **Ia berubah tanpa jejak.** Anda tidak dapat mengetahui apakah hasil buruk berasal dari rencana yang salah atau dari rencana yang tidak dijalankan, karena tidak ada versi tetap untuk dibandingkan. 2. **Ia tidak dapat diuji.** Menguji sebuah sistem memerlukan aturan yang tidak bergerak selama pengujian. Rencana dalam kepala bergerak setiap kali pasar bergerak. 3. **Ia selalu menyesuaikan diri dengan hasil.** Setelah transaksi rugi, ingatan Anda akan menyisipkan syarat yang seolah-olah sudah ada sejak awal. Ini bukan ketidakjujuran; ini cara kerja ingatan manusia.</a:t>
            </a:r>
          </a:p>
          <a:p/>
          <a:p>
            <a:r>
              <a:t>&gt; **K-11 — tulis sebelum bertindak.** Seluruh modul ini adalah penerapan tunggal dan menyeluruh dari kanon ini.</a:t>
            </a:r>
          </a:p>
          <a:p/>
          <a:p>
            <a:r>
              <a:t>**Uji kelayakan sebuah rencana** ada satu, dan sederhana: serahkan rencana Anda kepada orang lain yang kompeten, bersama grafik yang sama, tanpa penjelasan lisan. Jika mereka mengambil keputusan yang sama dengan Anda, rencana Anda layak. Jika tidak, rencana Anda memuat pengetahuan yang belum tertulis.</a:t>
            </a:r>
          </a:p>
          <a:p/>
          <a:p>
            <a:r>
              <a:t>Sebagian besar rencana gagal pada uji ini di komponen setup, bukan di komponen lain.</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Sebagian besar waktu belajar trader ritel dihabiskan untuk entry. Data mengatakan itu alokasi yang salah.</a:t>
            </a:r>
          </a:p>
          <a:p/>
          <a:p>
            <a:r>
              <a:t>Pada rencana dengan ekspektasi +0,19R (spesifikasi lengkap di Contoh 1), simulasi 300.000 transaksi memberi hasil berikut:</a:t>
            </a:r>
          </a:p>
          <a:p/>
          <a:p>
            <a:r>
              <a:t>**Bacaan pertama: keduanya menghancurkan.** Baik entry yang memburuk 0,20R maupun exit yang memotong 30% dari pemenang cukup untuk membuat rencana yang menguntungkan menjadi merugi.</a:t>
            </a:r>
          </a:p>
          <a:p/>
          <a:p>
            <a:r>
              <a:t>**Bacaan kedua, dan yang lebih penting: skalanya berbeda.** Memburuknya entry sebesar 0,10R berarti masuk sepersepuluh unit risiko lebih buruk — dalam praktik, beberapa tick. Memotong 19% dari pemenang berarti keluar di 1,22R alih-alih 1,5R — dalam praktik, satu keputusan gugup. **Keputusan gugup itu jauh lebih sering terjadi daripada kesalahan entry sebesar itu, dan biayanya lebih besar.**</a:t>
            </a:r>
          </a:p>
          <a:p/>
          <a:p>
            <a:r>
              <a:t>Ini konsisten dengan temuan L2T.3, yang mengukur bahwa memotong pemenang menghancurkan 71,2% keuntungan sistem tren. Dua modul berbeda, dua rancangan berbeda, kesimpulan yang sama.</a:t>
            </a:r>
          </a:p>
          <a:p/>
          <a:p>
            <a:r>
              <a:t>**Konsekuensi untuk alokasi waktu belajar.** Jika Anda menghabiskan 80% waktu pada entry dan 20% pada exit, Anda menghabiskan sebagian besar waktu pada keputusan yang lebih kecil pengaruhnya dan lebih jarang Anda langgar.</a:t>
            </a:r>
          </a:p>
          <a:p/>
          <a:p>
            <a:r>
              <a:t>**Tiga exit wajib ditulis sebelum masuk:**</a:t>
            </a:r>
          </a:p>
          <a:p/>
          <a:p>
            <a:r>
              <a:t>1. **Exit merugi (stop).** Harga di mana tesis Anda terbukti salah — bukan jumlah rupiah yang nyaman Anda hilangkan. Ditempatkan di bursa, buk</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Ukuran posisi = (Ekuitas × risiko%) / (Jarak stop) qquad dengan qquad Jarak stop = k × ATR</a:t>
            </a:r>
          </a:p>
          <a:p/>
          <a:p>
            <a:r>
              <a:t>Ini sudah ditetapkan di L2T.4 §4.4. Yang belum dijawab: **berapa besar risiko% seharusnya?**</a:t>
            </a:r>
          </a:p>
          <a:p/>
          <a:p>
            <a:r>
              <a:t>Pertanyaan itu tidak dijawab dengan selera. Ia dijawab dengan simulasi. Menggunakan distribusi hasil rencana dari Contoh 1 (E = +0,19R, σ = 1,4545R), simulasi 30.000 lintasan sepanjang 300 transaksi memberi:</a:t>
            </a:r>
          </a:p>
          <a:p/>
          <a:p>
            <a:r>
              <a:t>**Perhatikan bahwa seluruh baris ini berasal dari sistem yang sama dan menguntungkan.** Yang berbeda hanya ukuran posisi. Pada risiko 8%, sistem yang berekspektasi positif memberi peluang lebih dari satu banding dua untuk kehilangan 30% modal dalam 300 transaksi.</a:t>
            </a:r>
          </a:p>
          <a:p/>
          <a:p>
            <a:r>
              <a:t>Inilah **K-03 — ukuran posisi adalah keputusan terpenting** dinyatakan dalam angka. Keunggulan Anda menentukan apakah Anda menang dalam jangka panjang. Ukuran posisi Anda menentukan apakah Anda masih ada ketika jangka panjang itu tiba.</a:t>
            </a:r>
          </a:p>
          <a:p/>
          <a:p>
            <a:r>
              <a:t>Fraksi Kelly memaksimalkan laju pertumbuhan geometris jangka panjang. Untuk hasil kontinu, pendekatannya:</a:t>
            </a:r>
          </a:p>
          <a:p/>
          <a:p>
            <a:r>
              <a:t>f^* ≈ (mu) / (sigma^2) = (0,19) / (1,)4545^2 = (0,19) / (2,)1156 = 0,0898 = 8,98%</a:t>
            </a:r>
          </a:p>
          <a:p/>
          <a:p>
            <a:r>
              <a:t>Kelly penuh menyarankan mempertaruhkan **8,98% ekuitas per transaksi.** Tabel di §4.6.2 menunjukkan bahwa pada tingkat itu, peluang drawdown 30% berada di atas 50%.</a:t>
            </a:r>
          </a:p>
          <a:p/>
          <a:p>
            <a:r>
              <a:t>**Empat alasan Kelly penuh tidak layak dipakai:**</a:t>
            </a:r>
          </a:p>
          <a:p/>
          <a:p>
            <a:r>
              <a:t>1. **Kelly mengasumsikan Anda mengetahui mu dan sigma dengan pasti.** Anda tidak. Anda mengestim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Komponen ini hampir selalu hilang dari rencana ritel, dan ketiadaannya mahal. Aturan berikut ditulis **sebelum** keadaan muncul, karena ketika keadaan itu muncul, penilaian Anda sedang terganggu — itulah definisi keadaannya.</a:t>
            </a:r>
          </a:p>
          <a:p/>
          <a:p>
            <a:r>
              <a:t>**Kondisi pasar:**</a:t>
            </a:r>
          </a:p>
          <a:p/>
          <a:p>
            <a:r>
              <a:t>- ATR-14 di luar rentang 0,7×–1,5× median 100-bar → tidak ada transaksi - Dalam 2 jam sebelum atau sesudah rilis data makro berdampak tinggi → tidak ada transaksi baru - Spread melebar &gt;2× normal → tidak ada transaksi - Likuiditas buku order di bawah ambang yang ditetapkan → tidak ada transaksi (**K-09**)</a:t>
            </a:r>
          </a:p>
          <a:p/>
          <a:p>
            <a:r>
              <a:t>**Kondisi pribadi — sama mengikatnya:**</a:t>
            </a:r>
          </a:p>
          <a:p/>
          <a:p>
            <a:r>
              <a:t>- Tidur &lt;6 jam → tidak ada transaksi - Setelah 3 kerugian berturut-turut → berhenti untuk hari itu - Setelah drawdown 10% dari puncak ekuitas → turunkan risiko setengahnya sampai pulih ke 5% dari puncak - Sedang dalam tekanan pribadi berarti (kesehatan, keluarga, keuangan di luar trading) → tidak ada transaksi - Merasa perlu "mengganti kerugian" → tidak ada transaksi; ini adalah keadaan psikologis yang paling dapat diprediksi merusak</a:t>
            </a:r>
          </a:p>
          <a:p/>
          <a:p>
            <a:r>
              <a:t>**Mengapa aturan "3 kerugian berturut-turut" masuk akal secara statistik.** Dengan tingkat kalah 58%, deret kalah terpanjang yang diharapkan adalah:</a:t>
            </a:r>
          </a:p>
          <a:p/>
          <a:p>
            <a:r>
              <a:t>Deret kalah terpanjang ≈ (ln(n(1-q))) / (ln(1/q))</a:t>
            </a:r>
          </a:p>
          <a:p/>
          <a:p>
            <a:r>
              <a:t>**Deret kalah tujuh sampai sepuluh kali bukan tanda sistem rusak. Itu adalah hal yang normal dan diharapkan.** Aturan berhenti setelah 3 kerugian berturut-turut buka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Standar L2.3 berlaku penuh di sini, tanpa pelunakan.</a:t>
            </a:r>
          </a:p>
          <a:p/>
          <a:p>
            <a:r>
              <a:t>n &gt; ((2sigma) / (mu))^2 = ((2 × 1,4545) / (0,)19)^2 = (15,31)^2 = 234 transaksi</a:t>
            </a:r>
          </a:p>
          <a:p/>
          <a:p>
            <a:r>
              <a:t>Dengan laju 3 transaksi per minggu, 234 transaksi memerlukan **78 minggu — sekitar 1,5 tahun.**</a:t>
            </a:r>
          </a:p>
          <a:p/>
          <a:p>
            <a:r>
              <a:t>**Ini bukan hambatan yang bisa disiasati. Ini ukuran sebenarnya dari pertanyaan "apakah sistem saya bekerja?"**</a:t>
            </a:r>
          </a:p>
          <a:p/>
          <a:p>
            <a:r>
              <a:t>Tiga akibat langsung:</a:t>
            </a:r>
          </a:p>
          <a:p/>
          <a:p>
            <a:r>
              <a:t>1. **Rencana yang diubah setiap 40 transaksi tidak akan pernah tervalidasi.** Jam validasi selalu disetel ulang sebelum mencapai 234. 2. **Trading demo memiliki nilai yang nyata**, bukan sebagai latihan psikologis (di situ nilainya justru terbatas, karena tidak ada uang yang dipertaruhkan), melainkan sebagai cara mengumpulkan transaksi menuju ambang 234 tanpa risiko modal. 3. **Selama n &lt; 234, pernyataan yang jujur adalah "saya belum tahu."** Bukan "sepertinya bekerja", bukan "hasil awal menjanjikan". **Saya belum tahu.**</a:t>
            </a:r>
          </a:p>
          <a:p/>
          <a:p>
            <a:r>
              <a:t>Untuk memberi rasa terhadap skalanya: pada E = +0,19R dan 1R = Rp2.000.000, rencana ini menghasilkan **+19,0R per 100 transaksi ≈ Rp38.000.000** — angka yang menarik, tetapi baru dapat dipercaya setelah 234 transaksi, dan hanya jika aturannya tidak diubah selama itu.</a:t>
            </a:r>
          </a:p>
          <a:p/>
          <a:p>
            <a:r>
              <a:t>&gt; **K-04 — proses dinilai terpisah dari hasil.** Anda dapat menjalankan rencana yang baik dengan sempurna selama 50 transaksi dan tetap merugi. Itu bukan bukti apa pun tentang rencananya.</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Setelah 200 transaksi tercatat, seorang trader menyusun distribusi hasil rencananya:</a:t>
            </a:r>
          </a:p>
          <a:p/>
          <a:p>
            <a:r>
              <a:t>**Langkah 1 — ekspektasi.**</a:t>
            </a:r>
          </a:p>
          <a:p/>
          <a:p>
            <a:r>
              <a:t>E = sum p_i R_i = +0,1900R per transaksi</a:t>
            </a:r>
          </a:p>
          <a:p/>
          <a:p>
            <a:r>
              <a:t>**Langkah 2 — pemeriksaan silang lewat win rate dan payoff.**</a:t>
            </a:r>
          </a:p>
          <a:p/>
          <a:p>
            <a:r>
              <a:t>Tingkat kemenangan = 0,30 + 0,06 + 0,06 = **42%**</a:t>
            </a:r>
          </a:p>
          <a:p/>
          <a:p>
            <a:r>
              <a:t>overlineW = (0,450 + 0,240 + 0,024) / (0,)42 = (0,714) / (0,)42 = +1,7000R overlineL = (-0,500 - 0,024) / (0,)58 = (-0,524) / (0,)58 = -0,9034R E = 0,42(1,7000) + 0,58(-0,9034) = 0,7140 - 0,5240 = +0,1900R quad ✓</a:t>
            </a:r>
          </a:p>
          <a:p/>
          <a:p>
            <a:r>
              <a:t>Rasio payoff = 1,7000 / 0,9034 = 1,882</a:t>
            </a:r>
          </a:p>
          <a:p/>
          <a:p>
            <a:r>
              <a:t>**Langkah 3 — simpangan baku.**</a:t>
            </a:r>
          </a:p>
          <a:p/>
          <a:p>
            <a:r>
              <a:t>sigma^2 = sum p_i (R_i - 0,19)^2 = 2,1156 quad Rightarrow quad sigma = 1,4545R</a:t>
            </a:r>
          </a:p>
          <a:p/>
          <a:p>
            <a:r>
              <a:t>**Langkah 4 — jumlah transaksi minimum untuk validasi.**</a:t>
            </a:r>
          </a:p>
          <a:p/>
          <a:p>
            <a:r>
              <a:t>n &gt; ((2 × 1,4545) / (0,)1900)^2 = (15,3105)^2 = 234 transaksi</a:t>
            </a:r>
          </a:p>
          <a:p/>
          <a:p>
            <a:r>
              <a:t>**Langkah 5 — terjemahkan ke waktu.** Pada 3 transaksi per minggu:</a:t>
            </a:r>
          </a:p>
          <a:p/>
          <a:p>
            <a:r>
              <a:t>(234) / (3) = 78 minggu = 1,5 tahun</a:t>
            </a:r>
          </a:p>
          <a:p/>
          <a:p>
            <a:r>
              <a:t>**Langkah 6 — terjemahkan ke rupiah.</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Setelah 200 transaksi tercatat, seorang trader menyusun distribusi hasil rencananya:</a:t>
            </a:r>
          </a:p>
          <a:p/>
          <a:p>
            <a:r>
              <a:t>**Langkah 1 — ekspektasi.**</a:t>
            </a:r>
          </a:p>
          <a:p/>
          <a:p>
            <a:r>
              <a:t>E = sum p_i R_i = +0,1900R per transaksi</a:t>
            </a:r>
          </a:p>
          <a:p/>
          <a:p>
            <a:r>
              <a:t>**Langkah 2 — pemeriksaan silang lewat win rate dan payoff.**</a:t>
            </a:r>
          </a:p>
          <a:p/>
          <a:p>
            <a:r>
              <a:t>Tingkat kemenangan = 0,30 + 0,06 + 0,06 = **42%**</a:t>
            </a:r>
          </a:p>
          <a:p/>
          <a:p>
            <a:r>
              <a:t>overlineW = (0,450 + 0,240 + 0,024) / (0,)42 = (0,714) / (0,)42 = +1,7000R overlineL = (-0,500 - 0,024) / (0,)58 = (-0,524) / (0,)58 = -0,9034R E = 0,42(1,7000) + 0,58(-0,9034) = 0,7140 - 0,5240 = +0,1900R quad ✓</a:t>
            </a:r>
          </a:p>
          <a:p/>
          <a:p>
            <a:r>
              <a:t>Rasio payoff = 1,7000 / 0,9034 = 1,882</a:t>
            </a:r>
          </a:p>
          <a:p/>
          <a:p>
            <a:r>
              <a:t>**Langkah 3 — simpangan baku.**</a:t>
            </a:r>
          </a:p>
          <a:p/>
          <a:p>
            <a:r>
              <a:t>sigma^2 = sum p_i (R_i - 0,19)^2 = 2,1156 quad Rightarrow quad sigma = 1,4545R</a:t>
            </a:r>
          </a:p>
          <a:p/>
          <a:p>
            <a:r>
              <a:t>**Langkah 4 — jumlah transaksi minimum untuk validasi.**</a:t>
            </a:r>
          </a:p>
          <a:p/>
          <a:p>
            <a:r>
              <a:t>n &gt; ((2 × 1,4545) / (0,)1900)^2 = (15,3105)^2 = 234 transaksi</a:t>
            </a:r>
          </a:p>
          <a:p/>
          <a:p>
            <a:r>
              <a:t>**Langkah 5 — terjemahkan ke waktu.** Pada 3 transaksi per minggu:</a:t>
            </a:r>
          </a:p>
          <a:p/>
          <a:p>
            <a:r>
              <a:t>(234) / (3) = 78 minggu = 1,5 tahun</a:t>
            </a:r>
          </a:p>
          <a:p/>
          <a:p>
            <a:r>
              <a:t>**Langkah 6 — terjemahkan ke rupiah.</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Setelah 200 transaksi tercatat, seorang trader menyusun distribusi hasil rencananya:</a:t>
            </a:r>
          </a:p>
          <a:p/>
          <a:p>
            <a:r>
              <a:t>**Langkah 1 — ekspektasi.**</a:t>
            </a:r>
          </a:p>
          <a:p/>
          <a:p>
            <a:r>
              <a:t>E = sum p_i R_i = +0,1900R per transaksi</a:t>
            </a:r>
          </a:p>
          <a:p/>
          <a:p>
            <a:r>
              <a:t>**Langkah 2 — pemeriksaan silang lewat win rate dan payoff.**</a:t>
            </a:r>
          </a:p>
          <a:p/>
          <a:p>
            <a:r>
              <a:t>Tingkat kemenangan = 0,30 + 0,06 + 0,06 = **42%**</a:t>
            </a:r>
          </a:p>
          <a:p/>
          <a:p>
            <a:r>
              <a:t>overlineW = (0,450 + 0,240 + 0,024) / (0,)42 = (0,714) / (0,)42 = +1,7000R overlineL = (-0,500 - 0,024) / (0,)58 = (-0,524) / (0,)58 = -0,9034R E = 0,42(1,7000) + 0,58(-0,9034) = 0,7140 - 0,5240 = +0,1900R quad ✓</a:t>
            </a:r>
          </a:p>
          <a:p/>
          <a:p>
            <a:r>
              <a:t>Rasio payoff = 1,7000 / 0,9034 = 1,882</a:t>
            </a:r>
          </a:p>
          <a:p/>
          <a:p>
            <a:r>
              <a:t>**Langkah 3 — simpangan baku.**</a:t>
            </a:r>
          </a:p>
          <a:p/>
          <a:p>
            <a:r>
              <a:t>sigma^2 = sum p_i (R_i - 0,19)^2 = 2,1156 quad Rightarrow quad sigma = 1,4545R</a:t>
            </a:r>
          </a:p>
          <a:p/>
          <a:p>
            <a:r>
              <a:t>**Langkah 4 — jumlah transaksi minimum untuk validasi.**</a:t>
            </a:r>
          </a:p>
          <a:p/>
          <a:p>
            <a:r>
              <a:t>n &gt; ((2 × 1,4545) / (0,)1900)^2 = (15,3105)^2 = 234 transaksi</a:t>
            </a:r>
          </a:p>
          <a:p/>
          <a:p>
            <a:r>
              <a:t>**Langkah 5 — terjemahkan ke waktu.** Pada 3 transaksi per minggu:</a:t>
            </a:r>
          </a:p>
          <a:p/>
          <a:p>
            <a:r>
              <a:t>(234) / (3) = 78 minggu = 1,5 tahun</a:t>
            </a:r>
          </a:p>
          <a:p/>
          <a:p>
            <a:r>
              <a:t>**Langkah 6 — terjemahkan ke rupiah.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Setelah 200 transaksi tercatat, seorang trader menyusun distribusi hasil rencananya:</a:t>
            </a:r>
          </a:p>
          <a:p/>
          <a:p>
            <a:r>
              <a:t>**Langkah 1 — ekspektasi.**</a:t>
            </a:r>
          </a:p>
          <a:p/>
          <a:p>
            <a:r>
              <a:t>E = sum p_i R_i = +0,1900R per transaksi</a:t>
            </a:r>
          </a:p>
          <a:p/>
          <a:p>
            <a:r>
              <a:t>**Langkah 2 — pemeriksaan silang lewat win rate dan payoff.**</a:t>
            </a:r>
          </a:p>
          <a:p/>
          <a:p>
            <a:r>
              <a:t>Tingkat kemenangan = 0,30 + 0,06 + 0,06 = **42%**</a:t>
            </a:r>
          </a:p>
          <a:p/>
          <a:p>
            <a:r>
              <a:t>overlineW = (0,450 + 0,240 + 0,024) / (0,)42 = (0,714) / (0,)42 = +1,7000R overlineL = (-0,500 - 0,024) / (0,)58 = (-0,524) / (0,)58 = -0,9034R E = 0,42(1,7000) + 0,58(-0,9034) = 0,7140 - 0,5240 = +0,1900R quad ✓</a:t>
            </a:r>
          </a:p>
          <a:p/>
          <a:p>
            <a:r>
              <a:t>Rasio payoff = 1,7000 / 0,9034 = 1,882</a:t>
            </a:r>
          </a:p>
          <a:p/>
          <a:p>
            <a:r>
              <a:t>**Langkah 3 — simpangan baku.**</a:t>
            </a:r>
          </a:p>
          <a:p/>
          <a:p>
            <a:r>
              <a:t>sigma^2 = sum p_i (R_i - 0,19)^2 = 2,1156 quad Rightarrow quad sigma = 1,4545R</a:t>
            </a:r>
          </a:p>
          <a:p/>
          <a:p>
            <a:r>
              <a:t>**Langkah 4 — jumlah transaksi minimum untuk validasi.**</a:t>
            </a:r>
          </a:p>
          <a:p/>
          <a:p>
            <a:r>
              <a:t>n &gt; ((2 × 1,4545) / (0,)1900)^2 = (15,3105)^2 = 234 transaksi</a:t>
            </a:r>
          </a:p>
          <a:p/>
          <a:p>
            <a:r>
              <a:t>**Langkah 5 — terjemahkan ke waktu.** Pada 3 transaksi per minggu:</a:t>
            </a:r>
          </a:p>
          <a:p/>
          <a:p>
            <a:r>
              <a:t>(234) / (3) = 78 minggu = 1,5 tahun</a:t>
            </a:r>
          </a:p>
          <a:p/>
          <a:p>
            <a:r>
              <a:t>**Langkah 6 — terjemahkan ke rupiah.</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Setelah 200 transaksi tercatat, seorang trader menyusun distribusi hasil rencananya:</a:t>
            </a:r>
          </a:p>
          <a:p/>
          <a:p>
            <a:r>
              <a:t>**Langkah 1 — ekspektasi.**</a:t>
            </a:r>
          </a:p>
          <a:p/>
          <a:p>
            <a:r>
              <a:t>E = sum p_i R_i = +0,1900R per transaksi</a:t>
            </a:r>
          </a:p>
          <a:p/>
          <a:p>
            <a:r>
              <a:t>**Langkah 2 — pemeriksaan silang lewat win rate dan payoff.**</a:t>
            </a:r>
          </a:p>
          <a:p/>
          <a:p>
            <a:r>
              <a:t>Tingkat kemenangan = 0,30 + 0,06 + 0,06 = **42%**</a:t>
            </a:r>
          </a:p>
          <a:p/>
          <a:p>
            <a:r>
              <a:t>overlineW = (0,450 + 0,240 + 0,024) / (0,)42 = (0,714) / (0,)42 = +1,7000R overlineL = (-0,500 - 0,024) / (0,)58 = (-0,524) / (0,)58 = -0,9034R E = 0,42(1,7000) + 0,58(-0,9034) = 0,7140 - 0,5240 = +0,1900R quad ✓</a:t>
            </a:r>
          </a:p>
          <a:p/>
          <a:p>
            <a:r>
              <a:t>Rasio payoff = 1,7000 / 0,9034 = 1,882</a:t>
            </a:r>
          </a:p>
          <a:p/>
          <a:p>
            <a:r>
              <a:t>**Langkah 3 — simpangan baku.**</a:t>
            </a:r>
          </a:p>
          <a:p/>
          <a:p>
            <a:r>
              <a:t>sigma^2 = sum p_i (R_i - 0,19)^2 = 2,1156 quad Rightarrow quad sigma = 1,4545R</a:t>
            </a:r>
          </a:p>
          <a:p/>
          <a:p>
            <a:r>
              <a:t>**Langkah 4 — jumlah transaksi minimum untuk validasi.**</a:t>
            </a:r>
          </a:p>
          <a:p/>
          <a:p>
            <a:r>
              <a:t>n &gt; ((2 × 1,4545) / (0,)1900)^2 = (15,3105)^2 = 234 transaksi</a:t>
            </a:r>
          </a:p>
          <a:p/>
          <a:p>
            <a:r>
              <a:t>**Langkah 5 — terjemahkan ke waktu.** Pada 3 transaksi per minggu:</a:t>
            </a:r>
          </a:p>
          <a:p/>
          <a:p>
            <a:r>
              <a:t>(234) / (3) = 78 minggu = 1,5 tahun</a:t>
            </a:r>
          </a:p>
          <a:p/>
          <a:p>
            <a:r>
              <a:t>**Langkah 6 — terjemahkan ke rupiah.</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sigma = sqrtsum p_i(R_i - E)^2 = ______ - n &gt; (2sigma/mu)^2 = ______ transaksi - Pada ______ transaksi/minggu, itu ______ minggu = ______ tahun - Tingkat kemenangan ______% · Rata-rata menang ______R · Rata-rata rugi ______R · Payoff ______ - Pemeriksaan silang: E = poverlineW + (1-p)overlineL = ______ ☐ cocok</a:t>
            </a:r>
          </a:p>
          <a:p/>
          <a:p>
            <a:r>
              <a:t>q = ______ (tingkat kalah)</a:t>
            </a:r>
          </a:p>
          <a:p/>
          <a:p>
            <a:r>
              <a:t>Tuliskan kalimat berikut dan tanda tangani: "Saya mengharapkan ______ kerugian berturut-turut dalam 200 transaksi berikutnya. Ketika itu terjadi, saya tidak akan mengubah rencana saya." ______</a:t>
            </a:r>
          </a:p>
          <a:p/>
          <a:p>
            <a:r>
              <a:t>1. Batas yang dapat saya tanggung: peluang DD ≥____% harus di bawah ____% (tulis sebelum menghitung) 2. Tabel simulasi (atau gunakan tabel §4.6.2 jika distribusi Anda mirip):</a:t>
            </a:r>
          </a:p>
          <a:p/>
          <a:p>
            <a:r>
              <a:t>3. Risiko yang saya pilih: ______% 4. Kelly penuh = mu/sigma^2 = ______% · Seperempat Kelly = ______% 5. Pilihan saya adalah ______ kali Kelly 6. Apa yang saya serahkan dengan memilih ini: ______</a:t>
            </a:r>
          </a:p>
          <a:p/>
          <a:p>
            <a:r>
              <a:t>Serahkan definisi setup Anda kepada rekan, bersama 20 grafik yang sama, tanpa penjelasan lisan.</a:t>
            </a:r>
          </a:p>
          <a:p/>
          <a:p>
            <a:r>
              <a:t>- Bar yang saya tandai: ______ · Bar yang rekan tandai: ______ - Tingkat kesepakatan: ______% - Syarat yang paling sering menimbulkan ketidaksepakatan: ______ - Bagaimana saya membuatnya operas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Rectangle 1"/>
          <p:cNvSpPr/>
          <p:nvPr/>
        </p:nvSpPr>
        <p:spPr>
          <a:xfrm>
            <a:off x="0" y="6601968"/>
            <a:ext cx="12191695" cy="256032"/>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2057400"/>
            <a:ext cx="9265615" cy="2743200"/>
          </a:xfrm>
          <a:prstGeom prst="rect">
            <a:avLst/>
          </a:prstGeom>
          <a:noFill/>
        </p:spPr>
        <p:txBody>
          <a:bodyPr wrap="square" lIns="0" rIns="0" tIns="0" bIns="0">
            <a:spAutoFit/>
          </a:bodyPr>
          <a:lstStyle/>
          <a:p>
            <a:pPr algn="l">
              <a:lnSpc>
                <a:spcPct val="115000"/>
              </a:lnSpc>
              <a:spcBef>
                <a:spcPts val="0"/>
              </a:spcBef>
              <a:spcAft>
                <a:spcPts val="1800"/>
              </a:spcAft>
            </a:pPr>
            <a:r>
              <a:rPr sz="1300" b="1">
                <a:solidFill>
                  <a:srgbClr val="C88A2E"/>
                </a:solidFill>
                <a:latin typeface="Source Sans Pro"/>
              </a:rPr>
              <a:t>INVESMENTPEDIA MASTERY CURRICULUM</a:t>
            </a:r>
          </a:p>
          <a:p>
            <a:pPr algn="l">
              <a:lnSpc>
                <a:spcPct val="105000"/>
              </a:lnSpc>
              <a:spcBef>
                <a:spcPts val="0"/>
              </a:spcBef>
              <a:spcAft>
                <a:spcPts val="1400"/>
              </a:spcAft>
            </a:pPr>
            <a:r>
              <a:rPr sz="4000" b="1">
                <a:solidFill>
                  <a:srgbClr val="FFFFFF"/>
                </a:solidFill>
                <a:latin typeface="Source Sans Pro"/>
              </a:rPr>
              <a:t>L2T.6 — Rencana Perdagangan: Setup, Entry, Exit, dan Ukuran Posisi</a:t>
            </a:r>
          </a:p>
          <a:p>
            <a:pPr algn="l">
              <a:lnSpc>
                <a:spcPct val="115000"/>
              </a:lnSpc>
              <a:spcBef>
                <a:spcPts val="0"/>
              </a:spcBef>
              <a:spcAft>
                <a:spcPts val="600"/>
              </a:spcAft>
            </a:pPr>
            <a:r>
              <a:rPr sz="1600" b="0">
                <a:solidFill>
                  <a:srgbClr val="A8BED6"/>
                </a:solidFill>
                <a:latin typeface="Source Sans Pro"/>
              </a:rPr>
              <a:t>Kurikulum Invesmentpedia · Level 2 Analis · Jalur Trader · Modul 6 (Penutup Jalur)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731520"/>
          </a:xfrm>
          <a:prstGeom prst="rect">
            <a:avLst/>
          </a:prstGeom>
          <a:noFill/>
        </p:spPr>
        <p:txBody>
          <a:bodyPr wrap="square" lIns="0" rIns="0" tIns="0" bIns="0">
            <a:spAutoFit/>
          </a:bodyPr>
          <a:lstStyle/>
          <a:p>
            <a:pPr algn="l">
              <a:lnSpc>
                <a:spcPct val="115000"/>
              </a:lnSpc>
              <a:spcBef>
                <a:spcPts val="0"/>
              </a:spcBef>
              <a:spcAft>
                <a:spcPts val="600"/>
              </a:spcAft>
            </a:pPr>
            <a:r>
              <a:rPr sz="2400" b="1">
                <a:solidFill>
                  <a:srgbClr val="0F2B46"/>
                </a:solidFill>
                <a:latin typeface="Source Sans Pro"/>
              </a:rPr>
              <a:t>Peta Konsep</a:t>
            </a:r>
          </a:p>
        </p:txBody>
      </p:sp>
      <p:sp>
        <p:nvSpPr>
          <p:cNvPr id="4" name="TextBox 3"/>
          <p:cNvSpPr txBox="1"/>
          <p:nvPr/>
        </p:nvSpPr>
        <p:spPr>
          <a:xfrm>
            <a:off x="777240" y="1737360"/>
            <a:ext cx="10637215" cy="4343400"/>
          </a:xfrm>
          <a:prstGeom prst="rect">
            <a:avLst/>
          </a:prstGeom>
          <a:noFill/>
        </p:spPr>
        <p:txBody>
          <a:bodyPr wrap="square" lIns="0" rIns="0" tIns="0" bIns="0">
            <a:spAutoFit/>
          </a:bodyPr>
          <a:lstStyle/>
          <a:p>
            <a:pPr algn="l">
              <a:lnSpc>
                <a:spcPct val="105000"/>
              </a:lnSpc>
              <a:spcBef>
                <a:spcPts val="0"/>
              </a:spcBef>
              <a:spcAft>
                <a:spcPts val="100"/>
              </a:spcAft>
            </a:pPr>
            <a:r>
              <a:rPr sz="900" b="0">
                <a:solidFill>
                  <a:srgbClr val="222830"/>
                </a:solidFill>
                <a:latin typeface="Menlo"/>
              </a:rPr>
              <a:t>        SELURUH JALUR TRADER BERMUARA DI SINI</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      RENCANA PERDAGANGAN (9 KOMPONEN)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        │           │           │            │</a:t>
            </a:r>
          </a:p>
          <a:p>
            <a:pPr algn="l">
              <a:lnSpc>
                <a:spcPct val="105000"/>
              </a:lnSpc>
              <a:spcBef>
                <a:spcPts val="0"/>
              </a:spcBef>
              <a:spcAft>
                <a:spcPts val="100"/>
              </a:spcAft>
            </a:pPr>
            <a:r>
              <a:rPr sz="900" b="0">
                <a:solidFill>
                  <a:srgbClr val="222830"/>
                </a:solidFill>
                <a:latin typeface="Menlo"/>
              </a:rPr>
              <a:t>  1 PASAR  2 SETUP   3 ENTRY    4 EXIT      5 SIZING</a:t>
            </a:r>
          </a:p>
          <a:p>
            <a:pPr algn="l">
              <a:lnSpc>
                <a:spcPct val="105000"/>
              </a:lnSpc>
              <a:spcBef>
                <a:spcPts val="0"/>
              </a:spcBef>
              <a:spcAft>
                <a:spcPts val="100"/>
              </a:spcAft>
            </a:pPr>
            <a:r>
              <a:rPr sz="900" b="0">
                <a:solidFill>
                  <a:srgbClr val="222830"/>
                </a:solidFill>
                <a:latin typeface="Menlo"/>
              </a:rPr>
              <a:t>   &amp; TF    (operasi-  (pemicu +  (stop,     (risiko %,</a:t>
            </a:r>
          </a:p>
          <a:p>
            <a:pPr algn="l">
              <a:lnSpc>
                <a:spcPct val="105000"/>
              </a:lnSpc>
              <a:spcBef>
                <a:spcPts val="0"/>
              </a:spcBef>
              <a:spcAft>
                <a:spcPts val="100"/>
              </a:spcAft>
            </a:pPr>
            <a:r>
              <a:rPr sz="900" b="0">
                <a:solidFill>
                  <a:srgbClr val="222830"/>
                </a:solidFill>
                <a:latin typeface="Menlo"/>
              </a:rPr>
              <a:t>           onal,      batas      target,     ATR, Kelly</a:t>
            </a:r>
          </a:p>
          <a:p>
            <a:pPr algn="l">
              <a:lnSpc>
                <a:spcPct val="105000"/>
              </a:lnSpc>
              <a:spcBef>
                <a:spcPts val="0"/>
              </a:spcBef>
              <a:spcAft>
                <a:spcPts val="100"/>
              </a:spcAft>
            </a:pPr>
            <a:r>
              <a:rPr sz="900" b="0">
                <a:solidFill>
                  <a:srgbClr val="222830"/>
                </a:solidFill>
                <a:latin typeface="Menlo"/>
              </a:rPr>
              <a:t>           dapat      harga)     trailing)   pecahan)</a:t>
            </a:r>
          </a:p>
          <a:p>
            <a:pPr algn="l">
              <a:lnSpc>
                <a:spcPct val="105000"/>
              </a:lnSpc>
              <a:spcBef>
                <a:spcPts val="0"/>
              </a:spcBef>
              <a:spcAft>
                <a:spcPts val="100"/>
              </a:spcAft>
            </a:pPr>
            <a:r>
              <a:rPr sz="900" b="0">
                <a:solidFill>
                  <a:srgbClr val="222830"/>
                </a:solidFill>
                <a:latin typeface="Menlo"/>
              </a:rPr>
              <a:t>           diuji</a:t>
            </a:r>
          </a:p>
          <a:p>
            <a:pPr algn="l">
              <a:lnSpc>
                <a:spcPct val="105000"/>
              </a:lnSpc>
              <a:spcBef>
                <a:spcPts val="0"/>
              </a:spcBef>
              <a:spcAft>
                <a:spcPts val="100"/>
              </a:spcAft>
            </a:pPr>
            <a:r>
              <a:rPr sz="900" b="0">
                <a:solidFill>
                  <a:srgbClr val="222830"/>
                </a:solidFill>
                <a:latin typeface="Menlo"/>
              </a:rPr>
              <a:t>           orang lain)</a:t>
            </a:r>
          </a:p>
          <a:p>
            <a:pPr algn="l">
              <a:lnSpc>
                <a:spcPct val="105000"/>
              </a:lnSpc>
              <a:spcBef>
                <a:spcPts val="0"/>
              </a:spcBef>
              <a:spcAft>
                <a:spcPts val="100"/>
              </a:spcAft>
            </a:pPr>
            <a:r>
              <a:rPr sz="900" b="0">
                <a:solidFill>
                  <a:srgbClr val="222830"/>
                </a:solidFill>
                <a:latin typeface="Menlo"/>
              </a:rPr>
              <a:t>   │        │           │           │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  6 KONDISI TIDAK-         │  ← sama pentingnya</a:t>
            </a:r>
          </a:p>
          <a:p>
            <a:pPr algn="l">
              <a:lnSpc>
                <a:spcPct val="105000"/>
              </a:lnSpc>
              <a:spcBef>
                <a:spcPts val="0"/>
              </a:spcBef>
              <a:spcAft>
                <a:spcPts val="100"/>
              </a:spcAft>
            </a:pPr>
            <a:r>
              <a:rPr sz="900" b="0">
                <a:solidFill>
                  <a:srgbClr val="222830"/>
                </a:solidFill>
                <a:latin typeface="Menlo"/>
              </a:rPr>
              <a:t>    │    BERTRANSAKSI           │    dengan kondisi masuk</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4.1</a:t>
            </a:r>
          </a:p>
          <a:p>
            <a:pPr algn="l">
              <a:lnSpc>
                <a:spcPct val="108000"/>
              </a:lnSpc>
              <a:spcBef>
                <a:spcPts val="0"/>
              </a:spcBef>
              <a:spcAft>
                <a:spcPts val="600"/>
              </a:spcAft>
            </a:pPr>
            <a:r>
              <a:rPr sz="3400" b="1">
                <a:solidFill>
                  <a:srgbClr val="FFFFFF"/>
                </a:solidFill>
                <a:latin typeface="Source Sans Pro"/>
              </a:rPr>
              <a:t>Rencana adalah dokumen, bukan niat</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4.1</a:t>
            </a:r>
          </a:p>
          <a:p>
            <a:pPr algn="l">
              <a:lnSpc>
                <a:spcPct val="110000"/>
              </a:lnSpc>
              <a:spcBef>
                <a:spcPts val="0"/>
              </a:spcBef>
              <a:spcAft>
                <a:spcPts val="600"/>
              </a:spcAft>
            </a:pPr>
            <a:r>
              <a:rPr sz="2600" b="1">
                <a:solidFill>
                  <a:srgbClr val="0F2B46"/>
                </a:solidFill>
                <a:latin typeface="Source Sans Pro"/>
              </a:rPr>
              <a:t>Rencana adalah dokumen, bukan niat</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Ia berubah tanpa jejak.</a:t>
            </a:r>
            <a:r>
              <a:rPr sz="1700" b="0">
                <a:solidFill>
                  <a:srgbClr val="222830"/>
                </a:solidFill>
                <a:latin typeface="Source Sans Pro"/>
              </a:rPr>
              <a:t> Anda tidak dapat mengetahui apakah hasil buruk berasal dari rencana yang salah atau dari rencana yang tidak dijalankan, karena tidak ada…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Ia tidak dapat diuji.</a:t>
            </a:r>
            <a:r>
              <a:rPr sz="1700" b="0">
                <a:solidFill>
                  <a:srgbClr val="222830"/>
                </a:solidFill>
                <a:latin typeface="Source Sans Pro"/>
              </a:rPr>
              <a:t> Menguji sebuah sistem memerlukan aturan yang tidak bergerak selama pengujian. Rencana dalam kepala bergerak setiap kali pasar bergerak.</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Ia selalu menyesuaikan diri dengan hasil.</a:t>
            </a:r>
            <a:r>
              <a:rPr sz="1700" b="0">
                <a:solidFill>
                  <a:srgbClr val="222830"/>
                </a:solidFill>
                <a:latin typeface="Source Sans Pro"/>
              </a:rPr>
              <a:t> Setelah transaksi rugi, ingatan Anda akan menyisipkan syarat yang seolah-olah sudah ada sejak awal. Ini bukan…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4.2</a:t>
            </a:r>
          </a:p>
          <a:p>
            <a:pPr algn="l">
              <a:lnSpc>
                <a:spcPct val="108000"/>
              </a:lnSpc>
              <a:spcBef>
                <a:spcPts val="0"/>
              </a:spcBef>
              <a:spcAft>
                <a:spcPts val="600"/>
              </a:spcAft>
            </a:pPr>
            <a:r>
              <a:rPr sz="3400" b="1">
                <a:solidFill>
                  <a:srgbClr val="FFFFFF"/>
                </a:solidFill>
                <a:latin typeface="Source Sans Pro"/>
              </a:rPr>
              <a:t>Sembilan komponen wajib</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4.2</a:t>
            </a:r>
          </a:p>
          <a:p>
            <a:pPr algn="l">
              <a:lnSpc>
                <a:spcPct val="110000"/>
              </a:lnSpc>
              <a:spcBef>
                <a:spcPts val="0"/>
              </a:spcBef>
              <a:spcAft>
                <a:spcPts val="600"/>
              </a:spcAft>
            </a:pPr>
            <a:r>
              <a:rPr sz="2400" b="1">
                <a:solidFill>
                  <a:srgbClr val="0F2B46"/>
                </a:solidFill>
                <a:latin typeface="Source Sans Pro"/>
              </a:rPr>
              <a:t>Sembilan komponen wajib</a:t>
            </a:r>
          </a:p>
        </p:txBody>
      </p:sp>
      <p:graphicFrame>
        <p:nvGraphicFramePr>
          <p:cNvPr id="4" name="Table 3"/>
          <p:cNvGraphicFramePr>
            <a:graphicFrameLocks noGrp="1"/>
          </p:cNvGraphicFramePr>
          <p:nvPr/>
        </p:nvGraphicFramePr>
        <p:xfrm>
          <a:off x="777240" y="1828800"/>
          <a:ext cx="10637215" cy="3840480"/>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a:t>
                      </a:r>
                    </a:p>
                  </a:txBody>
                  <a:tcPr anchor="ctr" marL="73152" marR="73152">
                    <a:solidFill>
                      <a:srgbClr val="0F2B46"/>
                    </a:solidFill>
                  </a:tcPr>
                </a:tc>
                <a:tc>
                  <a:txBody>
                    <a:bodyPr/>
                    <a:lstStyle/>
                    <a:p>
                      <a:r>
                        <a:rPr sz="1100" b="1">
                          <a:solidFill>
                            <a:srgbClr val="FFFFFF"/>
                          </a:solidFill>
                          <a:latin typeface="Source Sans Pro"/>
                        </a:rPr>
                        <a:t>Komponen</a:t>
                      </a:r>
                    </a:p>
                  </a:txBody>
                  <a:tcPr anchor="ctr" marL="73152" marR="73152">
                    <a:solidFill>
                      <a:srgbClr val="0F2B46"/>
                    </a:solidFill>
                  </a:tcPr>
                </a:tc>
                <a:tc>
                  <a:txBody>
                    <a:bodyPr/>
                    <a:lstStyle/>
                    <a:p>
                      <a:r>
                        <a:rPr sz="1100" b="1">
                          <a:solidFill>
                            <a:srgbClr val="FFFFFF"/>
                          </a:solidFill>
                          <a:latin typeface="Source Sans Pro"/>
                        </a:rPr>
                        <a:t>Pertanyaan yang dijawab</a:t>
                      </a:r>
                    </a:p>
                  </a:txBody>
                  <a:tcPr anchor="ctr" marL="73152" marR="73152">
                    <a:solidFill>
                      <a:srgbClr val="0F2B46"/>
                    </a:solidFill>
                  </a:tcPr>
                </a:tc>
                <a:tc>
                  <a:txBody>
                    <a:bodyPr/>
                    <a:lstStyle/>
                    <a:p>
                      <a:r>
                        <a:rPr sz="1100" b="1">
                          <a:solidFill>
                            <a:srgbClr val="FFFFFF"/>
                          </a:solidFill>
                          <a:latin typeface="Source Sans Pro"/>
                        </a:rPr>
                        <a:t>Kegagalan umum</a:t>
                      </a:r>
                    </a:p>
                  </a:txBody>
                  <a:tcPr anchor="ctr" marL="73152" marR="73152">
                    <a:solidFill>
                      <a:srgbClr val="0F2B46"/>
                    </a:solidFill>
                  </a:tcPr>
                </a:tc>
              </a:tr>
              <a:tr h="384048">
                <a:tc>
                  <a:txBody>
                    <a:bodyPr/>
                    <a:lstStyle/>
                    <a:p>
                      <a:r>
                        <a:rPr sz="1100" b="1">
                          <a:solidFill>
                            <a:srgbClr val="222830"/>
                          </a:solidFill>
                          <a:latin typeface="Source Sans Pro"/>
                        </a:rPr>
                        <a:t>1</a:t>
                      </a:r>
                    </a:p>
                  </a:txBody>
                  <a:tcPr anchor="ctr" marL="73152" marR="73152" marT="27432" marB="27432">
                    <a:solidFill>
                      <a:srgbClr val="FFFFFF"/>
                    </a:solidFill>
                  </a:tcPr>
                </a:tc>
                <a:tc>
                  <a:txBody>
                    <a:bodyPr/>
                    <a:lstStyle/>
                    <a:p>
                      <a:r>
                        <a:rPr sz="1100" b="0">
                          <a:solidFill>
                            <a:srgbClr val="222830"/>
                          </a:solidFill>
                          <a:latin typeface="Source Sans Pro"/>
                        </a:rPr>
                        <a:t>Pasar &amp; kerangka waktu</a:t>
                      </a:r>
                    </a:p>
                  </a:txBody>
                  <a:tcPr anchor="ctr" marL="73152" marR="73152" marT="27432" marB="27432">
                    <a:solidFill>
                      <a:srgbClr val="FFFFFF"/>
                    </a:solidFill>
                  </a:tcPr>
                </a:tc>
                <a:tc>
                  <a:txBody>
                    <a:bodyPr/>
                    <a:lstStyle/>
                    <a:p>
                      <a:r>
                        <a:rPr sz="1100" b="0">
                          <a:solidFill>
                            <a:srgbClr val="222830"/>
                          </a:solidFill>
                          <a:latin typeface="Source Sans Pro"/>
                        </a:rPr>
                        <a:t>Instrumen apa, timeframe apa, sesi apa</a:t>
                      </a:r>
                    </a:p>
                  </a:txBody>
                  <a:tcPr anchor="ctr" marL="73152" marR="73152" marT="27432" marB="27432">
                    <a:solidFill>
                      <a:srgbClr val="FFFFFF"/>
                    </a:solidFill>
                  </a:tcPr>
                </a:tc>
                <a:tc>
                  <a:txBody>
                    <a:bodyPr/>
                    <a:lstStyle/>
                    <a:p>
                      <a:r>
                        <a:rPr sz="1100" b="0">
                          <a:solidFill>
                            <a:srgbClr val="222830"/>
                          </a:solidFill>
                          <a:latin typeface="Source Sans Pro"/>
                        </a:rPr>
                        <a:t>"semua pasar yang bagus"</a:t>
                      </a:r>
                    </a:p>
                  </a:txBody>
                  <a:tcPr anchor="ctr" marL="73152" marR="73152" marT="27432" marB="27432">
                    <a:solidFill>
                      <a:srgbClr val="FFFFFF"/>
                    </a:solidFill>
                  </a:tcPr>
                </a:tc>
              </a:tr>
              <a:tr h="384048">
                <a:tc>
                  <a:txBody>
                    <a:bodyPr/>
                    <a:lstStyle/>
                    <a:p>
                      <a:r>
                        <a:rPr sz="1100" b="1">
                          <a:solidFill>
                            <a:srgbClr val="222830"/>
                          </a:solidFill>
                          <a:latin typeface="Source Sans Pro"/>
                        </a:rPr>
                        <a:t>2</a:t>
                      </a:r>
                    </a:p>
                  </a:txBody>
                  <a:tcPr anchor="ctr" marL="73152" marR="73152" marT="27432" marB="27432">
                    <a:solidFill>
                      <a:srgbClr val="F1F4F8"/>
                    </a:solidFill>
                  </a:tcPr>
                </a:tc>
                <a:tc>
                  <a:txBody>
                    <a:bodyPr/>
                    <a:lstStyle/>
                    <a:p>
                      <a:r>
                        <a:rPr sz="1100" b="0">
                          <a:solidFill>
                            <a:srgbClr val="222830"/>
                          </a:solidFill>
                          <a:latin typeface="Source Sans Pro"/>
                        </a:rPr>
                        <a:t>Setup</a:t>
                      </a:r>
                    </a:p>
                  </a:txBody>
                  <a:tcPr anchor="ctr" marL="73152" marR="73152" marT="27432" marB="27432">
                    <a:solidFill>
                      <a:srgbClr val="F1F4F8"/>
                    </a:solidFill>
                  </a:tcPr>
                </a:tc>
                <a:tc>
                  <a:txBody>
                    <a:bodyPr/>
                    <a:lstStyle/>
                    <a:p>
                      <a:r>
                        <a:rPr sz="1100" b="0">
                          <a:solidFill>
                            <a:srgbClr val="222830"/>
                          </a:solidFill>
                          <a:latin typeface="Source Sans Pro"/>
                        </a:rPr>
                        <a:t>Kondisi apa yang harus ada sebelum saya memperhatikan</a:t>
                      </a:r>
                    </a:p>
                  </a:txBody>
                  <a:tcPr anchor="ctr" marL="73152" marR="73152" marT="27432" marB="27432">
                    <a:solidFill>
                      <a:srgbClr val="F1F4F8"/>
                    </a:solidFill>
                  </a:tcPr>
                </a:tc>
                <a:tc>
                  <a:txBody>
                    <a:bodyPr/>
                    <a:lstStyle/>
                    <a:p>
                      <a:r>
                        <a:rPr sz="1100" b="0">
                          <a:solidFill>
                            <a:srgbClr val="222830"/>
                          </a:solidFill>
                          <a:latin typeface="Source Sans Pro"/>
                        </a:rPr>
                        <a:t>Deskriptif, bukan operasional</a:t>
                      </a:r>
                    </a:p>
                  </a:txBody>
                  <a:tcPr anchor="ctr" marL="73152" marR="73152" marT="27432" marB="27432">
                    <a:solidFill>
                      <a:srgbClr val="F1F4F8"/>
                    </a:solidFill>
                  </a:tcPr>
                </a:tc>
              </a:tr>
              <a:tr h="384048">
                <a:tc>
                  <a:txBody>
                    <a:bodyPr/>
                    <a:lstStyle/>
                    <a:p>
                      <a:r>
                        <a:rPr sz="1100" b="1">
                          <a:solidFill>
                            <a:srgbClr val="222830"/>
                          </a:solidFill>
                          <a:latin typeface="Source Sans Pro"/>
                        </a:rPr>
                        <a:t>3</a:t>
                      </a:r>
                    </a:p>
                  </a:txBody>
                  <a:tcPr anchor="ctr" marL="73152" marR="73152" marT="27432" marB="27432">
                    <a:solidFill>
                      <a:srgbClr val="FFFFFF"/>
                    </a:solidFill>
                  </a:tcPr>
                </a:tc>
                <a:tc>
                  <a:txBody>
                    <a:bodyPr/>
                    <a:lstStyle/>
                    <a:p>
                      <a:r>
                        <a:rPr sz="1100" b="0">
                          <a:solidFill>
                            <a:srgbClr val="222830"/>
                          </a:solidFill>
                          <a:latin typeface="Source Sans Pro"/>
                        </a:rPr>
                        <a:t>Entry</a:t>
                      </a:r>
                    </a:p>
                  </a:txBody>
                  <a:tcPr anchor="ctr" marL="73152" marR="73152" marT="27432" marB="27432">
                    <a:solidFill>
                      <a:srgbClr val="FFFFFF"/>
                    </a:solidFill>
                  </a:tcPr>
                </a:tc>
                <a:tc>
                  <a:txBody>
                    <a:bodyPr/>
                    <a:lstStyle/>
                    <a:p>
                      <a:r>
                        <a:rPr sz="1100" b="0">
                          <a:solidFill>
                            <a:srgbClr val="222830"/>
                          </a:solidFill>
                          <a:latin typeface="Source Sans Pro"/>
                        </a:rPr>
                        <a:t>Apa yang memicu order, dan pada harga berapa batasnya</a:t>
                      </a:r>
                    </a:p>
                  </a:txBody>
                  <a:tcPr anchor="ctr" marL="73152" marR="73152" marT="27432" marB="27432">
                    <a:solidFill>
                      <a:srgbClr val="FFFFFF"/>
                    </a:solidFill>
                  </a:tcPr>
                </a:tc>
                <a:tc>
                  <a:txBody>
                    <a:bodyPr/>
                    <a:lstStyle/>
                    <a:p>
                      <a:r>
                        <a:rPr sz="1100" b="0">
                          <a:solidFill>
                            <a:srgbClr val="222830"/>
                          </a:solidFill>
                          <a:latin typeface="Source Sans Pro"/>
                        </a:rPr>
                        <a:t>Pemicu tidak didefinisikan</a:t>
                      </a:r>
                    </a:p>
                  </a:txBody>
                  <a:tcPr anchor="ctr" marL="73152" marR="73152" marT="27432" marB="27432">
                    <a:solidFill>
                      <a:srgbClr val="FFFFFF"/>
                    </a:solidFill>
                  </a:tcPr>
                </a:tc>
              </a:tr>
              <a:tr h="384048">
                <a:tc>
                  <a:txBody>
                    <a:bodyPr/>
                    <a:lstStyle/>
                    <a:p>
                      <a:r>
                        <a:rPr sz="1100" b="1">
                          <a:solidFill>
                            <a:srgbClr val="222830"/>
                          </a:solidFill>
                          <a:latin typeface="Source Sans Pro"/>
                        </a:rPr>
                        <a:t>4</a:t>
                      </a:r>
                    </a:p>
                  </a:txBody>
                  <a:tcPr anchor="ctr" marL="73152" marR="73152" marT="27432" marB="27432">
                    <a:solidFill>
                      <a:srgbClr val="F1F4F8"/>
                    </a:solidFill>
                  </a:tcPr>
                </a:tc>
                <a:tc>
                  <a:txBody>
                    <a:bodyPr/>
                    <a:lstStyle/>
                    <a:p>
                      <a:r>
                        <a:rPr sz="1100" b="0">
                          <a:solidFill>
                            <a:srgbClr val="222830"/>
                          </a:solidFill>
                          <a:latin typeface="Source Sans Pro"/>
                        </a:rPr>
                        <a:t>Exit merugi</a:t>
                      </a:r>
                    </a:p>
                  </a:txBody>
                  <a:tcPr anchor="ctr" marL="73152" marR="73152" marT="27432" marB="27432">
                    <a:solidFill>
                      <a:srgbClr val="F1F4F8"/>
                    </a:solidFill>
                  </a:tcPr>
                </a:tc>
                <a:tc>
                  <a:txBody>
                    <a:bodyPr/>
                    <a:lstStyle/>
                    <a:p>
                      <a:r>
                        <a:rPr sz="1100" b="0">
                          <a:solidFill>
                            <a:srgbClr val="222830"/>
                          </a:solidFill>
                          <a:latin typeface="Source Sans Pro"/>
                        </a:rPr>
                        <a:t>Di mana saya salah, dan bagaimana saya tahu</a:t>
                      </a:r>
                    </a:p>
                  </a:txBody>
                  <a:tcPr anchor="ctr" marL="73152" marR="73152" marT="27432" marB="27432">
                    <a:solidFill>
                      <a:srgbClr val="F1F4F8"/>
                    </a:solidFill>
                  </a:tcPr>
                </a:tc>
                <a:tc>
                  <a:txBody>
                    <a:bodyPr/>
                    <a:lstStyle/>
                    <a:p>
                      <a:r>
                        <a:rPr sz="1100" b="0">
                          <a:solidFill>
                            <a:srgbClr val="222830"/>
                          </a:solidFill>
                          <a:latin typeface="Source Sans Pro"/>
                        </a:rPr>
                        <a:t>Stop mental</a:t>
                      </a:r>
                    </a:p>
                  </a:txBody>
                  <a:tcPr anchor="ctr" marL="73152" marR="73152" marT="27432" marB="27432">
                    <a:solidFill>
                      <a:srgbClr val="F1F4F8"/>
                    </a:solidFill>
                  </a:tcPr>
                </a:tc>
              </a:tr>
              <a:tr h="384048">
                <a:tc>
                  <a:txBody>
                    <a:bodyPr/>
                    <a:lstStyle/>
                    <a:p>
                      <a:r>
                        <a:rPr sz="1100" b="1">
                          <a:solidFill>
                            <a:srgbClr val="222830"/>
                          </a:solidFill>
                          <a:latin typeface="Source Sans Pro"/>
                        </a:rPr>
                        <a:t>5</a:t>
                      </a:r>
                    </a:p>
                  </a:txBody>
                  <a:tcPr anchor="ctr" marL="73152" marR="73152" marT="27432" marB="27432">
                    <a:solidFill>
                      <a:srgbClr val="FFFFFF"/>
                    </a:solidFill>
                  </a:tcPr>
                </a:tc>
                <a:tc>
                  <a:txBody>
                    <a:bodyPr/>
                    <a:lstStyle/>
                    <a:p>
                      <a:r>
                        <a:rPr sz="1100" b="0">
                          <a:solidFill>
                            <a:srgbClr val="222830"/>
                          </a:solidFill>
                          <a:latin typeface="Source Sans Pro"/>
                        </a:rPr>
                        <a:t>Exit menguntungkan</a:t>
                      </a:r>
                    </a:p>
                  </a:txBody>
                  <a:tcPr anchor="ctr" marL="73152" marR="73152" marT="27432" marB="27432">
                    <a:solidFill>
                      <a:srgbClr val="FFFFFF"/>
                    </a:solidFill>
                  </a:tcPr>
                </a:tc>
                <a:tc>
                  <a:txBody>
                    <a:bodyPr/>
                    <a:lstStyle/>
                    <a:p>
                      <a:r>
                        <a:rPr sz="1100" b="0">
                          <a:solidFill>
                            <a:srgbClr val="222830"/>
                          </a:solidFill>
                          <a:latin typeface="Source Sans Pro"/>
                        </a:rPr>
                        <a:t>Kapan dan bagaimana saya keluar</a:t>
                      </a:r>
                    </a:p>
                  </a:txBody>
                  <a:tcPr anchor="ctr" marL="73152" marR="73152" marT="27432" marB="27432">
                    <a:solidFill>
                      <a:srgbClr val="FFFFFF"/>
                    </a:solidFill>
                  </a:tcPr>
                </a:tc>
                <a:tc>
                  <a:txBody>
                    <a:bodyPr/>
                    <a:lstStyle/>
                    <a:p>
                      <a:r>
                        <a:rPr sz="1100" b="0">
                          <a:solidFill>
                            <a:srgbClr val="222830"/>
                          </a:solidFill>
                          <a:latin typeface="Source Sans Pro"/>
                        </a:rPr>
                        <a:t>Tidak ada; keluar berdasarkan perasaan</a:t>
                      </a:r>
                    </a:p>
                  </a:txBody>
                  <a:tcPr anchor="ctr" marL="73152" marR="73152" marT="27432" marB="27432">
                    <a:solidFill>
                      <a:srgbClr val="FFFFFF"/>
                    </a:solidFill>
                  </a:tcPr>
                </a:tc>
              </a:tr>
              <a:tr h="384048">
                <a:tc>
                  <a:txBody>
                    <a:bodyPr/>
                    <a:lstStyle/>
                    <a:p>
                      <a:r>
                        <a:rPr sz="1100" b="1">
                          <a:solidFill>
                            <a:srgbClr val="222830"/>
                          </a:solidFill>
                          <a:latin typeface="Source Sans Pro"/>
                        </a:rPr>
                        <a:t>6</a:t>
                      </a:r>
                    </a:p>
                  </a:txBody>
                  <a:tcPr anchor="ctr" marL="73152" marR="73152" marT="27432" marB="27432">
                    <a:solidFill>
                      <a:srgbClr val="F1F4F8"/>
                    </a:solidFill>
                  </a:tcPr>
                </a:tc>
                <a:tc>
                  <a:txBody>
                    <a:bodyPr/>
                    <a:lstStyle/>
                    <a:p>
                      <a:r>
                        <a:rPr sz="1100" b="0">
                          <a:solidFill>
                            <a:srgbClr val="222830"/>
                          </a:solidFill>
                          <a:latin typeface="Source Sans Pro"/>
                        </a:rPr>
                        <a:t>Ukuran posisi</a:t>
                      </a:r>
                    </a:p>
                  </a:txBody>
                  <a:tcPr anchor="ctr" marL="73152" marR="73152" marT="27432" marB="27432">
                    <a:solidFill>
                      <a:srgbClr val="F1F4F8"/>
                    </a:solidFill>
                  </a:tcPr>
                </a:tc>
                <a:tc>
                  <a:txBody>
                    <a:bodyPr/>
                    <a:lstStyle/>
                    <a:p>
                      <a:r>
                        <a:rPr sz="1100" b="0">
                          <a:solidFill>
                            <a:srgbClr val="222830"/>
                          </a:solidFill>
                          <a:latin typeface="Source Sans Pro"/>
                        </a:rPr>
                        <a:t>Berapa risiko rupiah, dan bagaimana dihitung</a:t>
                      </a:r>
                    </a:p>
                  </a:txBody>
                  <a:tcPr anchor="ctr" marL="73152" marR="73152" marT="27432" marB="27432">
                    <a:solidFill>
                      <a:srgbClr val="F1F4F8"/>
                    </a:solidFill>
                  </a:tcPr>
                </a:tc>
                <a:tc>
                  <a:txBody>
                    <a:bodyPr/>
                    <a:lstStyle/>
                    <a:p>
                      <a:r>
                        <a:rPr sz="1100" b="0">
                          <a:solidFill>
                            <a:srgbClr val="222830"/>
                          </a:solidFill>
                          <a:latin typeface="Source Sans Pro"/>
                        </a:rPr>
                        <a:t>Ukuran tetap lintas volatilitas</a:t>
                      </a:r>
                    </a:p>
                  </a:txBody>
                  <a:tcPr anchor="ctr" marL="73152" marR="73152" marT="27432" marB="27432">
                    <a:solidFill>
                      <a:srgbClr val="F1F4F8"/>
                    </a:solidFill>
                  </a:tcPr>
                </a:tc>
              </a:tr>
              <a:tr h="384048">
                <a:tc>
                  <a:txBody>
                    <a:bodyPr/>
                    <a:lstStyle/>
                    <a:p>
                      <a:r>
                        <a:rPr sz="1100" b="1">
                          <a:solidFill>
                            <a:srgbClr val="222830"/>
                          </a:solidFill>
                          <a:latin typeface="Source Sans Pro"/>
                        </a:rPr>
                        <a:t>7</a:t>
                      </a:r>
                    </a:p>
                  </a:txBody>
                  <a:tcPr anchor="ctr" marL="73152" marR="73152" marT="27432" marB="27432">
                    <a:solidFill>
                      <a:srgbClr val="FFFFFF"/>
                    </a:solidFill>
                  </a:tcPr>
                </a:tc>
                <a:tc>
                  <a:txBody>
                    <a:bodyPr/>
                    <a:lstStyle/>
                    <a:p>
                      <a:r>
                        <a:rPr sz="1100" b="0">
                          <a:solidFill>
                            <a:srgbClr val="222830"/>
                          </a:solidFill>
                          <a:latin typeface="Source Sans Pro"/>
                        </a:rPr>
                        <a:t>Kondisi tidak-bertransaksi</a:t>
                      </a:r>
                    </a:p>
                  </a:txBody>
                  <a:tcPr anchor="ctr" marL="73152" marR="73152" marT="27432" marB="27432">
                    <a:solidFill>
                      <a:srgbClr val="FFFFFF"/>
                    </a:solidFill>
                  </a:tcPr>
                </a:tc>
                <a:tc>
                  <a:txBody>
                    <a:bodyPr/>
                    <a:lstStyle/>
                    <a:p>
                      <a:r>
                        <a:rPr sz="1100" b="0">
                          <a:solidFill>
                            <a:srgbClr val="222830"/>
                          </a:solidFill>
                          <a:latin typeface="Source Sans Pro"/>
                        </a:rPr>
                        <a:t>Kapan saya tidak boleh masuk sama sekali</a:t>
                      </a:r>
                    </a:p>
                  </a:txBody>
                  <a:tcPr anchor="ctr" marL="73152" marR="73152" marT="27432" marB="27432">
                    <a:solidFill>
                      <a:srgbClr val="FFFFFF"/>
                    </a:solidFill>
                  </a:tcPr>
                </a:tc>
                <a:tc>
                  <a:txBody>
                    <a:bodyPr/>
                    <a:lstStyle/>
                    <a:p>
                      <a:r>
                        <a:rPr sz="1100" b="0">
                          <a:solidFill>
                            <a:srgbClr val="222830"/>
                          </a:solidFill>
                          <a:latin typeface="Source Sans Pro"/>
                        </a:rPr>
                        <a:t>Tidak ada</a:t>
                      </a:r>
                    </a:p>
                  </a:txBody>
                  <a:tcPr anchor="ctr" marL="73152" marR="73152" marT="27432" marB="27432">
                    <a:solidFill>
                      <a:srgbClr val="FFFFFF"/>
                    </a:solidFill>
                  </a:tcPr>
                </a:tc>
              </a:tr>
              <a:tr h="384048">
                <a:tc>
                  <a:txBody>
                    <a:bodyPr/>
                    <a:lstStyle/>
                    <a:p>
                      <a:r>
                        <a:rPr sz="1100" b="1">
                          <a:solidFill>
                            <a:srgbClr val="222830"/>
                          </a:solidFill>
                          <a:latin typeface="Source Sans Pro"/>
                        </a:rPr>
                        <a:t>8</a:t>
                      </a:r>
                    </a:p>
                  </a:txBody>
                  <a:tcPr anchor="ctr" marL="73152" marR="73152" marT="27432" marB="27432">
                    <a:solidFill>
                      <a:srgbClr val="F1F4F8"/>
                    </a:solidFill>
                  </a:tcPr>
                </a:tc>
                <a:tc>
                  <a:txBody>
                    <a:bodyPr/>
                    <a:lstStyle/>
                    <a:p>
                      <a:r>
                        <a:rPr sz="1100" b="0">
                          <a:solidFill>
                            <a:srgbClr val="222830"/>
                          </a:solidFill>
                          <a:latin typeface="Source Sans Pro"/>
                        </a:rPr>
                        <a:t>Pencatatan</a:t>
                      </a:r>
                    </a:p>
                  </a:txBody>
                  <a:tcPr anchor="ctr" marL="73152" marR="73152" marT="27432" marB="27432">
                    <a:solidFill>
                      <a:srgbClr val="F1F4F8"/>
                    </a:solidFill>
                  </a:tcPr>
                </a:tc>
                <a:tc>
                  <a:txBody>
                    <a:bodyPr/>
                    <a:lstStyle/>
                    <a:p>
                      <a:r>
                        <a:rPr sz="1100" b="0">
                          <a:solidFill>
                            <a:srgbClr val="222830"/>
                          </a:solidFill>
                          <a:latin typeface="Source Sans Pro"/>
                        </a:rPr>
                        <a:t>Apa yang dicatat, kapan, di mana</a:t>
                      </a:r>
                    </a:p>
                  </a:txBody>
                  <a:tcPr anchor="ctr" marL="73152" marR="73152" marT="27432" marB="27432">
                    <a:solidFill>
                      <a:srgbClr val="F1F4F8"/>
                    </a:solidFill>
                  </a:tcPr>
                </a:tc>
                <a:tc>
                  <a:txBody>
                    <a:bodyPr/>
                    <a:lstStyle/>
                    <a:p>
                      <a:r>
                        <a:rPr sz="1100" b="0">
                          <a:solidFill>
                            <a:srgbClr val="222830"/>
                          </a:solidFill>
                          <a:latin typeface="Source Sans Pro"/>
                        </a:rPr>
                        <a:t>Dicatat setelah hasil diketahui</a:t>
                      </a:r>
                    </a:p>
                  </a:txBody>
                  <a:tcPr anchor="ctr" marL="73152" marR="73152" marT="27432" marB="27432">
                    <a:solidFill>
                      <a:srgbClr val="F1F4F8"/>
                    </a:solidFill>
                  </a:tcPr>
                </a:tc>
              </a:tr>
              <a:tr h="384048">
                <a:tc>
                  <a:txBody>
                    <a:bodyPr/>
                    <a:lstStyle/>
                    <a:p>
                      <a:r>
                        <a:rPr sz="1100" b="1">
                          <a:solidFill>
                            <a:srgbClr val="222830"/>
                          </a:solidFill>
                          <a:latin typeface="Source Sans Pro"/>
                        </a:rPr>
                        <a:t>9</a:t>
                      </a:r>
                    </a:p>
                  </a:txBody>
                  <a:tcPr anchor="ctr" marL="73152" marR="73152" marT="27432" marB="27432">
                    <a:solidFill>
                      <a:srgbClr val="FFFFFF"/>
                    </a:solidFill>
                  </a:tcPr>
                </a:tc>
                <a:tc>
                  <a:txBody>
                    <a:bodyPr/>
                    <a:lstStyle/>
                    <a:p>
                      <a:r>
                        <a:rPr sz="1100" b="0">
                          <a:solidFill>
                            <a:srgbClr val="222830"/>
                          </a:solidFill>
                          <a:latin typeface="Source Sans Pro"/>
                        </a:rPr>
                        <a:t>Protokol perubahan</a:t>
                      </a:r>
                    </a:p>
                  </a:txBody>
                  <a:tcPr anchor="ctr" marL="73152" marR="73152" marT="27432" marB="27432">
                    <a:solidFill>
                      <a:srgbClr val="FFFFFF"/>
                    </a:solidFill>
                  </a:tcPr>
                </a:tc>
                <a:tc>
                  <a:txBody>
                    <a:bodyPr/>
                    <a:lstStyle/>
                    <a:p>
                      <a:r>
                        <a:rPr sz="1100" b="0">
                          <a:solidFill>
                            <a:srgbClr val="222830"/>
                          </a:solidFill>
                          <a:latin typeface="Source Sans Pro"/>
                        </a:rPr>
                        <a:t>Kapan rencana boleh diubah, dan oleh syarat apa</a:t>
                      </a:r>
                    </a:p>
                  </a:txBody>
                  <a:tcPr anchor="ctr" marL="73152" marR="73152" marT="27432" marB="27432">
                    <a:solidFill>
                      <a:srgbClr val="FFFFFF"/>
                    </a:solidFill>
                  </a:tcPr>
                </a:tc>
                <a:tc>
                  <a:txBody>
                    <a:bodyPr/>
                    <a:lstStyle/>
                    <a:p>
                      <a:r>
                        <a:rPr sz="1100" b="0">
                          <a:solidFill>
                            <a:srgbClr val="222830"/>
                          </a:solidFill>
                          <a:latin typeface="Source Sans Pro"/>
                        </a:rPr>
                        <a:t>Diubah setiap kali rugi</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4.3</a:t>
            </a:r>
          </a:p>
          <a:p>
            <a:pPr algn="l">
              <a:lnSpc>
                <a:spcPct val="108000"/>
              </a:lnSpc>
              <a:spcBef>
                <a:spcPts val="0"/>
              </a:spcBef>
              <a:spcAft>
                <a:spcPts val="600"/>
              </a:spcAft>
            </a:pPr>
            <a:r>
              <a:rPr sz="3400" b="1">
                <a:solidFill>
                  <a:srgbClr val="FFFFFF"/>
                </a:solidFill>
                <a:latin typeface="Source Sans Pro"/>
              </a:rPr>
              <a:t>Setup: syarat keterujian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4.4</a:t>
            </a:r>
          </a:p>
          <a:p>
            <a:pPr algn="l">
              <a:lnSpc>
                <a:spcPct val="108000"/>
              </a:lnSpc>
              <a:spcBef>
                <a:spcPts val="0"/>
              </a:spcBef>
              <a:spcAft>
                <a:spcPts val="600"/>
              </a:spcAft>
            </a:pPr>
            <a:r>
              <a:rPr sz="3400" b="1">
                <a:solidFill>
                  <a:srgbClr val="FFFFFF"/>
                </a:solidFill>
                <a:latin typeface="Source Sans Pro"/>
              </a:rPr>
              <a:t>Entry: pemicu, batas harga, dan biaya menunggu</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4.4</a:t>
            </a:r>
          </a:p>
          <a:p>
            <a:pPr algn="l">
              <a:lnSpc>
                <a:spcPct val="110000"/>
              </a:lnSpc>
              <a:spcBef>
                <a:spcPts val="0"/>
              </a:spcBef>
              <a:spcAft>
                <a:spcPts val="600"/>
              </a:spcAft>
            </a:pPr>
            <a:r>
              <a:rPr sz="2400" b="1">
                <a:solidFill>
                  <a:srgbClr val="0F2B46"/>
                </a:solidFill>
                <a:latin typeface="Source Sans Pro"/>
              </a:rPr>
              <a:t>Entry: pemicu, batas harga, dan biaya menunggu</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Jenis pemicu</a:t>
                      </a:r>
                    </a:p>
                  </a:txBody>
                  <a:tcPr anchor="ctr" marL="73152" marR="73152">
                    <a:solidFill>
                      <a:srgbClr val="0F2B46"/>
                    </a:solidFill>
                  </a:tcPr>
                </a:tc>
                <a:tc>
                  <a:txBody>
                    <a:bodyPr/>
                    <a:lstStyle/>
                    <a:p>
                      <a:r>
                        <a:rPr sz="1300" b="1">
                          <a:solidFill>
                            <a:srgbClr val="FFFFFF"/>
                          </a:solidFill>
                          <a:latin typeface="Source Sans Pro"/>
                        </a:rPr>
                        <a:t>Definisi</a:t>
                      </a:r>
                    </a:p>
                  </a:txBody>
                  <a:tcPr anchor="ctr" marL="73152" marR="73152">
                    <a:solidFill>
                      <a:srgbClr val="0F2B46"/>
                    </a:solidFill>
                  </a:tcPr>
                </a:tc>
                <a:tc>
                  <a:txBody>
                    <a:bodyPr/>
                    <a:lstStyle/>
                    <a:p>
                      <a:r>
                        <a:rPr sz="1300" b="1">
                          <a:solidFill>
                            <a:srgbClr val="FFFFFF"/>
                          </a:solidFill>
                          <a:latin typeface="Source Sans Pro"/>
                        </a:rPr>
                        <a:t>Pertukaran</a:t>
                      </a:r>
                    </a:p>
                  </a:txBody>
                  <a:tcPr anchor="ctr" marL="73152" marR="73152">
                    <a:solidFill>
                      <a:srgbClr val="0F2B46"/>
                    </a:solidFill>
                  </a:tcPr>
                </a:tc>
              </a:tr>
              <a:tr h="384048">
                <a:tc>
                  <a:txBody>
                    <a:bodyPr/>
                    <a:lstStyle/>
                    <a:p>
                      <a:r>
                        <a:rPr sz="1300" b="1">
                          <a:solidFill>
                            <a:srgbClr val="222830"/>
                          </a:solidFill>
                          <a:latin typeface="Source Sans Pro"/>
                        </a:rPr>
                        <a:t>Tembus level</a:t>
                      </a:r>
                    </a:p>
                  </a:txBody>
                  <a:tcPr anchor="ctr" marL="73152" marR="73152" marT="27432" marB="27432">
                    <a:solidFill>
                      <a:srgbClr val="FFFFFF"/>
                    </a:solidFill>
                  </a:tcPr>
                </a:tc>
                <a:tc>
                  <a:txBody>
                    <a:bodyPr/>
                    <a:lstStyle/>
                    <a:p>
                      <a:r>
                        <a:rPr sz="1300" b="0">
                          <a:solidFill>
                            <a:srgbClr val="222830"/>
                          </a:solidFill>
                          <a:latin typeface="Source Sans Pro"/>
                        </a:rPr>
                        <a:t>Order stop di atas tertinggi bar sinyal</a:t>
                      </a:r>
                    </a:p>
                  </a:txBody>
                  <a:tcPr anchor="ctr" marL="73152" marR="73152" marT="27432" marB="27432">
                    <a:solidFill>
                      <a:srgbClr val="FFFFFF"/>
                    </a:solidFill>
                  </a:tcPr>
                </a:tc>
                <a:tc>
                  <a:txBody>
                    <a:bodyPr/>
                    <a:lstStyle/>
                    <a:p>
                      <a:r>
                        <a:rPr sz="1300" b="0">
                          <a:solidFill>
                            <a:srgbClr val="222830"/>
                          </a:solidFill>
                          <a:latin typeface="Source Sans Pro"/>
                        </a:rPr>
                        <a:t>Masuk lebih cepat, lebih banyak sinyal palsu</a:t>
                      </a:r>
                    </a:p>
                  </a:txBody>
                  <a:tcPr anchor="ctr" marL="73152" marR="73152" marT="27432" marB="27432">
                    <a:solidFill>
                      <a:srgbClr val="FFFFFF"/>
                    </a:solidFill>
                  </a:tcPr>
                </a:tc>
              </a:tr>
              <a:tr h="384048">
                <a:tc>
                  <a:txBody>
                    <a:bodyPr/>
                    <a:lstStyle/>
                    <a:p>
                      <a:r>
                        <a:rPr sz="1300" b="1">
                          <a:solidFill>
                            <a:srgbClr val="222830"/>
                          </a:solidFill>
                          <a:latin typeface="Source Sans Pro"/>
                        </a:rPr>
                        <a:t>Konfirmasi penutupan</a:t>
                      </a:r>
                    </a:p>
                  </a:txBody>
                  <a:tcPr anchor="ctr" marL="73152" marR="73152" marT="27432" marB="27432">
                    <a:solidFill>
                      <a:srgbClr val="F1F4F8"/>
                    </a:solidFill>
                  </a:tcPr>
                </a:tc>
                <a:tc>
                  <a:txBody>
                    <a:bodyPr/>
                    <a:lstStyle/>
                    <a:p>
                      <a:r>
                        <a:rPr sz="1300" b="0">
                          <a:solidFill>
                            <a:srgbClr val="222830"/>
                          </a:solidFill>
                          <a:latin typeface="Source Sans Pro"/>
                        </a:rPr>
                        <a:t>Order pasar pada penutupan bar berikutnya</a:t>
                      </a:r>
                    </a:p>
                  </a:txBody>
                  <a:tcPr anchor="ctr" marL="73152" marR="73152" marT="27432" marB="27432">
                    <a:solidFill>
                      <a:srgbClr val="F1F4F8"/>
                    </a:solidFill>
                  </a:tcPr>
                </a:tc>
                <a:tc>
                  <a:txBody>
                    <a:bodyPr/>
                    <a:lstStyle/>
                    <a:p>
                      <a:r>
                        <a:rPr sz="1300" b="0">
                          <a:solidFill>
                            <a:srgbClr val="222830"/>
                          </a:solidFill>
                          <a:latin typeface="Source Sans Pro"/>
                        </a:rPr>
                        <a:t>Lebih sedikit sinyal palsu, harga lebih buruk</a:t>
                      </a:r>
                    </a:p>
                  </a:txBody>
                  <a:tcPr anchor="ctr" marL="73152" marR="73152" marT="27432" marB="27432">
                    <a:solidFill>
                      <a:srgbClr val="F1F4F8"/>
                    </a:solidFill>
                  </a:tcPr>
                </a:tc>
              </a:tr>
              <a:tr h="384048">
                <a:tc>
                  <a:txBody>
                    <a:bodyPr/>
                    <a:lstStyle/>
                    <a:p>
                      <a:r>
                        <a:rPr sz="1300" b="1">
                          <a:solidFill>
                            <a:srgbClr val="222830"/>
                          </a:solidFill>
                          <a:latin typeface="Source Sans Pro"/>
                        </a:rPr>
                        <a:t>Limit pada level</a:t>
                      </a:r>
                    </a:p>
                  </a:txBody>
                  <a:tcPr anchor="ctr" marL="73152" marR="73152" marT="27432" marB="27432">
                    <a:solidFill>
                      <a:srgbClr val="FFFFFF"/>
                    </a:solidFill>
                  </a:tcPr>
                </a:tc>
                <a:tc>
                  <a:txBody>
                    <a:bodyPr/>
                    <a:lstStyle/>
                    <a:p>
                      <a:r>
                        <a:rPr sz="1300" b="0">
                          <a:solidFill>
                            <a:srgbClr val="222830"/>
                          </a:solidFill>
                          <a:latin typeface="Source Sans Pro"/>
                        </a:rPr>
                        <a:t>Order limit di level konfluensi</a:t>
                      </a:r>
                    </a:p>
                  </a:txBody>
                  <a:tcPr anchor="ctr" marL="73152" marR="73152" marT="27432" marB="27432">
                    <a:solidFill>
                      <a:srgbClr val="FFFFFF"/>
                    </a:solidFill>
                  </a:tcPr>
                </a:tc>
                <a:tc>
                  <a:txBody>
                    <a:bodyPr/>
                    <a:lstStyle/>
                    <a:p>
                      <a:r>
                        <a:rPr sz="1300" b="0">
                          <a:solidFill>
                            <a:srgbClr val="222830"/>
                          </a:solidFill>
                          <a:latin typeface="Source Sans Pro"/>
                        </a:rPr>
                        <a:t>Harga terbaik, sebagian transaksi tidak pernah terisi</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4.5</a:t>
            </a:r>
          </a:p>
          <a:p>
            <a:pPr algn="l">
              <a:lnSpc>
                <a:spcPct val="108000"/>
              </a:lnSpc>
              <a:spcBef>
                <a:spcPts val="0"/>
              </a:spcBef>
              <a:spcAft>
                <a:spcPts val="600"/>
              </a:spcAft>
            </a:pPr>
            <a:r>
              <a:rPr sz="3400" b="1">
                <a:solidFill>
                  <a:srgbClr val="FFFFFF"/>
                </a:solidFill>
                <a:latin typeface="Source Sans Pro"/>
              </a:rPr>
              <a:t>Exit: mengapa ia lebih menentukan daripada entry</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600" b="1">
                <a:solidFill>
                  <a:srgbClr val="0F2B46"/>
                </a:solidFill>
                <a:latin typeface="Source Sans Pro"/>
              </a:rPr>
              <a:t>Exit: mengapa ia lebih menentukan daripada entry</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Exit merugi (stop).</a:t>
            </a:r>
            <a:r>
              <a:rPr sz="1700" b="0">
                <a:solidFill>
                  <a:srgbClr val="222830"/>
                </a:solidFill>
                <a:latin typeface="Source Sans Pro"/>
              </a:rPr>
              <a:t> Harga di mana tesis Anda terbukti salah — bukan jumlah rupiah yang nyaman Anda hilangkan. Ditempatkan di bursa, bukan di kepala.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Exit menguntungkan (target).</a:t>
            </a:r>
            <a:r>
              <a:rPr sz="1700" b="0">
                <a:solidFill>
                  <a:srgbClr val="222830"/>
                </a:solidFill>
                <a:latin typeface="Source Sans Pro"/>
              </a:rPr>
              <a:t> Harga atau syarat untuk keluar. Boleh berupa target tetap, trailing, atau keluar bertahap — tetapi harus tertulis.</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Exit waktu.</a:t>
            </a:r>
            <a:r>
              <a:rPr sz="1700" b="0">
                <a:solidFill>
                  <a:srgbClr val="222830"/>
                </a:solidFill>
                <a:latin typeface="Source Sans Pro"/>
              </a:rPr>
              <a:t> Jika setelah n bar harga tidak bergerak ke arah mana pun secara berarti, keluar. Modal yang terikat pada posisi diam memiliki biaya kesempatan yang…</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400" b="1">
                <a:solidFill>
                  <a:srgbClr val="0F2B46"/>
                </a:solidFill>
                <a:latin typeface="Source Sans Pro"/>
              </a:rPr>
              <a:t>Exit: mengapa ia lebih menentukan daripada entry</a:t>
            </a:r>
          </a:p>
        </p:txBody>
      </p:sp>
      <p:graphicFrame>
        <p:nvGraphicFramePr>
          <p:cNvPr id="4" name="Table 3"/>
          <p:cNvGraphicFramePr>
            <a:graphicFrameLocks noGrp="1"/>
          </p:cNvGraphicFramePr>
          <p:nvPr/>
        </p:nvGraphicFramePr>
        <p:xfrm>
          <a:off x="777240" y="1828800"/>
          <a:ext cx="10637215" cy="3072384"/>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Perubahan</a:t>
                      </a:r>
                    </a:p>
                  </a:txBody>
                  <a:tcPr anchor="ctr" marL="73152" marR="73152">
                    <a:solidFill>
                      <a:srgbClr val="0F2B46"/>
                    </a:solidFill>
                  </a:tcPr>
                </a:tc>
                <a:tc>
                  <a:txBody>
                    <a:bodyPr/>
                    <a:lstStyle/>
                    <a:p>
                      <a:r>
                        <a:rPr sz="1300" b="1">
                          <a:solidFill>
                            <a:srgbClr val="FFFFFF"/>
                          </a:solidFill>
                          <a:latin typeface="Source Sans Pro"/>
                        </a:rPr>
                        <a:t>Ekspektasi baru</a:t>
                      </a:r>
                    </a:p>
                  </a:txBody>
                  <a:tcPr anchor="ctr" marL="73152" marR="73152">
                    <a:solidFill>
                      <a:srgbClr val="0F2B46"/>
                    </a:solidFill>
                  </a:tcPr>
                </a:tc>
                <a:tc>
                  <a:txBody>
                    <a:bodyPr/>
                    <a:lstStyle/>
                    <a:p>
                      <a:r>
                        <a:rPr sz="1300" b="1">
                          <a:solidFill>
                            <a:srgbClr val="FFFFFF"/>
                          </a:solidFill>
                          <a:latin typeface="Source Sans Pro"/>
                        </a:rPr>
                        <a:t>Perubahan relatif</a:t>
                      </a:r>
                    </a:p>
                  </a:txBody>
                  <a:tcPr anchor="ctr" marL="73152" marR="73152">
                    <a:solidFill>
                      <a:srgbClr val="0F2B46"/>
                    </a:solidFill>
                  </a:tcPr>
                </a:tc>
              </a:tr>
              <a:tr h="384048">
                <a:tc>
                  <a:txBody>
                    <a:bodyPr/>
                    <a:lstStyle/>
                    <a:p>
                      <a:r>
                        <a:rPr sz="1300" b="1">
                          <a:solidFill>
                            <a:srgbClr val="222830"/>
                          </a:solidFill>
                          <a:latin typeface="Source Sans Pro"/>
                        </a:rPr>
                        <a:t>**Baseline**</a:t>
                      </a:r>
                    </a:p>
                  </a:txBody>
                  <a:tcPr anchor="ctr" marL="73152" marR="73152" marT="27432" marB="27432">
                    <a:solidFill>
                      <a:srgbClr val="FFFFFF"/>
                    </a:solidFill>
                  </a:tcPr>
                </a:tc>
                <a:tc>
                  <a:txBody>
                    <a:bodyPr/>
                    <a:lstStyle/>
                    <a:p>
                      <a:r>
                        <a:rPr sz="1300" b="0">
                          <a:solidFill>
                            <a:srgbClr val="222830"/>
                          </a:solidFill>
                          <a:latin typeface="Source Sans Pro"/>
                        </a:rPr>
                        <a:t>**+0,1957R**</a:t>
                      </a:r>
                    </a:p>
                  </a:txBody>
                  <a:tcPr anchor="ctr" marL="73152" marR="73152" marT="27432" marB="27432">
                    <a:solidFill>
                      <a:srgbClr val="FFFFFF"/>
                    </a:solidFill>
                  </a:tcPr>
                </a:tc>
                <a:tc>
                  <a:txBody>
                    <a:bodyPr/>
                    <a:lstStyle/>
                    <a:p>
                      <a:r>
                        <a:rPr sz="1300" b="0">
                          <a:solidFill>
                            <a:srgbClr val="222830"/>
                          </a:solidFill>
                          <a:latin typeface="Source Sans Pro"/>
                        </a:rPr>
                        <a:t>—</a:t>
                      </a:r>
                    </a:p>
                  </a:txBody>
                  <a:tcPr anchor="ctr" marL="73152" marR="73152" marT="27432" marB="27432">
                    <a:solidFill>
                      <a:srgbClr val="FFFFFF"/>
                    </a:solidFill>
                  </a:tcPr>
                </a:tc>
              </a:tr>
              <a:tr h="384048">
                <a:tc>
                  <a:txBody>
                    <a:bodyPr/>
                    <a:lstStyle/>
                    <a:p>
                      <a:r>
                        <a:rPr sz="1300" b="1">
                          <a:solidFill>
                            <a:srgbClr val="222830"/>
                          </a:solidFill>
                          <a:latin typeface="Source Sans Pro"/>
                        </a:rPr>
                        <a:t>Entry memburuk 0,05R</a:t>
                      </a:r>
                    </a:p>
                  </a:txBody>
                  <a:tcPr anchor="ctr" marL="73152" marR="73152" marT="27432" marB="27432">
                    <a:solidFill>
                      <a:srgbClr val="F1F4F8"/>
                    </a:solidFill>
                  </a:tcPr>
                </a:tc>
                <a:tc>
                  <a:txBody>
                    <a:bodyPr/>
                    <a:lstStyle/>
                    <a:p>
                      <a:r>
                        <a:rPr sz="1300" b="0">
                          <a:solidFill>
                            <a:srgbClr val="222830"/>
                          </a:solidFill>
                          <a:latin typeface="Source Sans Pro"/>
                        </a:rPr>
                        <a:t>+0,1441R</a:t>
                      </a:r>
                    </a:p>
                  </a:txBody>
                  <a:tcPr anchor="ctr" marL="73152" marR="73152" marT="27432" marB="27432">
                    <a:solidFill>
                      <a:srgbClr val="F1F4F8"/>
                    </a:solidFill>
                  </a:tcPr>
                </a:tc>
                <a:tc>
                  <a:txBody>
                    <a:bodyPr/>
                    <a:lstStyle/>
                    <a:p>
                      <a:r>
                        <a:rPr sz="1300" b="0">
                          <a:solidFill>
                            <a:srgbClr val="222830"/>
                          </a:solidFill>
                          <a:latin typeface="Source Sans Pro"/>
                        </a:rPr>
                        <a:t>**−26,4%**</a:t>
                      </a:r>
                    </a:p>
                  </a:txBody>
                  <a:tcPr anchor="ctr" marL="73152" marR="73152" marT="27432" marB="27432">
                    <a:solidFill>
                      <a:srgbClr val="F1F4F8"/>
                    </a:solidFill>
                  </a:tcPr>
                </a:tc>
              </a:tr>
              <a:tr h="384048">
                <a:tc>
                  <a:txBody>
                    <a:bodyPr/>
                    <a:lstStyle/>
                    <a:p>
                      <a:r>
                        <a:rPr sz="1300" b="1">
                          <a:solidFill>
                            <a:srgbClr val="222830"/>
                          </a:solidFill>
                          <a:latin typeface="Source Sans Pro"/>
                        </a:rPr>
                        <a:t>Entry memburuk 0,10R</a:t>
                      </a:r>
                    </a:p>
                  </a:txBody>
                  <a:tcPr anchor="ctr" marL="73152" marR="73152" marT="27432" marB="27432">
                    <a:solidFill>
                      <a:srgbClr val="FFFFFF"/>
                    </a:solidFill>
                  </a:tcPr>
                </a:tc>
                <a:tc>
                  <a:txBody>
                    <a:bodyPr/>
                    <a:lstStyle/>
                    <a:p>
                      <a:r>
                        <a:rPr sz="1300" b="0">
                          <a:solidFill>
                            <a:srgbClr val="222830"/>
                          </a:solidFill>
                          <a:latin typeface="Source Sans Pro"/>
                        </a:rPr>
                        <a:t>+0,0901R</a:t>
                      </a:r>
                    </a:p>
                  </a:txBody>
                  <a:tcPr anchor="ctr" marL="73152" marR="73152" marT="27432" marB="27432">
                    <a:solidFill>
                      <a:srgbClr val="FFFFFF"/>
                    </a:solidFill>
                  </a:tcPr>
                </a:tc>
                <a:tc>
                  <a:txBody>
                    <a:bodyPr/>
                    <a:lstStyle/>
                    <a:p>
                      <a:r>
                        <a:rPr sz="1300" b="0">
                          <a:solidFill>
                            <a:srgbClr val="222830"/>
                          </a:solidFill>
                          <a:latin typeface="Source Sans Pro"/>
                        </a:rPr>
                        <a:t>**−54,0%**</a:t>
                      </a:r>
                    </a:p>
                  </a:txBody>
                  <a:tcPr anchor="ctr" marL="73152" marR="73152" marT="27432" marB="27432">
                    <a:solidFill>
                      <a:srgbClr val="FFFFFF"/>
                    </a:solidFill>
                  </a:tcPr>
                </a:tc>
              </a:tr>
              <a:tr h="384048">
                <a:tc>
                  <a:txBody>
                    <a:bodyPr/>
                    <a:lstStyle/>
                    <a:p>
                      <a:r>
                        <a:rPr sz="1300" b="1">
                          <a:solidFill>
                            <a:srgbClr val="222830"/>
                          </a:solidFill>
                          <a:latin typeface="Source Sans Pro"/>
                        </a:rPr>
                        <a:t>Entry memburuk 0,20R</a:t>
                      </a:r>
                    </a:p>
                  </a:txBody>
                  <a:tcPr anchor="ctr" marL="73152" marR="73152" marT="27432" marB="27432">
                    <a:solidFill>
                      <a:srgbClr val="F1F4F8"/>
                    </a:solidFill>
                  </a:tcPr>
                </a:tc>
                <a:tc>
                  <a:txBody>
                    <a:bodyPr/>
                    <a:lstStyle/>
                    <a:p>
                      <a:r>
                        <a:rPr sz="1300" b="0">
                          <a:solidFill>
                            <a:srgbClr val="222830"/>
                          </a:solidFill>
                          <a:latin typeface="Source Sans Pro"/>
                        </a:rPr>
                        <a:t>−0,0139R</a:t>
                      </a:r>
                    </a:p>
                  </a:txBody>
                  <a:tcPr anchor="ctr" marL="73152" marR="73152" marT="27432" marB="27432">
                    <a:solidFill>
                      <a:srgbClr val="F1F4F8"/>
                    </a:solidFill>
                  </a:tcPr>
                </a:tc>
                <a:tc>
                  <a:txBody>
                    <a:bodyPr/>
                    <a:lstStyle/>
                    <a:p>
                      <a:r>
                        <a:rPr sz="1300" b="0">
                          <a:solidFill>
                            <a:srgbClr val="222830"/>
                          </a:solidFill>
                          <a:latin typeface="Source Sans Pro"/>
                        </a:rPr>
                        <a:t>**−107,1%**</a:t>
                      </a:r>
                    </a:p>
                  </a:txBody>
                  <a:tcPr anchor="ctr" marL="73152" marR="73152" marT="27432" marB="27432">
                    <a:solidFill>
                      <a:srgbClr val="F1F4F8"/>
                    </a:solidFill>
                  </a:tcPr>
                </a:tc>
              </a:tr>
              <a:tr h="384048">
                <a:tc>
                  <a:txBody>
                    <a:bodyPr/>
                    <a:lstStyle/>
                    <a:p>
                      <a:r>
                        <a:rPr sz="1300" b="1">
                          <a:solidFill>
                            <a:srgbClr val="222830"/>
                          </a:solidFill>
                          <a:latin typeface="Source Sans Pro"/>
                        </a:rPr>
                        <a:t>Exit memotong 9% dari pemenang</a:t>
                      </a:r>
                    </a:p>
                  </a:txBody>
                  <a:tcPr anchor="ctr" marL="73152" marR="73152" marT="27432" marB="27432">
                    <a:solidFill>
                      <a:srgbClr val="FFFFFF"/>
                    </a:solidFill>
                  </a:tcPr>
                </a:tc>
                <a:tc>
                  <a:txBody>
                    <a:bodyPr/>
                    <a:lstStyle/>
                    <a:p>
                      <a:r>
                        <a:rPr sz="1300" b="0">
                          <a:solidFill>
                            <a:srgbClr val="222830"/>
                          </a:solidFill>
                          <a:latin typeface="Source Sans Pro"/>
                        </a:rPr>
                        <a:t>+0,1162R</a:t>
                      </a:r>
                    </a:p>
                  </a:txBody>
                  <a:tcPr anchor="ctr" marL="73152" marR="73152" marT="27432" marB="27432">
                    <a:solidFill>
                      <a:srgbClr val="FFFFFF"/>
                    </a:solidFill>
                  </a:tcPr>
                </a:tc>
                <a:tc>
                  <a:txBody>
                    <a:bodyPr/>
                    <a:lstStyle/>
                    <a:p>
                      <a:r>
                        <a:rPr sz="1300" b="0">
                          <a:solidFill>
                            <a:srgbClr val="222830"/>
                          </a:solidFill>
                          <a:latin typeface="Source Sans Pro"/>
                        </a:rPr>
                        <a:t>**−40,6%**</a:t>
                      </a:r>
                    </a:p>
                  </a:txBody>
                  <a:tcPr anchor="ctr" marL="73152" marR="73152" marT="27432" marB="27432">
                    <a:solidFill>
                      <a:srgbClr val="FFFFFF"/>
                    </a:solidFill>
                  </a:tcPr>
                </a:tc>
              </a:tr>
              <a:tr h="384048">
                <a:tc>
                  <a:txBody>
                    <a:bodyPr/>
                    <a:lstStyle/>
                    <a:p>
                      <a:r>
                        <a:rPr sz="1300" b="1">
                          <a:solidFill>
                            <a:srgbClr val="222830"/>
                          </a:solidFill>
                          <a:latin typeface="Source Sans Pro"/>
                        </a:rPr>
                        <a:t>Exit memotong 19% dari pemenang</a:t>
                      </a:r>
                    </a:p>
                  </a:txBody>
                  <a:tcPr anchor="ctr" marL="73152" marR="73152" marT="27432" marB="27432">
                    <a:solidFill>
                      <a:srgbClr val="F1F4F8"/>
                    </a:solidFill>
                  </a:tcPr>
                </a:tc>
                <a:tc>
                  <a:txBody>
                    <a:bodyPr/>
                    <a:lstStyle/>
                    <a:p>
                      <a:r>
                        <a:rPr sz="1300" b="0">
                          <a:solidFill>
                            <a:srgbClr val="222830"/>
                          </a:solidFill>
                          <a:latin typeface="Source Sans Pro"/>
                        </a:rPr>
                        <a:t>+0,0509R</a:t>
                      </a:r>
                    </a:p>
                  </a:txBody>
                  <a:tcPr anchor="ctr" marL="73152" marR="73152" marT="27432" marB="27432">
                    <a:solidFill>
                      <a:srgbClr val="F1F4F8"/>
                    </a:solidFill>
                  </a:tcPr>
                </a:tc>
                <a:tc>
                  <a:txBody>
                    <a:bodyPr/>
                    <a:lstStyle/>
                    <a:p>
                      <a:r>
                        <a:rPr sz="1300" b="0">
                          <a:solidFill>
                            <a:srgbClr val="222830"/>
                          </a:solidFill>
                          <a:latin typeface="Source Sans Pro"/>
                        </a:rPr>
                        <a:t>**−74,0%**</a:t>
                      </a:r>
                    </a:p>
                  </a:txBody>
                  <a:tcPr anchor="ctr" marL="73152" marR="73152" marT="27432" marB="27432">
                    <a:solidFill>
                      <a:srgbClr val="F1F4F8"/>
                    </a:solidFill>
                  </a:tcPr>
                </a:tc>
              </a:tr>
              <a:tr h="384048">
                <a:tc>
                  <a:txBody>
                    <a:bodyPr/>
                    <a:lstStyle/>
                    <a:p>
                      <a:r>
                        <a:rPr sz="1300" b="1">
                          <a:solidFill>
                            <a:srgbClr val="222830"/>
                          </a:solidFill>
                          <a:latin typeface="Source Sans Pro"/>
                        </a:rPr>
                        <a:t>Exit memotong 30% dari pemenang</a:t>
                      </a:r>
                    </a:p>
                  </a:txBody>
                  <a:tcPr anchor="ctr" marL="73152" marR="73152" marT="27432" marB="27432">
                    <a:solidFill>
                      <a:srgbClr val="FFFFFF"/>
                    </a:solidFill>
                  </a:tcPr>
                </a:tc>
                <a:tc>
                  <a:txBody>
                    <a:bodyPr/>
                    <a:lstStyle/>
                    <a:p>
                      <a:r>
                        <a:rPr sz="1300" b="0">
                          <a:solidFill>
                            <a:srgbClr val="222830"/>
                          </a:solidFill>
                          <a:latin typeface="Source Sans Pro"/>
                        </a:rPr>
                        <a:t>−0,0228R</a:t>
                      </a:r>
                    </a:p>
                  </a:txBody>
                  <a:tcPr anchor="ctr" marL="73152" marR="73152" marT="27432" marB="27432">
                    <a:solidFill>
                      <a:srgbClr val="FFFFFF"/>
                    </a:solidFill>
                  </a:tcPr>
                </a:tc>
                <a:tc>
                  <a:txBody>
                    <a:bodyPr/>
                    <a:lstStyle/>
                    <a:p>
                      <a:r>
                        <a:rPr sz="1300" b="0">
                          <a:solidFill>
                            <a:srgbClr val="222830"/>
                          </a:solidFill>
                          <a:latin typeface="Source Sans Pro"/>
                        </a:rPr>
                        <a:t>**−111,7%**</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4.6</a:t>
            </a:r>
          </a:p>
          <a:p>
            <a:pPr algn="l">
              <a:lnSpc>
                <a:spcPct val="108000"/>
              </a:lnSpc>
              <a:spcBef>
                <a:spcPts val="0"/>
              </a:spcBef>
              <a:spcAft>
                <a:spcPts val="600"/>
              </a:spcAft>
            </a:pPr>
            <a:r>
              <a:rPr sz="3400" b="1">
                <a:solidFill>
                  <a:srgbClr val="FFFFFF"/>
                </a:solidFill>
                <a:latin typeface="Source Sans Pro"/>
              </a:rPr>
              <a:t>Ukuran posisi: dari ATR ke Kelly, dan mengapa berhenti jauh sebelum Kelly</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4.6</a:t>
            </a:r>
          </a:p>
          <a:p>
            <a:pPr algn="l">
              <a:lnSpc>
                <a:spcPct val="110000"/>
              </a:lnSpc>
              <a:spcBef>
                <a:spcPts val="0"/>
              </a:spcBef>
              <a:spcAft>
                <a:spcPts val="600"/>
              </a:spcAft>
            </a:pPr>
            <a:r>
              <a:rPr sz="2600" b="1">
                <a:solidFill>
                  <a:srgbClr val="0F2B46"/>
                </a:solidFill>
                <a:latin typeface="Source Sans Pro"/>
              </a:rPr>
              <a:t>Ukuran posisi: dari ATR ke Kelly, dan mengapa berhenti jauh sebelum Kelly</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Kelly mengasumsikan Anda mengetahui mu dan sigma dengan pasti.</a:t>
            </a:r>
            <a:r>
              <a:rPr sz="1700" b="0">
                <a:solidFill>
                  <a:srgbClr val="222830"/>
                </a:solidFill>
                <a:latin typeface="Source Sans Pro"/>
              </a:rPr>
              <a:t> Anda tidak. Anda mengestimasinya dari sampel terbatas, dan §4.9 menunjukkan sampel itu hampir…</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Kelly menghukum keras kesalahan estimasi ke atas.</a:t>
            </a:r>
            <a:r>
              <a:rPr sz="1700" b="0">
                <a:solidFill>
                  <a:srgbClr val="222830"/>
                </a:solidFill>
                <a:latin typeface="Source Sans Pro"/>
              </a:rPr>
              <a:t> Bertaruh dua kali Kelly memberikan laju pertumbuhan nol — bukan setengah, tetapi nol.</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Kelly mengabaikan drawdown dalam perjalanan.</a:t>
            </a:r>
            <a:r>
              <a:rPr sz="1700" b="0">
                <a:solidFill>
                  <a:srgbClr val="222830"/>
                </a:solidFill>
                <a:latin typeface="Source Sans Pro"/>
              </a:rPr>
              <a:t> Ia mengoptimalkan titik akhir, dan tidak peduli apakah Anda melewati penurunan 60% di tengah jalan. Anda peduli…</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Distribusi hasil bergeser.</a:t>
            </a:r>
            <a:r>
              <a:rPr sz="1700" b="0">
                <a:solidFill>
                  <a:srgbClr val="222830"/>
                </a:solidFill>
                <a:latin typeface="Source Sans Pro"/>
              </a:rPr>
              <a:t> Rezim berubah (L2T.3), dan mu yang Anda ukur kemarin belum tentu mu hari ini.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4.6</a:t>
            </a:r>
          </a:p>
          <a:p>
            <a:pPr algn="l">
              <a:lnSpc>
                <a:spcPct val="110000"/>
              </a:lnSpc>
              <a:spcBef>
                <a:spcPts val="0"/>
              </a:spcBef>
              <a:spcAft>
                <a:spcPts val="600"/>
              </a:spcAft>
            </a:pPr>
            <a:r>
              <a:rPr sz="2400" b="1">
                <a:solidFill>
                  <a:srgbClr val="0F2B46"/>
                </a:solidFill>
                <a:latin typeface="Source Sans Pro"/>
              </a:rPr>
              <a:t>Ukuran posisi: dari ATR ke Kelly, dan mengapa berhenti jauh sebelum Kelly</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Risiko per transaksi</a:t>
                      </a:r>
                    </a:p>
                  </a:txBody>
                  <a:tcPr anchor="ctr" marL="73152" marR="73152">
                    <a:solidFill>
                      <a:srgbClr val="0F2B46"/>
                    </a:solidFill>
                  </a:tcPr>
                </a:tc>
                <a:tc>
                  <a:txBody>
                    <a:bodyPr/>
                    <a:lstStyle/>
                    <a:p>
                      <a:r>
                        <a:rPr sz="1300" b="1">
                          <a:solidFill>
                            <a:srgbClr val="FFFFFF"/>
                          </a:solidFill>
                          <a:latin typeface="Source Sans Pro"/>
                        </a:rPr>
                        <a:t>Peluang drawdown ≥30%</a:t>
                      </a:r>
                    </a:p>
                  </a:txBody>
                  <a:tcPr anchor="ctr" marL="73152" marR="73152">
                    <a:solidFill>
                      <a:srgbClr val="0F2B46"/>
                    </a:solidFill>
                  </a:tcPr>
                </a:tc>
              </a:tr>
              <a:tr h="384048">
                <a:tc>
                  <a:txBody>
                    <a:bodyPr/>
                    <a:lstStyle/>
                    <a:p>
                      <a:r>
                        <a:rPr sz="1300" b="1">
                          <a:solidFill>
                            <a:srgbClr val="222830"/>
                          </a:solidFill>
                          <a:latin typeface="Source Sans Pro"/>
                        </a:rPr>
                        <a:t>0,5%</a:t>
                      </a:r>
                    </a:p>
                  </a:txBody>
                  <a:tcPr anchor="ctr" marL="73152" marR="73152" marT="27432" marB="27432">
                    <a:solidFill>
                      <a:srgbClr val="FFFFFF"/>
                    </a:solidFill>
                  </a:tcPr>
                </a:tc>
                <a:tc>
                  <a:txBody>
                    <a:bodyPr/>
                    <a:lstStyle/>
                    <a:p>
                      <a:r>
                        <a:rPr sz="1300" b="0">
                          <a:solidFill>
                            <a:srgbClr val="222830"/>
                          </a:solidFill>
                          <a:latin typeface="Source Sans Pro"/>
                        </a:rPr>
                        <a:t>**0,00%**</a:t>
                      </a:r>
                    </a:p>
                  </a:txBody>
                  <a:tcPr anchor="ctr" marL="73152" marR="73152" marT="27432" marB="27432">
                    <a:solidFill>
                      <a:srgbClr val="FFFFFF"/>
                    </a:solidFill>
                  </a:tcPr>
                </a:tc>
              </a:tr>
              <a:tr h="384048">
                <a:tc>
                  <a:txBody>
                    <a:bodyPr/>
                    <a:lstStyle/>
                    <a:p>
                      <a:r>
                        <a:rPr sz="1300" b="1">
                          <a:solidFill>
                            <a:srgbClr val="222830"/>
                          </a:solidFill>
                          <a:latin typeface="Source Sans Pro"/>
                        </a:rPr>
                        <a:t>1,0%</a:t>
                      </a:r>
                    </a:p>
                  </a:txBody>
                  <a:tcPr anchor="ctr" marL="73152" marR="73152" marT="27432" marB="27432">
                    <a:solidFill>
                      <a:srgbClr val="F1F4F8"/>
                    </a:solidFill>
                  </a:tcPr>
                </a:tc>
                <a:tc>
                  <a:txBody>
                    <a:bodyPr/>
                    <a:lstStyle/>
                    <a:p>
                      <a:r>
                        <a:rPr sz="1300" b="0">
                          <a:solidFill>
                            <a:srgbClr val="222830"/>
                          </a:solidFill>
                          <a:latin typeface="Source Sans Pro"/>
                        </a:rPr>
                        <a:t>**0,10%**</a:t>
                      </a:r>
                    </a:p>
                  </a:txBody>
                  <a:tcPr anchor="ctr" marL="73152" marR="73152" marT="27432" marB="27432">
                    <a:solidFill>
                      <a:srgbClr val="F1F4F8"/>
                    </a:solidFill>
                  </a:tcPr>
                </a:tc>
              </a:tr>
              <a:tr h="384048">
                <a:tc>
                  <a:txBody>
                    <a:bodyPr/>
                    <a:lstStyle/>
                    <a:p>
                      <a:r>
                        <a:rPr sz="1300" b="1">
                          <a:solidFill>
                            <a:srgbClr val="222830"/>
                          </a:solidFill>
                          <a:latin typeface="Source Sans Pro"/>
                        </a:rPr>
                        <a:t>2,0%</a:t>
                      </a:r>
                    </a:p>
                  </a:txBody>
                  <a:tcPr anchor="ctr" marL="73152" marR="73152" marT="27432" marB="27432">
                    <a:solidFill>
                      <a:srgbClr val="FFFFFF"/>
                    </a:solidFill>
                  </a:tcPr>
                </a:tc>
                <a:tc>
                  <a:txBody>
                    <a:bodyPr/>
                    <a:lstStyle/>
                    <a:p>
                      <a:r>
                        <a:rPr sz="1300" b="0">
                          <a:solidFill>
                            <a:srgbClr val="222830"/>
                          </a:solidFill>
                          <a:latin typeface="Source Sans Pro"/>
                        </a:rPr>
                        <a:t>**3,70%**</a:t>
                      </a:r>
                    </a:p>
                  </a:txBody>
                  <a:tcPr anchor="ctr" marL="73152" marR="73152" marT="27432" marB="27432">
                    <a:solidFill>
                      <a:srgbClr val="FFFFFF"/>
                    </a:solidFill>
                  </a:tcPr>
                </a:tc>
              </a:tr>
              <a:tr h="384048">
                <a:tc>
                  <a:txBody>
                    <a:bodyPr/>
                    <a:lstStyle/>
                    <a:p>
                      <a:r>
                        <a:rPr sz="1300" b="1">
                          <a:solidFill>
                            <a:srgbClr val="222830"/>
                          </a:solidFill>
                          <a:latin typeface="Source Sans Pro"/>
                        </a:rPr>
                        <a:t>3,0%</a:t>
                      </a:r>
                    </a:p>
                  </a:txBody>
                  <a:tcPr anchor="ctr" marL="73152" marR="73152" marT="27432" marB="27432">
                    <a:solidFill>
                      <a:srgbClr val="F1F4F8"/>
                    </a:solidFill>
                  </a:tcPr>
                </a:tc>
                <a:tc>
                  <a:txBody>
                    <a:bodyPr/>
                    <a:lstStyle/>
                    <a:p>
                      <a:r>
                        <a:rPr sz="1300" b="0">
                          <a:solidFill>
                            <a:srgbClr val="222830"/>
                          </a:solidFill>
                          <a:latin typeface="Source Sans Pro"/>
                        </a:rPr>
                        <a:t>**11,91%**</a:t>
                      </a:r>
                    </a:p>
                  </a:txBody>
                  <a:tcPr anchor="ctr" marL="73152" marR="73152" marT="27432" marB="27432">
                    <a:solidFill>
                      <a:srgbClr val="F1F4F8"/>
                    </a:solidFill>
                  </a:tcPr>
                </a:tc>
              </a:tr>
              <a:tr h="384048">
                <a:tc>
                  <a:txBody>
                    <a:bodyPr/>
                    <a:lstStyle/>
                    <a:p>
                      <a:r>
                        <a:rPr sz="1300" b="1">
                          <a:solidFill>
                            <a:srgbClr val="222830"/>
                          </a:solidFill>
                          <a:latin typeface="Source Sans Pro"/>
                        </a:rPr>
                        <a:t>5,0%</a:t>
                      </a:r>
                    </a:p>
                  </a:txBody>
                  <a:tcPr anchor="ctr" marL="73152" marR="73152" marT="27432" marB="27432">
                    <a:solidFill>
                      <a:srgbClr val="FFFFFF"/>
                    </a:solidFill>
                  </a:tcPr>
                </a:tc>
                <a:tc>
                  <a:txBody>
                    <a:bodyPr/>
                    <a:lstStyle/>
                    <a:p>
                      <a:r>
                        <a:rPr sz="1300" b="0">
                          <a:solidFill>
                            <a:srgbClr val="222830"/>
                          </a:solidFill>
                          <a:latin typeface="Source Sans Pro"/>
                        </a:rPr>
                        <a:t>**30,86%**</a:t>
                      </a:r>
                    </a:p>
                  </a:txBody>
                  <a:tcPr anchor="ctr" marL="73152" marR="73152" marT="27432" marB="27432">
                    <a:solidFill>
                      <a:srgbClr val="FFFFFF"/>
                    </a:solidFill>
                  </a:tcPr>
                </a:tc>
              </a:tr>
              <a:tr h="384048">
                <a:tc>
                  <a:txBody>
                    <a:bodyPr/>
                    <a:lstStyle/>
                    <a:p>
                      <a:r>
                        <a:rPr sz="1300" b="1">
                          <a:solidFill>
                            <a:srgbClr val="222830"/>
                          </a:solidFill>
                          <a:latin typeface="Source Sans Pro"/>
                        </a:rPr>
                        <a:t>8,0%</a:t>
                      </a:r>
                    </a:p>
                  </a:txBody>
                  <a:tcPr anchor="ctr" marL="73152" marR="73152" marT="27432" marB="27432">
                    <a:solidFill>
                      <a:srgbClr val="F1F4F8"/>
                    </a:solidFill>
                  </a:tcPr>
                </a:tc>
                <a:tc>
                  <a:txBody>
                    <a:bodyPr/>
                    <a:lstStyle/>
                    <a:p>
                      <a:r>
                        <a:rPr sz="1300" b="0">
                          <a:solidFill>
                            <a:srgbClr val="222830"/>
                          </a:solidFill>
                          <a:latin typeface="Source Sans Pro"/>
                        </a:rPr>
                        <a:t>**52,72%**</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4.7</a:t>
            </a:r>
          </a:p>
          <a:p>
            <a:pPr algn="l">
              <a:lnSpc>
                <a:spcPct val="108000"/>
              </a:lnSpc>
              <a:spcBef>
                <a:spcPts val="0"/>
              </a:spcBef>
              <a:spcAft>
                <a:spcPts val="600"/>
              </a:spcAft>
            </a:pPr>
            <a:r>
              <a:rPr sz="3400" b="1">
                <a:solidFill>
                  <a:srgbClr val="FFFFFF"/>
                </a:solidFill>
                <a:latin typeface="Source Sans Pro"/>
              </a:rPr>
              <a:t>Kondisi tidak-bertransaksi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4.7</a:t>
            </a:r>
          </a:p>
          <a:p>
            <a:pPr algn="l">
              <a:lnSpc>
                <a:spcPct val="110000"/>
              </a:lnSpc>
              <a:spcBef>
                <a:spcPts val="0"/>
              </a:spcBef>
              <a:spcAft>
                <a:spcPts val="600"/>
              </a:spcAft>
            </a:pPr>
            <a:r>
              <a:rPr sz="2600" b="1">
                <a:solidFill>
                  <a:srgbClr val="0F2B46"/>
                </a:solidFill>
                <a:latin typeface="Source Sans Pro"/>
              </a:rPr>
              <a:t>Kondisi tidak-bertransaksi</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ATR-14 di luar rentang 0,7×–1,5× median 100-bar → tidak ada transaksi</a:t>
            </a:r>
          </a:p>
          <a:p>
            <a:pPr algn="l">
              <a:lnSpc>
                <a:spcPct val="120000"/>
              </a:lnSpc>
              <a:spcBef>
                <a:spcPts val="1000"/>
              </a:spcBef>
              <a:spcAft>
                <a:spcPts val="0"/>
              </a:spcAft>
            </a:pPr>
            <a:r>
              <a:rPr sz="1500" b="0">
                <a:solidFill>
                  <a:srgbClr val="222830"/>
                </a:solidFill>
                <a:latin typeface="Source Sans Pro"/>
              </a:rPr>
              <a:t>▪  Dalam 2 jam sebelum atau sesudah rilis data makro berdampak tinggi → tidak ada transaksi baru</a:t>
            </a:r>
          </a:p>
          <a:p>
            <a:pPr algn="l">
              <a:lnSpc>
                <a:spcPct val="120000"/>
              </a:lnSpc>
              <a:spcBef>
                <a:spcPts val="1000"/>
              </a:spcBef>
              <a:spcAft>
                <a:spcPts val="0"/>
              </a:spcAft>
            </a:pPr>
            <a:r>
              <a:rPr sz="1500" b="0">
                <a:solidFill>
                  <a:srgbClr val="222830"/>
                </a:solidFill>
                <a:latin typeface="Source Sans Pro"/>
              </a:rPr>
              <a:t>▪  Spread melebar &gt;2× normal → tidak ada transaksi</a:t>
            </a:r>
          </a:p>
          <a:p>
            <a:pPr algn="l">
              <a:lnSpc>
                <a:spcPct val="120000"/>
              </a:lnSpc>
              <a:spcBef>
                <a:spcPts val="1000"/>
              </a:spcBef>
              <a:spcAft>
                <a:spcPts val="0"/>
              </a:spcAft>
            </a:pPr>
            <a:r>
              <a:rPr sz="1500" b="0">
                <a:solidFill>
                  <a:srgbClr val="222830"/>
                </a:solidFill>
                <a:latin typeface="Source Sans Pro"/>
              </a:rPr>
              <a:t>▪  Likuiditas buku order di bawah ambang yang ditetapkan → tidak ada transaksi (</a:t>
            </a:r>
            <a:r>
              <a:rPr sz="1500" b="1">
                <a:solidFill>
                  <a:srgbClr val="222830"/>
                </a:solidFill>
                <a:latin typeface="Source Sans Pro"/>
              </a:rPr>
              <a:t>K-09</a:t>
            </a:r>
            <a:r>
              <a:rPr sz="1500" b="0">
                <a:solidFill>
                  <a:srgbClr val="222830"/>
                </a:solidFill>
                <a:latin typeface="Source Sans Pro"/>
              </a:rPr>
              <a:t>)</a:t>
            </a:r>
          </a:p>
          <a:p>
            <a:pPr algn="l">
              <a:lnSpc>
                <a:spcPct val="120000"/>
              </a:lnSpc>
              <a:spcBef>
                <a:spcPts val="1000"/>
              </a:spcBef>
              <a:spcAft>
                <a:spcPts val="0"/>
              </a:spcAft>
            </a:pPr>
            <a:r>
              <a:rPr sz="1500" b="0">
                <a:solidFill>
                  <a:srgbClr val="222830"/>
                </a:solidFill>
                <a:latin typeface="Source Sans Pro"/>
              </a:rPr>
              <a:t>▪  Tidur &lt;6 jam → tidak ada transaksi</a:t>
            </a:r>
          </a:p>
          <a:p>
            <a:pPr algn="l">
              <a:lnSpc>
                <a:spcPct val="120000"/>
              </a:lnSpc>
              <a:spcBef>
                <a:spcPts val="1000"/>
              </a:spcBef>
              <a:spcAft>
                <a:spcPts val="0"/>
              </a:spcAft>
            </a:pPr>
            <a:r>
              <a:rPr sz="1500" b="0">
                <a:solidFill>
                  <a:srgbClr val="222830"/>
                </a:solidFill>
                <a:latin typeface="Source Sans Pro"/>
              </a:rPr>
              <a:t>▪  Setelah 3 kerugian berturut-turut → berhenti untuk hari itu</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4.7</a:t>
            </a:r>
          </a:p>
          <a:p>
            <a:pPr algn="l">
              <a:lnSpc>
                <a:spcPct val="110000"/>
              </a:lnSpc>
              <a:spcBef>
                <a:spcPts val="0"/>
              </a:spcBef>
              <a:spcAft>
                <a:spcPts val="600"/>
              </a:spcAft>
            </a:pPr>
            <a:r>
              <a:rPr sz="2400" b="1">
                <a:solidFill>
                  <a:srgbClr val="0F2B46"/>
                </a:solidFill>
                <a:latin typeface="Source Sans Pro"/>
              </a:rPr>
              <a:t>Kondisi tidak-bertransaksi</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Jumlah transaksi</a:t>
                      </a:r>
                    </a:p>
                  </a:txBody>
                  <a:tcPr anchor="ctr" marL="73152" marR="73152">
                    <a:solidFill>
                      <a:srgbClr val="0F2B46"/>
                    </a:solidFill>
                  </a:tcPr>
                </a:tc>
                <a:tc>
                  <a:txBody>
                    <a:bodyPr/>
                    <a:lstStyle/>
                    <a:p>
                      <a:r>
                        <a:rPr sz="1300" b="1">
                          <a:solidFill>
                            <a:srgbClr val="FFFFFF"/>
                          </a:solidFill>
                          <a:latin typeface="Source Sans Pro"/>
                        </a:rPr>
                        <a:t>Deret kalah terpanjang yang diharapkan</a:t>
                      </a:r>
                    </a:p>
                  </a:txBody>
                  <a:tcPr anchor="ctr" marL="73152" marR="73152">
                    <a:solidFill>
                      <a:srgbClr val="0F2B46"/>
                    </a:solidFill>
                  </a:tcPr>
                </a:tc>
              </a:tr>
              <a:tr h="384048">
                <a:tc>
                  <a:txBody>
                    <a:bodyPr/>
                    <a:lstStyle/>
                    <a:p>
                      <a:r>
                        <a:rPr sz="1300" b="1">
                          <a:solidFill>
                            <a:srgbClr val="222830"/>
                          </a:solidFill>
                          <a:latin typeface="Source Sans Pro"/>
                        </a:rPr>
                        <a:t>100</a:t>
                      </a:r>
                    </a:p>
                  </a:txBody>
                  <a:tcPr anchor="ctr" marL="73152" marR="73152" marT="27432" marB="27432">
                    <a:solidFill>
                      <a:srgbClr val="FFFFFF"/>
                    </a:solidFill>
                  </a:tcPr>
                </a:tc>
                <a:tc>
                  <a:txBody>
                    <a:bodyPr/>
                    <a:lstStyle/>
                    <a:p>
                      <a:r>
                        <a:rPr sz="1300" b="0">
                          <a:solidFill>
                            <a:srgbClr val="222830"/>
                          </a:solidFill>
                          <a:latin typeface="Source Sans Pro"/>
                        </a:rPr>
                        <a:t>**6,9**</a:t>
                      </a:r>
                    </a:p>
                  </a:txBody>
                  <a:tcPr anchor="ctr" marL="73152" marR="73152" marT="27432" marB="27432">
                    <a:solidFill>
                      <a:srgbClr val="FFFFFF"/>
                    </a:solidFill>
                  </a:tcPr>
                </a:tc>
              </a:tr>
              <a:tr h="384048">
                <a:tc>
                  <a:txBody>
                    <a:bodyPr/>
                    <a:lstStyle/>
                    <a:p>
                      <a:r>
                        <a:rPr sz="1300" b="1">
                          <a:solidFill>
                            <a:srgbClr val="222830"/>
                          </a:solidFill>
                          <a:latin typeface="Source Sans Pro"/>
                        </a:rPr>
                        <a:t>200</a:t>
                      </a:r>
                    </a:p>
                  </a:txBody>
                  <a:tcPr anchor="ctr" marL="73152" marR="73152" marT="27432" marB="27432">
                    <a:solidFill>
                      <a:srgbClr val="F1F4F8"/>
                    </a:solidFill>
                  </a:tcPr>
                </a:tc>
                <a:tc>
                  <a:txBody>
                    <a:bodyPr/>
                    <a:lstStyle/>
                    <a:p>
                      <a:r>
                        <a:rPr sz="1300" b="0">
                          <a:solidFill>
                            <a:srgbClr val="222830"/>
                          </a:solidFill>
                          <a:latin typeface="Source Sans Pro"/>
                        </a:rPr>
                        <a:t>**8,1**</a:t>
                      </a:r>
                    </a:p>
                  </a:txBody>
                  <a:tcPr anchor="ctr" marL="73152" marR="73152" marT="27432" marB="27432">
                    <a:solidFill>
                      <a:srgbClr val="F1F4F8"/>
                    </a:solidFill>
                  </a:tcPr>
                </a:tc>
              </a:tr>
              <a:tr h="384048">
                <a:tc>
                  <a:txBody>
                    <a:bodyPr/>
                    <a:lstStyle/>
                    <a:p>
                      <a:r>
                        <a:rPr sz="1300" b="1">
                          <a:solidFill>
                            <a:srgbClr val="222830"/>
                          </a:solidFill>
                          <a:latin typeface="Source Sans Pro"/>
                        </a:rPr>
                        <a:t>500</a:t>
                      </a:r>
                    </a:p>
                  </a:txBody>
                  <a:tcPr anchor="ctr" marL="73152" marR="73152" marT="27432" marB="27432">
                    <a:solidFill>
                      <a:srgbClr val="FFFFFF"/>
                    </a:solidFill>
                  </a:tcPr>
                </a:tc>
                <a:tc>
                  <a:txBody>
                    <a:bodyPr/>
                    <a:lstStyle/>
                    <a:p>
                      <a:r>
                        <a:rPr sz="1300" b="0">
                          <a:solidFill>
                            <a:srgbClr val="222830"/>
                          </a:solidFill>
                          <a:latin typeface="Source Sans Pro"/>
                        </a:rPr>
                        <a:t>**9,8**</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4.8</a:t>
            </a:r>
          </a:p>
          <a:p>
            <a:pPr algn="l">
              <a:lnSpc>
                <a:spcPct val="108000"/>
              </a:lnSpc>
              <a:spcBef>
                <a:spcPts val="0"/>
              </a:spcBef>
              <a:spcAft>
                <a:spcPts val="600"/>
              </a:spcAft>
            </a:pPr>
            <a:r>
              <a:rPr sz="3400" b="1">
                <a:solidFill>
                  <a:srgbClr val="FFFFFF"/>
                </a:solidFill>
                <a:latin typeface="Source Sans Pro"/>
              </a:rPr>
              <a:t>Protokol perubahan rencana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4.9</a:t>
            </a:r>
          </a:p>
          <a:p>
            <a:pPr algn="l">
              <a:lnSpc>
                <a:spcPct val="108000"/>
              </a:lnSpc>
              <a:spcBef>
                <a:spcPts val="0"/>
              </a:spcBef>
              <a:spcAft>
                <a:spcPts val="600"/>
              </a:spcAft>
            </a:pPr>
            <a:r>
              <a:rPr sz="3400" b="1">
                <a:solidFill>
                  <a:srgbClr val="FFFFFF"/>
                </a:solidFill>
                <a:latin typeface="Source Sans Pro"/>
              </a:rPr>
              <a:t>Kapan Anda boleh mengatakan rencana Anda bekerja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4.9</a:t>
            </a:r>
          </a:p>
          <a:p>
            <a:pPr algn="l">
              <a:lnSpc>
                <a:spcPct val="110000"/>
              </a:lnSpc>
              <a:spcBef>
                <a:spcPts val="0"/>
              </a:spcBef>
              <a:spcAft>
                <a:spcPts val="600"/>
              </a:spcAft>
            </a:pPr>
            <a:r>
              <a:rPr sz="2600" b="1">
                <a:solidFill>
                  <a:srgbClr val="0F2B46"/>
                </a:solidFill>
                <a:latin typeface="Source Sans Pro"/>
              </a:rPr>
              <a:t>Kapan Anda boleh mengatakan rencana Anda bekerja</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Rencana yang diubah setiap 40 transaksi tidak akan pernah tervalidasi.</a:t>
            </a:r>
            <a:r>
              <a:rPr sz="1700" b="0">
                <a:solidFill>
                  <a:srgbClr val="222830"/>
                </a:solidFill>
                <a:latin typeface="Source Sans Pro"/>
              </a:rPr>
              <a:t> Jam validasi selalu disetel ulang sebelum mencapai 234.</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Trading demo memiliki nilai yang nyata</a:t>
            </a:r>
            <a:r>
              <a:rPr sz="1700" b="0">
                <a:solidFill>
                  <a:srgbClr val="222830"/>
                </a:solidFill>
                <a:latin typeface="Source Sans Pro"/>
              </a:rPr>
              <a:t>, bukan sebagai latihan psikologis (di situ nilainya justru terbatas, karena tidak ada uang yang dipertaruhkan), melainkan…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Selama n &lt; 234, pernyataan yang jujur adalah "saya belum tahu."</a:t>
            </a:r>
            <a:r>
              <a:rPr sz="1700" b="0">
                <a:solidFill>
                  <a:srgbClr val="222830"/>
                </a:solidFill>
                <a:latin typeface="Source Sans Pro"/>
              </a:rPr>
              <a:t> Bukan "sepertinya bekerja", bukan "hasil awal menjanjikan". </a:t>
            </a:r>
            <a:r>
              <a:rPr sz="1700" b="1">
                <a:solidFill>
                  <a:srgbClr val="222830"/>
                </a:solidFill>
                <a:latin typeface="Source Sans Pro"/>
              </a:rPr>
              <a:t>Saya belum tahu.</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STUDI KASUS</a:t>
            </a:r>
          </a:p>
          <a:p>
            <a:pPr algn="l">
              <a:lnSpc>
                <a:spcPct val="108000"/>
              </a:lnSpc>
              <a:spcBef>
                <a:spcPts val="0"/>
              </a:spcBef>
              <a:spcAft>
                <a:spcPts val="600"/>
              </a:spcAft>
            </a:pPr>
            <a:r>
              <a:rPr sz="3400" b="1">
                <a:solidFill>
                  <a:srgbClr val="FFFFFF"/>
                </a:solidFill>
                <a:latin typeface="Source Sans Pro"/>
              </a:rPr>
              <a:t>Contoh Terhitung</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Hasil</a:t>
                      </a:r>
                    </a:p>
                  </a:txBody>
                  <a:tcPr anchor="ctr" marL="73152" marR="73152">
                    <a:solidFill>
                      <a:srgbClr val="0F2B46"/>
                    </a:solidFill>
                  </a:tcPr>
                </a:tc>
                <a:tc>
                  <a:txBody>
                    <a:bodyPr/>
                    <a:lstStyle/>
                    <a:p>
                      <a:r>
                        <a:rPr sz="1100" b="1">
                          <a:solidFill>
                            <a:srgbClr val="FFFFFF"/>
                          </a:solidFill>
                          <a:latin typeface="Source Sans Pro"/>
                        </a:rPr>
                        <a:t>Probabilitas</a:t>
                      </a:r>
                    </a:p>
                  </a:txBody>
                  <a:tcPr anchor="ctr" marL="73152" marR="73152">
                    <a:solidFill>
                      <a:srgbClr val="0F2B46"/>
                    </a:solidFill>
                  </a:tcPr>
                </a:tc>
                <a:tc>
                  <a:txBody>
                    <a:bodyPr/>
                    <a:lstStyle/>
                    <a:p>
                      <a:r>
                        <a:rPr sz="1100" b="1">
                          <a:solidFill>
                            <a:srgbClr val="FFFFFF"/>
                          </a:solidFill>
                          <a:latin typeface="Source Sans Pro"/>
                        </a:rPr>
                        <a:t>R-multiple</a:t>
                      </a:r>
                    </a:p>
                  </a:txBody>
                  <a:tcPr anchor="ctr" marL="73152" marR="73152">
                    <a:solidFill>
                      <a:srgbClr val="0F2B46"/>
                    </a:solidFill>
                  </a:tcPr>
                </a:tc>
                <a:tc>
                  <a:txBody>
                    <a:bodyPr/>
                    <a:lstStyle/>
                    <a:p>
                      <a:r>
                        <a:rPr sz="1100" b="1">
                          <a:solidFill>
                            <a:srgbClr val="FFFFFF"/>
                          </a:solidFill>
                          <a:latin typeface="Source Sans Pro"/>
                        </a:rPr>
                        <a:t>p × R</a:t>
                      </a:r>
                    </a:p>
                  </a:txBody>
                  <a:tcPr anchor="ctr" marL="73152" marR="73152">
                    <a:solidFill>
                      <a:srgbClr val="0F2B46"/>
                    </a:solidFill>
                  </a:tcPr>
                </a:tc>
              </a:tr>
              <a:tr h="384048">
                <a:tc>
                  <a:txBody>
                    <a:bodyPr/>
                    <a:lstStyle/>
                    <a:p>
                      <a:r>
                        <a:rPr sz="1100" b="1">
                          <a:solidFill>
                            <a:srgbClr val="222830"/>
                          </a:solidFill>
                          <a:latin typeface="Source Sans Pro"/>
                        </a:rPr>
                        <a:t>Target tercapai</a:t>
                      </a:r>
                    </a:p>
                  </a:txBody>
                  <a:tcPr anchor="ctr" marL="73152" marR="73152" marT="27432" marB="27432">
                    <a:solidFill>
                      <a:srgbClr val="FFFFFF"/>
                    </a:solidFill>
                  </a:tcPr>
                </a:tc>
                <a:tc>
                  <a:txBody>
                    <a:bodyPr/>
                    <a:lstStyle/>
                    <a:p>
                      <a:r>
                        <a:rPr sz="1100" b="0">
                          <a:solidFill>
                            <a:srgbClr val="222830"/>
                          </a:solidFill>
                          <a:latin typeface="Source Sans Pro"/>
                        </a:rPr>
                        <a:t>0,30</a:t>
                      </a:r>
                    </a:p>
                  </a:txBody>
                  <a:tcPr anchor="ctr" marL="73152" marR="73152" marT="27432" marB="27432">
                    <a:solidFill>
                      <a:srgbClr val="FFFFFF"/>
                    </a:solidFill>
                  </a:tcPr>
                </a:tc>
                <a:tc>
                  <a:txBody>
                    <a:bodyPr/>
                    <a:lstStyle/>
                    <a:p>
                      <a:r>
                        <a:rPr sz="1100" b="0">
                          <a:solidFill>
                            <a:srgbClr val="222830"/>
                          </a:solidFill>
                          <a:latin typeface="Source Sans Pro"/>
                        </a:rPr>
                        <a:t>+1,5</a:t>
                      </a:r>
                    </a:p>
                  </a:txBody>
                  <a:tcPr anchor="ctr" marL="73152" marR="73152" marT="27432" marB="27432">
                    <a:solidFill>
                      <a:srgbClr val="FFFFFF"/>
                    </a:solidFill>
                  </a:tcPr>
                </a:tc>
                <a:tc>
                  <a:txBody>
                    <a:bodyPr/>
                    <a:lstStyle/>
                    <a:p>
                      <a:r>
                        <a:rPr sz="1100" b="0">
                          <a:solidFill>
                            <a:srgbClr val="222830"/>
                          </a:solidFill>
                          <a:latin typeface="Source Sans Pro"/>
                        </a:rPr>
                        <a:t>+0,450</a:t>
                      </a:r>
                    </a:p>
                  </a:txBody>
                  <a:tcPr anchor="ctr" marL="73152" marR="73152" marT="27432" marB="27432">
                    <a:solidFill>
                      <a:srgbClr val="FFFFFF"/>
                    </a:solidFill>
                  </a:tcPr>
                </a:tc>
              </a:tr>
              <a:tr h="384048">
                <a:tc>
                  <a:txBody>
                    <a:bodyPr/>
                    <a:lstStyle/>
                    <a:p>
                      <a:r>
                        <a:rPr sz="1100" b="1">
                          <a:solidFill>
                            <a:srgbClr val="222830"/>
                          </a:solidFill>
                          <a:latin typeface="Source Sans Pro"/>
                        </a:rPr>
                        <a:t>Runner (trailing sampai tren habis)</a:t>
                      </a:r>
                    </a:p>
                  </a:txBody>
                  <a:tcPr anchor="ctr" marL="73152" marR="73152" marT="27432" marB="27432">
                    <a:solidFill>
                      <a:srgbClr val="F1F4F8"/>
                    </a:solidFill>
                  </a:tcPr>
                </a:tc>
                <a:tc>
                  <a:txBody>
                    <a:bodyPr/>
                    <a:lstStyle/>
                    <a:p>
                      <a:r>
                        <a:rPr sz="1100" b="0">
                          <a:solidFill>
                            <a:srgbClr val="222830"/>
                          </a:solidFill>
                          <a:latin typeface="Source Sans Pro"/>
                        </a:rPr>
                        <a:t>0,06</a:t>
                      </a:r>
                    </a:p>
                  </a:txBody>
                  <a:tcPr anchor="ctr" marL="73152" marR="73152" marT="27432" marB="27432">
                    <a:solidFill>
                      <a:srgbClr val="F1F4F8"/>
                    </a:solidFill>
                  </a:tcPr>
                </a:tc>
                <a:tc>
                  <a:txBody>
                    <a:bodyPr/>
                    <a:lstStyle/>
                    <a:p>
                      <a:r>
                        <a:rPr sz="1100" b="0">
                          <a:solidFill>
                            <a:srgbClr val="222830"/>
                          </a:solidFill>
                          <a:latin typeface="Source Sans Pro"/>
                        </a:rPr>
                        <a:t>+4,0</a:t>
                      </a:r>
                    </a:p>
                  </a:txBody>
                  <a:tcPr anchor="ctr" marL="73152" marR="73152" marT="27432" marB="27432">
                    <a:solidFill>
                      <a:srgbClr val="F1F4F8"/>
                    </a:solidFill>
                  </a:tcPr>
                </a:tc>
                <a:tc>
                  <a:txBody>
                    <a:bodyPr/>
                    <a:lstStyle/>
                    <a:p>
                      <a:r>
                        <a:rPr sz="1100" b="0">
                          <a:solidFill>
                            <a:srgbClr val="222830"/>
                          </a:solidFill>
                          <a:latin typeface="Source Sans Pro"/>
                        </a:rPr>
                        <a:t>+0,240</a:t>
                      </a:r>
                    </a:p>
                  </a:txBody>
                  <a:tcPr anchor="ctr" marL="73152" marR="73152" marT="27432" marB="27432">
                    <a:solidFill>
                      <a:srgbClr val="F1F4F8"/>
                    </a:solidFill>
                  </a:tcPr>
                </a:tc>
              </a:tr>
              <a:tr h="384048">
                <a:tc>
                  <a:txBody>
                    <a:bodyPr/>
                    <a:lstStyle/>
                    <a:p>
                      <a:r>
                        <a:rPr sz="1100" b="1">
                          <a:solidFill>
                            <a:srgbClr val="222830"/>
                          </a:solidFill>
                          <a:latin typeface="Source Sans Pro"/>
                        </a:rPr>
                        <a:t>Keluar sebagian / awal</a:t>
                      </a:r>
                    </a:p>
                  </a:txBody>
                  <a:tcPr anchor="ctr" marL="73152" marR="73152" marT="27432" marB="27432">
                    <a:solidFill>
                      <a:srgbClr val="FFFFFF"/>
                    </a:solidFill>
                  </a:tcPr>
                </a:tc>
                <a:tc>
                  <a:txBody>
                    <a:bodyPr/>
                    <a:lstStyle/>
                    <a:p>
                      <a:r>
                        <a:rPr sz="1100" b="0">
                          <a:solidFill>
                            <a:srgbClr val="222830"/>
                          </a:solidFill>
                          <a:latin typeface="Source Sans Pro"/>
                        </a:rPr>
                        <a:t>0,06</a:t>
                      </a:r>
                    </a:p>
                  </a:txBody>
                  <a:tcPr anchor="ctr" marL="73152" marR="73152" marT="27432" marB="27432">
                    <a:solidFill>
                      <a:srgbClr val="FFFFFF"/>
                    </a:solidFill>
                  </a:tcPr>
                </a:tc>
                <a:tc>
                  <a:txBody>
                    <a:bodyPr/>
                    <a:lstStyle/>
                    <a:p>
                      <a:r>
                        <a:rPr sz="1100" b="0">
                          <a:solidFill>
                            <a:srgbClr val="222830"/>
                          </a:solidFill>
                          <a:latin typeface="Source Sans Pro"/>
                        </a:rPr>
                        <a:t>+0,4</a:t>
                      </a:r>
                    </a:p>
                  </a:txBody>
                  <a:tcPr anchor="ctr" marL="73152" marR="73152" marT="27432" marB="27432">
                    <a:solidFill>
                      <a:srgbClr val="FFFFFF"/>
                    </a:solidFill>
                  </a:tcPr>
                </a:tc>
                <a:tc>
                  <a:txBody>
                    <a:bodyPr/>
                    <a:lstStyle/>
                    <a:p>
                      <a:r>
                        <a:rPr sz="1100" b="0">
                          <a:solidFill>
                            <a:srgbClr val="222830"/>
                          </a:solidFill>
                          <a:latin typeface="Source Sans Pro"/>
                        </a:rPr>
                        <a:t>+0,024</a:t>
                      </a:r>
                    </a:p>
                  </a:txBody>
                  <a:tcPr anchor="ctr" marL="73152" marR="73152" marT="27432" marB="27432">
                    <a:solidFill>
                      <a:srgbClr val="FFFFFF"/>
                    </a:solidFill>
                  </a:tcPr>
                </a:tc>
              </a:tr>
              <a:tr h="384048">
                <a:tc>
                  <a:txBody>
                    <a:bodyPr/>
                    <a:lstStyle/>
                    <a:p>
                      <a:r>
                        <a:rPr sz="1100" b="1">
                          <a:solidFill>
                            <a:srgbClr val="222830"/>
                          </a:solidFill>
                          <a:latin typeface="Source Sans Pro"/>
                        </a:rPr>
                        <a:t>Stop tersentuh</a:t>
                      </a:r>
                    </a:p>
                  </a:txBody>
                  <a:tcPr anchor="ctr" marL="73152" marR="73152" marT="27432" marB="27432">
                    <a:solidFill>
                      <a:srgbClr val="F1F4F8"/>
                    </a:solidFill>
                  </a:tcPr>
                </a:tc>
                <a:tc>
                  <a:txBody>
                    <a:bodyPr/>
                    <a:lstStyle/>
                    <a:p>
                      <a:r>
                        <a:rPr sz="1100" b="0">
                          <a:solidFill>
                            <a:srgbClr val="222830"/>
                          </a:solidFill>
                          <a:latin typeface="Source Sans Pro"/>
                        </a:rPr>
                        <a:t>0,50</a:t>
                      </a:r>
                    </a:p>
                  </a:txBody>
                  <a:tcPr anchor="ctr" marL="73152" marR="73152" marT="27432" marB="27432">
                    <a:solidFill>
                      <a:srgbClr val="F1F4F8"/>
                    </a:solidFill>
                  </a:tcPr>
                </a:tc>
                <a:tc>
                  <a:txBody>
                    <a:bodyPr/>
                    <a:lstStyle/>
                    <a:p>
                      <a:r>
                        <a:rPr sz="1100" b="0">
                          <a:solidFill>
                            <a:srgbClr val="222830"/>
                          </a:solidFill>
                          <a:latin typeface="Source Sans Pro"/>
                        </a:rPr>
                        <a:t>−1,0</a:t>
                      </a:r>
                    </a:p>
                  </a:txBody>
                  <a:tcPr anchor="ctr" marL="73152" marR="73152" marT="27432" marB="27432">
                    <a:solidFill>
                      <a:srgbClr val="F1F4F8"/>
                    </a:solidFill>
                  </a:tcPr>
                </a:tc>
                <a:tc>
                  <a:txBody>
                    <a:bodyPr/>
                    <a:lstStyle/>
                    <a:p>
                      <a:r>
                        <a:rPr sz="1100" b="0">
                          <a:solidFill>
                            <a:srgbClr val="222830"/>
                          </a:solidFill>
                          <a:latin typeface="Source Sans Pro"/>
                        </a:rPr>
                        <a:t>−0,500</a:t>
                      </a:r>
                    </a:p>
                  </a:txBody>
                  <a:tcPr anchor="ctr" marL="73152" marR="73152" marT="27432" marB="27432">
                    <a:solidFill>
                      <a:srgbClr val="F1F4F8"/>
                    </a:solidFill>
                  </a:tcPr>
                </a:tc>
              </a:tr>
              <a:tr h="384048">
                <a:tc>
                  <a:txBody>
                    <a:bodyPr/>
                    <a:lstStyle/>
                    <a:p>
                      <a:r>
                        <a:rPr sz="1100" b="1">
                          <a:solidFill>
                            <a:srgbClr val="222830"/>
                          </a:solidFill>
                          <a:latin typeface="Source Sans Pro"/>
                        </a:rPr>
                        <a:t>Dihentikan manual (setup batal)</a:t>
                      </a:r>
                    </a:p>
                  </a:txBody>
                  <a:tcPr anchor="ctr" marL="73152" marR="73152" marT="27432" marB="27432">
                    <a:solidFill>
                      <a:srgbClr val="FFFFFF"/>
                    </a:solidFill>
                  </a:tcPr>
                </a:tc>
                <a:tc>
                  <a:txBody>
                    <a:bodyPr/>
                    <a:lstStyle/>
                    <a:p>
                      <a:r>
                        <a:rPr sz="1100" b="0">
                          <a:solidFill>
                            <a:srgbClr val="222830"/>
                          </a:solidFill>
                          <a:latin typeface="Source Sans Pro"/>
                        </a:rPr>
                        <a:t>0,08</a:t>
                      </a:r>
                    </a:p>
                  </a:txBody>
                  <a:tcPr anchor="ctr" marL="73152" marR="73152" marT="27432" marB="27432">
                    <a:solidFill>
                      <a:srgbClr val="FFFFFF"/>
                    </a:solidFill>
                  </a:tcPr>
                </a:tc>
                <a:tc>
                  <a:txBody>
                    <a:bodyPr/>
                    <a:lstStyle/>
                    <a:p>
                      <a:r>
                        <a:rPr sz="1100" b="0">
                          <a:solidFill>
                            <a:srgbClr val="222830"/>
                          </a:solidFill>
                          <a:latin typeface="Source Sans Pro"/>
                        </a:rPr>
                        <a:t>−0,3</a:t>
                      </a:r>
                    </a:p>
                  </a:txBody>
                  <a:tcPr anchor="ctr" marL="73152" marR="73152" marT="27432" marB="27432">
                    <a:solidFill>
                      <a:srgbClr val="FFFFFF"/>
                    </a:solidFill>
                  </a:tcPr>
                </a:tc>
                <a:tc>
                  <a:txBody>
                    <a:bodyPr/>
                    <a:lstStyle/>
                    <a:p>
                      <a:r>
                        <a:rPr sz="1100" b="0">
                          <a:solidFill>
                            <a:srgbClr val="222830"/>
                          </a:solidFill>
                          <a:latin typeface="Source Sans Pro"/>
                        </a:rPr>
                        <a:t>−0,024</a:t>
                      </a:r>
                    </a:p>
                  </a:txBody>
                  <a:tcPr anchor="ctr" marL="73152" marR="73152" marT="27432" marB="27432">
                    <a:solidFill>
                      <a:srgbClr val="FFFFFF"/>
                    </a:solidFill>
                  </a:tcPr>
                </a:tc>
              </a:tr>
              <a:tr h="384048">
                <a:tc>
                  <a:txBody>
                    <a:bodyPr/>
                    <a:lstStyle/>
                    <a:p>
                      <a:r>
                        <a:rPr sz="1100" b="1">
                          <a:solidFill>
                            <a:srgbClr val="222830"/>
                          </a:solidFill>
                          <a:latin typeface="Source Sans Pro"/>
                        </a:rPr>
                        <a:t>**Σ**</a:t>
                      </a:r>
                    </a:p>
                  </a:txBody>
                  <a:tcPr anchor="ctr" marL="73152" marR="73152" marT="27432" marB="27432">
                    <a:solidFill>
                      <a:srgbClr val="F1F4F8"/>
                    </a:solidFill>
                  </a:tcPr>
                </a:tc>
                <a:tc>
                  <a:txBody>
                    <a:bodyPr/>
                    <a:lstStyle/>
                    <a:p>
                      <a:r>
                        <a:rPr sz="1100" b="0">
                          <a:solidFill>
                            <a:srgbClr val="222830"/>
                          </a:solidFill>
                          <a:latin typeface="Source Sans Pro"/>
                        </a:rPr>
                        <a:t>**1,00**</a:t>
                      </a:r>
                    </a:p>
                  </a:txBody>
                  <a:tcPr anchor="ctr" marL="73152" marR="73152" marT="27432" marB="27432">
                    <a:solidFill>
                      <a:srgbClr val="F1F4F8"/>
                    </a:solidFill>
                  </a:tcPr>
                </a:tc>
                <a:tc>
                  <a:txBody>
                    <a:bodyPr/>
                    <a:lstStyle/>
                    <a:p>
                      <a:r>
                        <a:rPr sz="1100" b="0">
                          <a:solidFill>
                            <a:srgbClr val="222830"/>
                          </a:solidFill>
                          <a:latin typeface="Source Sans Pro"/>
                        </a:rPr>
                        <a:t> </a:t>
                      </a:r>
                    </a:p>
                  </a:txBody>
                  <a:tcPr anchor="ctr" marL="73152" marR="73152" marT="27432" marB="27432">
                    <a:solidFill>
                      <a:srgbClr val="F1F4F8"/>
                    </a:solidFill>
                  </a:tcPr>
                </a:tc>
                <a:tc>
                  <a:txBody>
                    <a:bodyPr/>
                    <a:lstStyle/>
                    <a:p>
                      <a:r>
                        <a:rPr sz="1100" b="0">
                          <a:solidFill>
                            <a:srgbClr val="222830"/>
                          </a:solidFill>
                          <a:latin typeface="Source Sans Pro"/>
                        </a:rPr>
                        <a:t>**+0,190**</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n</a:t>
                      </a:r>
                    </a:p>
                  </a:txBody>
                  <a:tcPr anchor="ctr" marL="73152" marR="73152">
                    <a:solidFill>
                      <a:srgbClr val="0F2B46"/>
                    </a:solidFill>
                  </a:tcPr>
                </a:tc>
                <a:tc>
                  <a:txBody>
                    <a:bodyPr/>
                    <a:lstStyle/>
                    <a:p>
                      <a:r>
                        <a:rPr sz="1300" b="1">
                          <a:solidFill>
                            <a:srgbClr val="FFFFFF"/>
                          </a:solidFill>
                          <a:latin typeface="Source Sans Pro"/>
                        </a:rPr>
                        <a:t>Deret kalah terpanjang yang diharapkan</a:t>
                      </a:r>
                    </a:p>
                  </a:txBody>
                  <a:tcPr anchor="ctr" marL="73152" marR="73152">
                    <a:solidFill>
                      <a:srgbClr val="0F2B46"/>
                    </a:solidFill>
                  </a:tcPr>
                </a:tc>
              </a:tr>
              <a:tr h="384048">
                <a:tc>
                  <a:txBody>
                    <a:bodyPr/>
                    <a:lstStyle/>
                    <a:p>
                      <a:r>
                        <a:rPr sz="1300" b="1">
                          <a:solidFill>
                            <a:srgbClr val="222830"/>
                          </a:solidFill>
                          <a:latin typeface="Source Sans Pro"/>
                        </a:rPr>
                        <a:t>100</a:t>
                      </a:r>
                    </a:p>
                  </a:txBody>
                  <a:tcPr anchor="ctr" marL="73152" marR="73152" marT="27432" marB="27432">
                    <a:solidFill>
                      <a:srgbClr val="FFFFFF"/>
                    </a:solidFill>
                  </a:tcPr>
                </a:tc>
                <a:tc>
                  <a:txBody>
                    <a:bodyPr/>
                    <a:lstStyle/>
                    <a:p>
                      <a:r>
                        <a:rPr sz="1300" b="0">
                          <a:solidFill>
                            <a:srgbClr val="222830"/>
                          </a:solidFill>
                          <a:latin typeface="Source Sans Pro"/>
                        </a:rPr>
                        <a:t>6,9</a:t>
                      </a:r>
                    </a:p>
                  </a:txBody>
                  <a:tcPr anchor="ctr" marL="73152" marR="73152" marT="27432" marB="27432">
                    <a:solidFill>
                      <a:srgbClr val="FFFFFF"/>
                    </a:solidFill>
                  </a:tcPr>
                </a:tc>
              </a:tr>
              <a:tr h="384048">
                <a:tc>
                  <a:txBody>
                    <a:bodyPr/>
                    <a:lstStyle/>
                    <a:p>
                      <a:r>
                        <a:rPr sz="1300" b="1">
                          <a:solidFill>
                            <a:srgbClr val="222830"/>
                          </a:solidFill>
                          <a:latin typeface="Source Sans Pro"/>
                        </a:rPr>
                        <a:t>200</a:t>
                      </a:r>
                    </a:p>
                  </a:txBody>
                  <a:tcPr anchor="ctr" marL="73152" marR="73152" marT="27432" marB="27432">
                    <a:solidFill>
                      <a:srgbClr val="F1F4F8"/>
                    </a:solidFill>
                  </a:tcPr>
                </a:tc>
                <a:tc>
                  <a:txBody>
                    <a:bodyPr/>
                    <a:lstStyle/>
                    <a:p>
                      <a:r>
                        <a:rPr sz="1300" b="0">
                          <a:solidFill>
                            <a:srgbClr val="222830"/>
                          </a:solidFill>
                          <a:latin typeface="Source Sans Pro"/>
                        </a:rPr>
                        <a:t>8,1</a:t>
                      </a:r>
                    </a:p>
                  </a:txBody>
                  <a:tcPr anchor="ctr" marL="73152" marR="73152" marT="27432" marB="27432">
                    <a:solidFill>
                      <a:srgbClr val="F1F4F8"/>
                    </a:solidFill>
                  </a:tcPr>
                </a:tc>
              </a:tr>
              <a:tr h="384048">
                <a:tc>
                  <a:txBody>
                    <a:bodyPr/>
                    <a:lstStyle/>
                    <a:p>
                      <a:r>
                        <a:rPr sz="1300" b="1">
                          <a:solidFill>
                            <a:srgbClr val="222830"/>
                          </a:solidFill>
                          <a:latin typeface="Source Sans Pro"/>
                        </a:rPr>
                        <a:t>500</a:t>
                      </a:r>
                    </a:p>
                  </a:txBody>
                  <a:tcPr anchor="ctr" marL="73152" marR="73152" marT="27432" marB="27432">
                    <a:solidFill>
                      <a:srgbClr val="FFFFFF"/>
                    </a:solidFill>
                  </a:tcPr>
                </a:tc>
                <a:tc>
                  <a:txBody>
                    <a:bodyPr/>
                    <a:lstStyle/>
                    <a:p>
                      <a:r>
                        <a:rPr sz="1300" b="0">
                          <a:solidFill>
                            <a:srgbClr val="222830"/>
                          </a:solidFill>
                          <a:latin typeface="Source Sans Pro"/>
                        </a:rPr>
                        <a:t>9,8</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s</a:t>
                      </a:r>
                    </a:p>
                  </a:txBody>
                  <a:tcPr anchor="ctr" marL="73152" marR="73152">
                    <a:solidFill>
                      <a:srgbClr val="0F2B46"/>
                    </a:solidFill>
                  </a:tcPr>
                </a:tc>
                <a:tc>
                  <a:txBody>
                    <a:bodyPr/>
                    <a:lstStyle/>
                    <a:p>
                      <a:r>
                        <a:rPr sz="1300" b="1">
                          <a:solidFill>
                            <a:srgbClr val="FFFFFF"/>
                          </a:solidFill>
                          <a:latin typeface="Source Sans Pro"/>
                        </a:rPr>
                        <a:t>E baru</a:t>
                      </a:r>
                    </a:p>
                  </a:txBody>
                  <a:tcPr anchor="ctr" marL="73152" marR="73152">
                    <a:solidFill>
                      <a:srgbClr val="0F2B46"/>
                    </a:solidFill>
                  </a:tcPr>
                </a:tc>
                <a:tc>
                  <a:txBody>
                    <a:bodyPr/>
                    <a:lstStyle/>
                    <a:p>
                      <a:r>
                        <a:rPr sz="1300" b="1">
                          <a:solidFill>
                            <a:srgbClr val="FFFFFF"/>
                          </a:solidFill>
                          <a:latin typeface="Source Sans Pro"/>
                        </a:rPr>
                        <a:t>Perubahan</a:t>
                      </a:r>
                    </a:p>
                  </a:txBody>
                  <a:tcPr anchor="ctr" marL="73152" marR="73152">
                    <a:solidFill>
                      <a:srgbClr val="0F2B46"/>
                    </a:solidFill>
                  </a:tcPr>
                </a:tc>
              </a:tr>
              <a:tr h="384048">
                <a:tc>
                  <a:txBody>
                    <a:bodyPr/>
                    <a:lstStyle/>
                    <a:p>
                      <a:r>
                        <a:rPr sz="1300" b="1">
                          <a:solidFill>
                            <a:srgbClr val="222830"/>
                          </a:solidFill>
                          <a:latin typeface="Source Sans Pro"/>
                        </a:rPr>
                        <a:t>0,05R</a:t>
                      </a:r>
                    </a:p>
                  </a:txBody>
                  <a:tcPr anchor="ctr" marL="73152" marR="73152" marT="27432" marB="27432">
                    <a:solidFill>
                      <a:srgbClr val="FFFFFF"/>
                    </a:solidFill>
                  </a:tcPr>
                </a:tc>
                <a:tc>
                  <a:txBody>
                    <a:bodyPr/>
                    <a:lstStyle/>
                    <a:p>
                      <a:r>
                        <a:rPr sz="1300" b="0">
                          <a:solidFill>
                            <a:srgbClr val="222830"/>
                          </a:solidFill>
                          <a:latin typeface="Source Sans Pro"/>
                        </a:rPr>
                        <a:t>+0,1441R</a:t>
                      </a:r>
                    </a:p>
                  </a:txBody>
                  <a:tcPr anchor="ctr" marL="73152" marR="73152" marT="27432" marB="27432">
                    <a:solidFill>
                      <a:srgbClr val="FFFFFF"/>
                    </a:solidFill>
                  </a:tcPr>
                </a:tc>
                <a:tc>
                  <a:txBody>
                    <a:bodyPr/>
                    <a:lstStyle/>
                    <a:p>
                      <a:r>
                        <a:rPr sz="1300" b="0">
                          <a:solidFill>
                            <a:srgbClr val="222830"/>
                          </a:solidFill>
                          <a:latin typeface="Source Sans Pro"/>
                        </a:rPr>
                        <a:t>−26,4%</a:t>
                      </a:r>
                    </a:p>
                  </a:txBody>
                  <a:tcPr anchor="ctr" marL="73152" marR="73152" marT="27432" marB="27432">
                    <a:solidFill>
                      <a:srgbClr val="FFFFFF"/>
                    </a:solidFill>
                  </a:tcPr>
                </a:tc>
              </a:tr>
              <a:tr h="384048">
                <a:tc>
                  <a:txBody>
                    <a:bodyPr/>
                    <a:lstStyle/>
                    <a:p>
                      <a:r>
                        <a:rPr sz="1300" b="1">
                          <a:solidFill>
                            <a:srgbClr val="222830"/>
                          </a:solidFill>
                          <a:latin typeface="Source Sans Pro"/>
                        </a:rPr>
                        <a:t>0,10R</a:t>
                      </a:r>
                    </a:p>
                  </a:txBody>
                  <a:tcPr anchor="ctr" marL="73152" marR="73152" marT="27432" marB="27432">
                    <a:solidFill>
                      <a:srgbClr val="F1F4F8"/>
                    </a:solidFill>
                  </a:tcPr>
                </a:tc>
                <a:tc>
                  <a:txBody>
                    <a:bodyPr/>
                    <a:lstStyle/>
                    <a:p>
                      <a:r>
                        <a:rPr sz="1300" b="0">
                          <a:solidFill>
                            <a:srgbClr val="222830"/>
                          </a:solidFill>
                          <a:latin typeface="Source Sans Pro"/>
                        </a:rPr>
                        <a:t>+0,0901R</a:t>
                      </a:r>
                    </a:p>
                  </a:txBody>
                  <a:tcPr anchor="ctr" marL="73152" marR="73152" marT="27432" marB="27432">
                    <a:solidFill>
                      <a:srgbClr val="F1F4F8"/>
                    </a:solidFill>
                  </a:tcPr>
                </a:tc>
                <a:tc>
                  <a:txBody>
                    <a:bodyPr/>
                    <a:lstStyle/>
                    <a:p>
                      <a:r>
                        <a:rPr sz="1300" b="0">
                          <a:solidFill>
                            <a:srgbClr val="222830"/>
                          </a:solidFill>
                          <a:latin typeface="Source Sans Pro"/>
                        </a:rPr>
                        <a:t>−54,0%</a:t>
                      </a:r>
                    </a:p>
                  </a:txBody>
                  <a:tcPr anchor="ctr" marL="73152" marR="73152" marT="27432" marB="27432">
                    <a:solidFill>
                      <a:srgbClr val="F1F4F8"/>
                    </a:solidFill>
                  </a:tcPr>
                </a:tc>
              </a:tr>
              <a:tr h="384048">
                <a:tc>
                  <a:txBody>
                    <a:bodyPr/>
                    <a:lstStyle/>
                    <a:p>
                      <a:r>
                        <a:rPr sz="1300" b="1">
                          <a:solidFill>
                            <a:srgbClr val="222830"/>
                          </a:solidFill>
                          <a:latin typeface="Source Sans Pro"/>
                        </a:rPr>
                        <a:t>0,20R</a:t>
                      </a:r>
                    </a:p>
                  </a:txBody>
                  <a:tcPr anchor="ctr" marL="73152" marR="73152" marT="27432" marB="27432">
                    <a:solidFill>
                      <a:srgbClr val="FFFFFF"/>
                    </a:solidFill>
                  </a:tcPr>
                </a:tc>
                <a:tc>
                  <a:txBody>
                    <a:bodyPr/>
                    <a:lstStyle/>
                    <a:p>
                      <a:r>
                        <a:rPr sz="1300" b="0">
                          <a:solidFill>
                            <a:srgbClr val="222830"/>
                          </a:solidFill>
                          <a:latin typeface="Source Sans Pro"/>
                        </a:rPr>
                        <a:t>−0,0139R</a:t>
                      </a:r>
                    </a:p>
                  </a:txBody>
                  <a:tcPr anchor="ctr" marL="73152" marR="73152" marT="27432" marB="27432">
                    <a:solidFill>
                      <a:srgbClr val="FFFFFF"/>
                    </a:solidFill>
                  </a:tcPr>
                </a:tc>
                <a:tc>
                  <a:txBody>
                    <a:bodyPr/>
                    <a:lstStyle/>
                    <a:p>
                      <a:r>
                        <a:rPr sz="1300" b="0">
                          <a:solidFill>
                            <a:srgbClr val="222830"/>
                          </a:solidFill>
                          <a:latin typeface="Source Sans Pro"/>
                        </a:rPr>
                        <a:t>**−107,1% (menjadi merugi)**</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Pemotongan</a:t>
                      </a:r>
                    </a:p>
                  </a:txBody>
                  <a:tcPr anchor="ctr" marL="73152" marR="73152">
                    <a:solidFill>
                      <a:srgbClr val="0F2B46"/>
                    </a:solidFill>
                  </a:tcPr>
                </a:tc>
                <a:tc>
                  <a:txBody>
                    <a:bodyPr/>
                    <a:lstStyle/>
                    <a:p>
                      <a:r>
                        <a:rPr sz="1300" b="1">
                          <a:solidFill>
                            <a:srgbClr val="FFFFFF"/>
                          </a:solidFill>
                          <a:latin typeface="Source Sans Pro"/>
                        </a:rPr>
                        <a:t>E baru</a:t>
                      </a:r>
                    </a:p>
                  </a:txBody>
                  <a:tcPr anchor="ctr" marL="73152" marR="73152">
                    <a:solidFill>
                      <a:srgbClr val="0F2B46"/>
                    </a:solidFill>
                  </a:tcPr>
                </a:tc>
                <a:tc>
                  <a:txBody>
                    <a:bodyPr/>
                    <a:lstStyle/>
                    <a:p>
                      <a:r>
                        <a:rPr sz="1300" b="1">
                          <a:solidFill>
                            <a:srgbClr val="FFFFFF"/>
                          </a:solidFill>
                          <a:latin typeface="Source Sans Pro"/>
                        </a:rPr>
                        <a:t>Perubahan</a:t>
                      </a:r>
                    </a:p>
                  </a:txBody>
                  <a:tcPr anchor="ctr" marL="73152" marR="73152">
                    <a:solidFill>
                      <a:srgbClr val="0F2B46"/>
                    </a:solidFill>
                  </a:tcPr>
                </a:tc>
              </a:tr>
              <a:tr h="384048">
                <a:tc>
                  <a:txBody>
                    <a:bodyPr/>
                    <a:lstStyle/>
                    <a:p>
                      <a:r>
                        <a:rPr sz="1300" b="1">
                          <a:solidFill>
                            <a:srgbClr val="222830"/>
                          </a:solidFill>
                          <a:latin typeface="Source Sans Pro"/>
                        </a:rPr>
                        <a:t>9% (keluar di 1,37R, bukan 1,5R)</a:t>
                      </a:r>
                    </a:p>
                  </a:txBody>
                  <a:tcPr anchor="ctr" marL="73152" marR="73152" marT="27432" marB="27432">
                    <a:solidFill>
                      <a:srgbClr val="FFFFFF"/>
                    </a:solidFill>
                  </a:tcPr>
                </a:tc>
                <a:tc>
                  <a:txBody>
                    <a:bodyPr/>
                    <a:lstStyle/>
                    <a:p>
                      <a:r>
                        <a:rPr sz="1300" b="0">
                          <a:solidFill>
                            <a:srgbClr val="222830"/>
                          </a:solidFill>
                          <a:latin typeface="Source Sans Pro"/>
                        </a:rPr>
                        <a:t>+0,1162R</a:t>
                      </a:r>
                    </a:p>
                  </a:txBody>
                  <a:tcPr anchor="ctr" marL="73152" marR="73152" marT="27432" marB="27432">
                    <a:solidFill>
                      <a:srgbClr val="FFFFFF"/>
                    </a:solidFill>
                  </a:tcPr>
                </a:tc>
                <a:tc>
                  <a:txBody>
                    <a:bodyPr/>
                    <a:lstStyle/>
                    <a:p>
                      <a:r>
                        <a:rPr sz="1300" b="0">
                          <a:solidFill>
                            <a:srgbClr val="222830"/>
                          </a:solidFill>
                          <a:latin typeface="Source Sans Pro"/>
                        </a:rPr>
                        <a:t>−40,6%</a:t>
                      </a:r>
                    </a:p>
                  </a:txBody>
                  <a:tcPr anchor="ctr" marL="73152" marR="73152" marT="27432" marB="27432">
                    <a:solidFill>
                      <a:srgbClr val="FFFFFF"/>
                    </a:solidFill>
                  </a:tcPr>
                </a:tc>
              </a:tr>
              <a:tr h="384048">
                <a:tc>
                  <a:txBody>
                    <a:bodyPr/>
                    <a:lstStyle/>
                    <a:p>
                      <a:r>
                        <a:rPr sz="1300" b="1">
                          <a:solidFill>
                            <a:srgbClr val="222830"/>
                          </a:solidFill>
                          <a:latin typeface="Source Sans Pro"/>
                        </a:rPr>
                        <a:t>19% (keluar di 1,22R)</a:t>
                      </a:r>
                    </a:p>
                  </a:txBody>
                  <a:tcPr anchor="ctr" marL="73152" marR="73152" marT="27432" marB="27432">
                    <a:solidFill>
                      <a:srgbClr val="F1F4F8"/>
                    </a:solidFill>
                  </a:tcPr>
                </a:tc>
                <a:tc>
                  <a:txBody>
                    <a:bodyPr/>
                    <a:lstStyle/>
                    <a:p>
                      <a:r>
                        <a:rPr sz="1300" b="0">
                          <a:solidFill>
                            <a:srgbClr val="222830"/>
                          </a:solidFill>
                          <a:latin typeface="Source Sans Pro"/>
                        </a:rPr>
                        <a:t>+0,0509R</a:t>
                      </a:r>
                    </a:p>
                  </a:txBody>
                  <a:tcPr anchor="ctr" marL="73152" marR="73152" marT="27432" marB="27432">
                    <a:solidFill>
                      <a:srgbClr val="F1F4F8"/>
                    </a:solidFill>
                  </a:tcPr>
                </a:tc>
                <a:tc>
                  <a:txBody>
                    <a:bodyPr/>
                    <a:lstStyle/>
                    <a:p>
                      <a:r>
                        <a:rPr sz="1300" b="0">
                          <a:solidFill>
                            <a:srgbClr val="222830"/>
                          </a:solidFill>
                          <a:latin typeface="Source Sans Pro"/>
                        </a:rPr>
                        <a:t>−74,0%</a:t>
                      </a:r>
                    </a:p>
                  </a:txBody>
                  <a:tcPr anchor="ctr" marL="73152" marR="73152" marT="27432" marB="27432">
                    <a:solidFill>
                      <a:srgbClr val="F1F4F8"/>
                    </a:solidFill>
                  </a:tcPr>
                </a:tc>
              </a:tr>
              <a:tr h="384048">
                <a:tc>
                  <a:txBody>
                    <a:bodyPr/>
                    <a:lstStyle/>
                    <a:p>
                      <a:r>
                        <a:rPr sz="1300" b="1">
                          <a:solidFill>
                            <a:srgbClr val="222830"/>
                          </a:solidFill>
                          <a:latin typeface="Source Sans Pro"/>
                        </a:rPr>
                        <a:t>30% (keluar di 1,05R)</a:t>
                      </a:r>
                    </a:p>
                  </a:txBody>
                  <a:tcPr anchor="ctr" marL="73152" marR="73152" marT="27432" marB="27432">
                    <a:solidFill>
                      <a:srgbClr val="FFFFFF"/>
                    </a:solidFill>
                  </a:tcPr>
                </a:tc>
                <a:tc>
                  <a:txBody>
                    <a:bodyPr/>
                    <a:lstStyle/>
                    <a:p>
                      <a:r>
                        <a:rPr sz="1300" b="0">
                          <a:solidFill>
                            <a:srgbClr val="222830"/>
                          </a:solidFill>
                          <a:latin typeface="Source Sans Pro"/>
                        </a:rPr>
                        <a:t>−0,0228R</a:t>
                      </a:r>
                    </a:p>
                  </a:txBody>
                  <a:tcPr anchor="ctr" marL="73152" marR="73152" marT="27432" marB="27432">
                    <a:solidFill>
                      <a:srgbClr val="FFFFFF"/>
                    </a:solidFill>
                  </a:tcPr>
                </a:tc>
                <a:tc>
                  <a:txBody>
                    <a:bodyPr/>
                    <a:lstStyle/>
                    <a:p>
                      <a:r>
                        <a:rPr sz="1300" b="0">
                          <a:solidFill>
                            <a:srgbClr val="222830"/>
                          </a:solidFill>
                          <a:latin typeface="Source Sans Pro"/>
                        </a:rPr>
                        <a:t>**−111,7% (menjadi merugi)**</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Tafsir contoh</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2. Setup (PT-1)</a:t>
            </a:r>
            <a:r>
              <a:rPr sz="1700" b="0">
                <a:solidFill>
                  <a:srgbClr val="222830"/>
                </a:solidFill>
                <a:latin typeface="Source Sans Pro"/>
              </a:rPr>
              <a:t> — keenam syarat §4.3 harus terpenuhi pada penutupan bar H4.</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7. Kondisi tidak-bertransaksi</a:t>
            </a:r>
            <a:r>
              <a:rPr sz="1700" b="0">
                <a:solidFill>
                  <a:srgbClr val="222830"/>
                </a:solidFill>
                <a:latin typeface="Source Sans Pro"/>
              </a:rPr>
              <a:t> — daftar lengkap §4.7 berlaku tanpa pengecualian.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9. Protokol perubahan</a:t>
            </a:r>
            <a:r>
              <a:rPr sz="1700" b="0">
                <a:solidFill>
                  <a:srgbClr val="222830"/>
                </a:solidFill>
                <a:latin typeface="Source Sans Pro"/>
              </a:rPr>
              <a:t> — sesuai §4.8. Versi berikutnya paling cepat setelah transaksi ke-50.</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Metrik yang diharapkan</a:t>
            </a:r>
            <a:r>
              <a:rPr sz="1700" b="0">
                <a:solidFill>
                  <a:srgbClr val="222830"/>
                </a:solidFill>
                <a:latin typeface="Source Sans Pro"/>
              </a:rPr>
              <a:t> (dari Contoh 1, untuk dibandingkan dengan realisasi):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PENUGASAN</a:t>
            </a:r>
          </a:p>
          <a:p>
            <a:pPr algn="l">
              <a:lnSpc>
                <a:spcPct val="108000"/>
              </a:lnSpc>
              <a:spcBef>
                <a:spcPts val="0"/>
              </a:spcBef>
              <a:spcAft>
                <a:spcPts val="600"/>
              </a:spcAft>
            </a:pPr>
            <a:r>
              <a:rPr sz="3400" b="1">
                <a:solidFill>
                  <a:srgbClr val="FFFFFF"/>
                </a:solidFill>
                <a:latin typeface="Source Sans Pro"/>
              </a:rPr>
              <a:t>Lembar Kerja Peserta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Yang harus Anda kerjakan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300" b="0">
                <a:solidFill>
                  <a:srgbClr val="222830"/>
                </a:solidFill>
                <a:latin typeface="Source Sans Pro"/>
              </a:rPr>
              <a:t>▪  sigma = sqrtsum p_i(R_i - E)^2 = ______</a:t>
            </a:r>
          </a:p>
          <a:p>
            <a:pPr algn="l">
              <a:lnSpc>
                <a:spcPct val="120000"/>
              </a:lnSpc>
              <a:spcBef>
                <a:spcPts val="1000"/>
              </a:spcBef>
              <a:spcAft>
                <a:spcPts val="0"/>
              </a:spcAft>
            </a:pPr>
            <a:r>
              <a:rPr sz="1300" b="0">
                <a:solidFill>
                  <a:srgbClr val="222830"/>
                </a:solidFill>
                <a:latin typeface="Source Sans Pro"/>
              </a:rPr>
              <a:t>▪  n &gt; (2sigma/mu)^2 = ______ transaksi</a:t>
            </a:r>
          </a:p>
          <a:p>
            <a:pPr algn="l">
              <a:lnSpc>
                <a:spcPct val="120000"/>
              </a:lnSpc>
              <a:spcBef>
                <a:spcPts val="1000"/>
              </a:spcBef>
              <a:spcAft>
                <a:spcPts val="0"/>
              </a:spcAft>
            </a:pPr>
            <a:r>
              <a:rPr sz="1300" b="0">
                <a:solidFill>
                  <a:srgbClr val="222830"/>
                </a:solidFill>
                <a:latin typeface="Source Sans Pro"/>
              </a:rPr>
              <a:t>▪  Pada ______ transaksi/minggu, itu ______ minggu = ______ tahun</a:t>
            </a:r>
          </a:p>
          <a:p>
            <a:pPr algn="l">
              <a:lnSpc>
                <a:spcPct val="120000"/>
              </a:lnSpc>
              <a:spcBef>
                <a:spcPts val="1000"/>
              </a:spcBef>
              <a:spcAft>
                <a:spcPts val="0"/>
              </a:spcAft>
            </a:pPr>
            <a:r>
              <a:rPr sz="1300" b="0">
                <a:solidFill>
                  <a:srgbClr val="222830"/>
                </a:solidFill>
                <a:latin typeface="Source Sans Pro"/>
              </a:rPr>
              <a:t>▪  Tingkat kemenangan ______% · Rata-rata menang ______R · Rata-rata rugi ______R · Payoff ______</a:t>
            </a:r>
          </a:p>
          <a:p>
            <a:pPr algn="l">
              <a:lnSpc>
                <a:spcPct val="120000"/>
              </a:lnSpc>
              <a:spcBef>
                <a:spcPts val="1000"/>
              </a:spcBef>
              <a:spcAft>
                <a:spcPts val="0"/>
              </a:spcAft>
            </a:pPr>
            <a:r>
              <a:rPr sz="1300" b="0">
                <a:solidFill>
                  <a:srgbClr val="222830"/>
                </a:solidFill>
                <a:latin typeface="Source Sans Pro"/>
              </a:rPr>
              <a:t>▪  Pemeriksaan silang: E = poverlineW + (1-p)overlineL = ______ ☐ cocok</a:t>
            </a:r>
          </a:p>
          <a:p>
            <a:pPr algn="l">
              <a:lnSpc>
                <a:spcPct val="120000"/>
              </a:lnSpc>
              <a:spcBef>
                <a:spcPts val="1000"/>
              </a:spcBef>
              <a:spcAft>
                <a:spcPts val="0"/>
              </a:spcAft>
            </a:pPr>
            <a:r>
              <a:rPr sz="1300" b="0">
                <a:solidFill>
                  <a:srgbClr val="222830"/>
                </a:solidFill>
                <a:latin typeface="Source Sans Pro"/>
              </a:rPr>
              <a:t>▪  Bar yang saya tandai: ______ · Bar yang rekan tandai: ______</a:t>
            </a:r>
          </a:p>
          <a:p>
            <a:pPr algn="l">
              <a:lnSpc>
                <a:spcPct val="120000"/>
              </a:lnSpc>
              <a:spcBef>
                <a:spcPts val="1000"/>
              </a:spcBef>
              <a:spcAft>
                <a:spcPts val="0"/>
              </a:spcAft>
            </a:pPr>
            <a:r>
              <a:rPr sz="1300" b="0">
                <a:solidFill>
                  <a:srgbClr val="222830"/>
                </a:solidFill>
                <a:latin typeface="Source Sans Pro"/>
              </a:rPr>
              <a:t>▪  Tingkat kesepakatan: ______%</a:t>
            </a:r>
          </a:p>
          <a:p>
            <a:pPr algn="l">
              <a:lnSpc>
                <a:spcPct val="120000"/>
              </a:lnSpc>
              <a:spcBef>
                <a:spcPts val="1000"/>
              </a:spcBef>
              <a:spcAft>
                <a:spcPts val="0"/>
              </a:spcAft>
            </a:pPr>
            <a:r>
              <a:rPr sz="1300" b="0">
                <a:solidFill>
                  <a:srgbClr val="222830"/>
                </a:solidFill>
                <a:latin typeface="Source Sans Pro"/>
              </a:rPr>
              <a:t>▪  Syarat yang paling sering menimbulkan ketidaksepakatan: ______</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TextBox 1"/>
          <p:cNvSpPr txBox="1"/>
          <p:nvPr/>
        </p:nvSpPr>
        <p:spPr>
          <a:xfrm>
            <a:off x="777240" y="2011680"/>
            <a:ext cx="9539935" cy="3108960"/>
          </a:xfrm>
          <a:prstGeom prst="rect">
            <a:avLst/>
          </a:prstGeom>
          <a:noFill/>
        </p:spPr>
        <p:txBody>
          <a:bodyPr wrap="square" lIns="0" rIns="0" tIns="0" bIns="0">
            <a:spAutoFit/>
          </a:bodyPr>
          <a:lstStyle/>
          <a:p>
            <a:pPr algn="l">
              <a:lnSpc>
                <a:spcPct val="115000"/>
              </a:lnSpc>
              <a:spcBef>
                <a:spcPts val="0"/>
              </a:spcBef>
              <a:spcAft>
                <a:spcPts val="1600"/>
              </a:spcAft>
            </a:pPr>
            <a:r>
              <a:rPr sz="1300" b="1">
                <a:solidFill>
                  <a:srgbClr val="C88A2E"/>
                </a:solidFill>
                <a:latin typeface="Source Sans Pro"/>
              </a:rPr>
              <a:t>PENAFIAN</a:t>
            </a:r>
          </a:p>
          <a:p>
            <a:pPr algn="l">
              <a:lnSpc>
                <a:spcPct val="112000"/>
              </a:lnSpc>
              <a:spcBef>
                <a:spcPts val="0"/>
              </a:spcBef>
              <a:spcAft>
                <a:spcPts val="1800"/>
              </a:spcAft>
            </a:pPr>
            <a:r>
              <a:rPr sz="3400" b="1">
                <a:solidFill>
                  <a:srgbClr val="FFFFFF"/>
                </a:solidFill>
                <a:latin typeface="Source Sans Pro"/>
              </a:rPr>
              <a:t>Materi ini bersifat edukasi, bukan saran investasi personal.</a:t>
            </a:r>
          </a:p>
          <a:p>
            <a:pPr algn="l">
              <a:lnSpc>
                <a:spcPct val="130000"/>
              </a:lnSpc>
              <a:spcBef>
                <a:spcPts val="0"/>
              </a:spcBef>
              <a:spcAft>
                <a:spcPts val="600"/>
              </a:spcAft>
            </a:pPr>
            <a:r>
              <a:rPr sz="1500" b="0">
                <a:solidFill>
                  <a:srgbClr val="A8BED6"/>
                </a:solidFill>
                <a:latin typeface="Source Sans Pro"/>
              </a:rPr>
              <a:t>Kinerja masa lalu tidak menjamin hasil masa depan. Investasi mengandung risiko kehilangan sebagian atau seluruh modal. Konsultasikan keputusan keuangan Anda dengan pihak berizin di bawah pengawasan OJK.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