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bagian terpenting modul ini.</a:t>
            </a:r>
          </a:p>
          <a:p/>
          <a:p>
            <a:r>
              <a:t>Ambil satu rentang harga, 10.100–10.500 (400 poin, sekitar 3,9% dari harga). Pasang perangkat yang lazim dipakai trader ritel:</a:t>
            </a:r>
          </a:p>
          <a:p/>
          <a:p>
            <a:r>
              <a:t>Setelah level yang berimpit digabung, tersisa **16 level berbeda** di dalam rentang tersebut.</a:t>
            </a:r>
          </a:p>
          <a:p/>
          <a:p>
            <a:r>
              <a:t>**Hitungan pertama — jarak antarlevel.**</a:t>
            </a:r>
          </a:p>
          <a:p/>
          <a:p>
            <a:r>
              <a:t>Jarak rata-rata = (400) / (16 - 1) = 26,67 poin = 0,259% dari harga</a:t>
            </a:r>
          </a:p>
          <a:p/>
          <a:p>
            <a:r>
              <a:t>**Hitungan kedua — jarak dari harga sembarang ke level terdekat.** Dengan simulasi 200.000 harga acak seragam dalam rentang tersebut:</a:t>
            </a:r>
          </a:p>
          <a:p/>
          <a:p>
            <a:r>
              <a:t>Jarak rata-rata ke level terdekat = 16,35 poin = 0,159% dari harga</a:t>
            </a:r>
          </a:p>
          <a:p/>
          <a:p>
            <a:r>
              <a:t>**Hitungan ketiga — dan inilah kesimpulannya.** Andaikan toleransi konfluensi ditetapkan 0,25% (= 25,75 poin), yang merupakan toleransi wajar dan bahkan konservatif di banyak materi trading:</a:t>
            </a:r>
          </a:p>
          <a:p/>
          <a:p>
            <a:r>
              <a:t>**Bacalah baris terakhir itu sekali lagi.** Pada perangkat grafik yang benar-benar lazim, **hampir separuh dari semua harga yang mungkin adalah "konfluensi tiga level."** Bukan setengah dari harga yang istimewa — setengah dari semua harga, termasuk yang dipilih secara acak oleh generator bilangan acak.</a:t>
            </a:r>
          </a:p>
          <a:p/>
          <a:p>
            <a:r>
              <a:t>Maka kalimat "saya masuk di sini karena ada konfluensi tiga level" menyampaikan informasi yang kira-kira setara dengan "saya masuk pada suatu harga."</a:t>
            </a:r>
          </a:p>
          <a:p/>
          <a:p>
            <a:r>
              <a:t>&gt; **K-10 — jika kedengarannya terlalu bagus untuk jadi kenyataan, biasanya memang begitu.** Grafik di mana setiap pembalikan terjadi di zona konfluensi bukan bukti bahwa konfluensi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Kerangka L2.3 diterapkan pada dua alat, dengan aturan yang ditulis lebih dahulu.</a:t>
            </a:r>
          </a:p>
          <a:p/>
          <a:p>
            <a:r>
              <a:t>**Rancangan yang identik untuk keduanya.**</a:t>
            </a:r>
          </a:p>
          <a:p/>
          <a:p>
            <a:r>
              <a:t>- Definisi "reaksi": harga berbalik ≥1×ATR dalam 5 bar setelah menyentuh level - Kelompok pembanding: level acak dalam rentang harga yang sama, jumlah pengamatan sama - Aturan pemilihan ayunan (untuk Fibonacci) ditetapkan mekanis sebelum data dibuka - Total 12 level/varian diuji dalam kajian ini → koreksi banyak-uji diterapkan</a:t>
            </a:r>
          </a:p>
          <a:p/>
          <a:p>
            <a:r>
              <a:t>z = (0,0333) / (0,)0453 = 0,735 qquad p = 0,462 qquad CI_95% = [-5,56 pp, +12,22 pp]</a:t>
            </a:r>
          </a:p>
          <a:p/>
          <a:p>
            <a:r>
              <a:t>**Gagal.** Selang keyakinan mencakup nol dengan lapang. Untuk mendeteksi selisih sebesar 3,33 pp secara meyakinkan dibutuhkan **1.708 pengamatan per kelompok** — tujuh kali lipat dari yang tersedia.</a:t>
            </a:r>
          </a:p>
          <a:p/>
          <a:p>
            <a:r>
              <a:t>z = (0,1548) / (0,)0397 = 3,903 qquad p = 0,000095 qquad CI_95% = [+7,71 pp, +23,26 pp]</a:t>
            </a:r>
          </a:p>
          <a:p/>
          <a:p>
            <a:r>
              <a:t>**Lolos — dan tetap lolos setelah koreksi.** Dengan 12 uji dilakukan, koreksi Bonferroni memberi alpha' = 0,05/12 = 0,00417, yang memerlukan z &gt; 2,865. Nilai z = 3,903 melampauinya.</a:t>
            </a:r>
          </a:p>
          <a:p/>
          <a:p>
            <a:r>
              <a:t>Perhatikan bahwa kedua alat diuji dengan rancangan yang sama, pada periode yang sama, dengan definisi reaksi yang sama. Yang berbeda adalah **apakah alat itu memiliki mekanisme kausal**:</a:t>
            </a:r>
          </a:p>
          <a:p/>
          <a:p>
            <a:r>
              <a:t>- VWAP adalah tolok ukur eksekusi yang benar-benar dipakai untuk menilai kinerja, sehingga aliran order nyata terkonsentrasi di sekitarnya (§4.3.2) - Fibonacci tidak memiliki mekanisme setara, dan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**Protokol Konfluensi — Templat**</a:t>
            </a:r>
          </a:p>
          <a:p/>
          <a:p>
            <a:r>
              <a:t>1. **Toleransi konfluensi t:** ____% dari harga. (Ditetapkan sekarang, tidak boleh diubah setelah grafik dibuka.) 2. **Level yang diizinkan (maksimum tiga):** - Level 1: ____ · Mekanisme kausalnya: ____ - Level 2: ____ · Mekanisme kausalnya: ____ - Level 3: ____ · Mekanisme kausalnya: ____ 3. **Pemeriksaan independensi:** apakah ada dua level yang diturunkan dari data yang sama melalui rumus serupa? ☐ Tidak ☐ Ya → hapus salah satu 4. **Kepadatan:** jumlah level dalam rentang kerja = ____; jarak rata-rata antarlevel = ____%; apakah &gt; 2t? ☐ Ya ☐ **Tidak → kurangi jumlah level** 5. **Bukti untuk tiap level:** n = ____, base rate ____%, hasil ____%, selisih ____ pp, SE ____, **z = ____** 6. **Koreksi banyak-uji:** jumlah level/varian yang pernah saya uji = ____ → z kritis = ____ 7. **Level yang saya tolak beserta alasannya:** ____ 8. **Tanda tangan dan tanggal:** ____</a:t>
            </a:r>
          </a:p>
          <a:p/>
          <a:p>
            <a:r>
              <a:t>**Butir 4 adalah pemeriksaan yang paling sering menggagalkan protokol, dan yang paling berharga.** Jika jarak rata-rata antarlevel lebih kecil dari dua kali toleransi Anda, level-level Anda saling tumpang tindih dan "konfluensi" menjadi keadaan bawaan grafik, bukan temuan.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Delapan bar dalam satu sesi:</a:t>
            </a:r>
          </a:p>
          <a:p/>
          <a:p>
            <a:r>
              <a:t>**Langkah 1 — verifikasi satu baris.** Bar 3: TP = (10.400 + 10.270 + 10.310)/3 = 30.980/3 = 10.326,67. ✓ TP × V = 10.326,67 × 5.600 = 57.829.333. ✓</a:t>
            </a:r>
          </a:p>
          <a:p/>
          <a:p>
            <a:r>
              <a:t>**Langkah 2 — VWAP akhir sesi.**</a:t>
            </a:r>
          </a:p>
          <a:p/>
          <a:p>
            <a:r>
              <a:t>VWAP = (385.149.667) / (37.400) = 10.298,12</a:t>
            </a:r>
          </a:p>
          <a:p/>
          <a:p>
            <a:r>
              <a:t>**Langkah 3 — bandingkan dengan rata-rata polos.**</a:t>
            </a:r>
          </a:p>
          <a:p/>
          <a:p>
            <a:r>
              <a:t>barTP = (82.320,01) / (8) = 10.290,00</a:t>
            </a:r>
          </a:p>
          <a:p/>
          <a:p>
            <a:r>
              <a:t>Selisih = 8,12 poin (0,079%). VWAP lebih tinggi karena bar dengan volume terbesar (bar 7, 7.300 ribu) terjadi pada harga tinggi. **Rata-rata polos memperlakukan bar 4 (volume 2.800) sama pentingnya dengan bar 7 (volume 7.300); VWAP tidak.**</a:t>
            </a:r>
          </a:p>
          <a:p/>
          <a:p>
            <a:r>
              <a:t>**Langkah 4 — VWAP berjalan.** VWAP dihitung ulang setiap bar secara kumulatif:</a:t>
            </a:r>
          </a:p>
          <a:p/>
          <a:p>
            <a:r>
              <a:t>Perhatikan bahwa VWAP bergerak makin lambat seiring volume kumulatif bertambah — sifat bawaan rata-rata kumulatif, dan alasan mengapa VWAP akhir sesi jauh lebih stabil daripada VWAP awal sesi. **VWAP pada 30 menit pertama hampi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Delapan bar dalam satu sesi:</a:t>
            </a:r>
          </a:p>
          <a:p/>
          <a:p>
            <a:r>
              <a:t>**Langkah 1 — verifikasi satu baris.** Bar 3: TP = (10.400 + 10.270 + 10.310)/3 = 30.980/3 = 10.326,67. ✓ TP × V = 10.326,67 × 5.600 = 57.829.333. ✓</a:t>
            </a:r>
          </a:p>
          <a:p/>
          <a:p>
            <a:r>
              <a:t>**Langkah 2 — VWAP akhir sesi.**</a:t>
            </a:r>
          </a:p>
          <a:p/>
          <a:p>
            <a:r>
              <a:t>VWAP = (385.149.667) / (37.400) = 10.298,12</a:t>
            </a:r>
          </a:p>
          <a:p/>
          <a:p>
            <a:r>
              <a:t>**Langkah 3 — bandingkan dengan rata-rata polos.**</a:t>
            </a:r>
          </a:p>
          <a:p/>
          <a:p>
            <a:r>
              <a:t>barTP = (82.320,01) / (8) = 10.290,00</a:t>
            </a:r>
          </a:p>
          <a:p/>
          <a:p>
            <a:r>
              <a:t>Selisih = 8,12 poin (0,079%). VWAP lebih tinggi karena bar dengan volume terbesar (bar 7, 7.300 ribu) terjadi pada harga tinggi. **Rata-rata polos memperlakukan bar 4 (volume 2.800) sama pentingnya dengan bar 7 (volume 7.300); VWAP tidak.**</a:t>
            </a:r>
          </a:p>
          <a:p/>
          <a:p>
            <a:r>
              <a:t>**Langkah 4 — VWAP berjalan.** VWAP dihitung ulang setiap bar secara kumulatif:</a:t>
            </a:r>
          </a:p>
          <a:p/>
          <a:p>
            <a:r>
              <a:t>Perhatikan bahwa VWAP bergerak makin lambat seiring volume kumulatif bertambah — sifat bawaan rata-rata kumulatif, dan alasan mengapa VWAP akhir sesi jauh lebih stabil daripada VWAP awal sesi. **VWAP pada 30 menit pertama hampi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Delapan bar dalam satu sesi:</a:t>
            </a:r>
          </a:p>
          <a:p/>
          <a:p>
            <a:r>
              <a:t>**Langkah 1 — verifikasi satu baris.** Bar 3: TP = (10.400 + 10.270 + 10.310)/3 = 30.980/3 = 10.326,67. ✓ TP × V = 10.326,67 × 5.600 = 57.829.333. ✓</a:t>
            </a:r>
          </a:p>
          <a:p/>
          <a:p>
            <a:r>
              <a:t>**Langkah 2 — VWAP akhir sesi.**</a:t>
            </a:r>
          </a:p>
          <a:p/>
          <a:p>
            <a:r>
              <a:t>VWAP = (385.149.667) / (37.400) = 10.298,12</a:t>
            </a:r>
          </a:p>
          <a:p/>
          <a:p>
            <a:r>
              <a:t>**Langkah 3 — bandingkan dengan rata-rata polos.**</a:t>
            </a:r>
          </a:p>
          <a:p/>
          <a:p>
            <a:r>
              <a:t>barTP = (82.320,01) / (8) = 10.290,00</a:t>
            </a:r>
          </a:p>
          <a:p/>
          <a:p>
            <a:r>
              <a:t>Selisih = 8,12 poin (0,079%). VWAP lebih tinggi karena bar dengan volume terbesar (bar 7, 7.300 ribu) terjadi pada harga tinggi. **Rata-rata polos memperlakukan bar 4 (volume 2.800) sama pentingnya dengan bar 7 (volume 7.300); VWAP tidak.**</a:t>
            </a:r>
          </a:p>
          <a:p/>
          <a:p>
            <a:r>
              <a:t>**Langkah 4 — VWAP berjalan.** VWAP dihitung ulang setiap bar secara kumulatif:</a:t>
            </a:r>
          </a:p>
          <a:p/>
          <a:p>
            <a:r>
              <a:t>Perhatikan bahwa VWAP bergerak makin lambat seiring volume kumulatif bertambah — sifat bawaan rata-rata kumulatif, dan alasan mengapa VWAP akhir sesi jauh lebih stabil daripada VWAP awal sesi. **VWAP pada 30 menit pertama hampi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Delapan bar dalam satu sesi:</a:t>
            </a:r>
          </a:p>
          <a:p/>
          <a:p>
            <a:r>
              <a:t>**Langkah 1 — verifikasi satu baris.** Bar 3: TP = (10.400 + 10.270 + 10.310)/3 = 30.980/3 = 10.326,67. ✓ TP × V = 10.326,67 × 5.600 = 57.829.333. ✓</a:t>
            </a:r>
          </a:p>
          <a:p/>
          <a:p>
            <a:r>
              <a:t>**Langkah 2 — VWAP akhir sesi.**</a:t>
            </a:r>
          </a:p>
          <a:p/>
          <a:p>
            <a:r>
              <a:t>VWAP = (385.149.667) / (37.400) = 10.298,12</a:t>
            </a:r>
          </a:p>
          <a:p/>
          <a:p>
            <a:r>
              <a:t>**Langkah 3 — bandingkan dengan rata-rata polos.**</a:t>
            </a:r>
          </a:p>
          <a:p/>
          <a:p>
            <a:r>
              <a:t>barTP = (82.320,01) / (8) = 10.290,00</a:t>
            </a:r>
          </a:p>
          <a:p/>
          <a:p>
            <a:r>
              <a:t>Selisih = 8,12 poin (0,079%). VWAP lebih tinggi karena bar dengan volume terbesar (bar 7, 7.300 ribu) terjadi pada harga tinggi. **Rata-rata polos memperlakukan bar 4 (volume 2.800) sama pentingnya dengan bar 7 (volume 7.300); VWAP tidak.**</a:t>
            </a:r>
          </a:p>
          <a:p/>
          <a:p>
            <a:r>
              <a:t>**Langkah 4 — VWAP berjalan.** VWAP dihitung ulang setiap bar secara kumulatif:</a:t>
            </a:r>
          </a:p>
          <a:p/>
          <a:p>
            <a:r>
              <a:t>Perhatikan bahwa VWAP bergerak makin lambat seiring volume kumulatif bertambah — sifat bawaan rata-rata kumulatif, dan alasan mengapa VWAP akhir sesi jauh lebih stabil daripada VWAP awal sesi. **VWAP pada 30 menit pertama hampi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Ambil satu sesi (minimal 8 bar) dari instrumen yang Anda ikuti.</a:t>
            </a:r>
          </a:p>
          <a:p/>
          <a:p>
            <a:r>
              <a:t>- VWAP akhir = ______ · Rata-rata TP polos = ______ · Selisih = ______ (____%) - Di bar mana selisih terbesar terjadi, dan mengapa? ______ - σ tertimbang = ______ · +1σ = ______ · −1σ = ______</a:t>
            </a:r>
          </a:p>
          <a:p/>
          <a:p>
            <a:r>
              <a:t>Bangun profil 15–20 tingkat harga.</a:t>
            </a:r>
          </a:p>
          <a:p/>
          <a:p>
            <a:r>
              <a:t>- Total volume = ______ · POC = ______ · Target 70% = ______ - Tabel ekspansi dua arah (salin format Contoh 2): ______ - VAH = ______ · VAL = ______ · Lebar VA = ______ (____% dari POC) - **Pemeriksaan integritas data:** bursa ______ · teregulasi? ☐ Ya ☐ Tidak · Jika tidak, apakah saya tetap memakai profil ini? ______ Mengapa? ______</a:t>
            </a:r>
          </a:p>
          <a:p/>
          <a:p>
            <a:r>
              <a:t>Buka grafik Anda apa adanya, tanpa membersihkannya lebih dulu.</a:t>
            </a:r>
          </a:p>
          <a:p/>
          <a:p>
            <a:r>
              <a:t>1. Hitung **semua** garis horizontal dan MA yang tampak dalam rentang kerja: N = ______ 2. Lebar rentang kerja = ______ poin = ______% dari harga 3. Jarak rata-rata antarlevel = dfracrentangN-1 = ______ poin = ______% 4. Toleransi konfluensi saya, t = ______% 5. Apakah jarak antarlevel &gt; 2t? ☐ Ya ☐ **Tidak** 6. Jika Tidak: berapa level yang harus saya hapus agar lolos? ______ 7. Level yang saya hapus: ______ 8. Jarak antarlevel setelah perbaikan = ______% ☐ Lolos</a:t>
            </a:r>
          </a:p>
          <a:p/>
          <a:p>
            <a:r>
              <a:t>Untuk tiap level yang Anda pertahan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L2T.5 — Konfluensi: Fibonacci, VWAP, dan Volume Profile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2 Analis · Jalur Trader · Modul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"KONFLUENSI"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(beberapa alat menunjuk harga yang sama)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┌───────────┴───────────┐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PERTANYAAN PERTAMA: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berapa banyak level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yang ada di grafik?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└───────────┬───────────┘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16 level dalam satu rentang  ──►  82,1% harga acak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(Fib + MA + VWAP + S/R + VP)      "konfluen" dgn ≥1 level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      49,6% dgn ≥3 level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┌───────────┴───────────┐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PERTANYAAN KEDUA: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apakah level-levelnya│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│  saling bebas?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└───────────┬───────────┘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┌────────────────────┼────────────────────┐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Definisi operasional konfluensi — dan mengapa ketiadaannya berbahaya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Fibonacci retracement: konstruksi dan asal-usulnya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Fibonacci retracement: konstruksi dan asal-usulnya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Level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 kausal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tertinggi 52 minggu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stop-loss dan order breakout secara faktual ditempatkan di sana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beli rata-rata pemegang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Posisi nyata; tekanan nyata untuk impas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VWAP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Tolok ukur eksekusi yang secara formal dipakai untuk menilai kinerja dealing desk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Batas margin call sebuah bursa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Likuidasi otomatis benar-benar terpicu di sana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strike opsi dengan open interest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Aktivitas lindung nilai (hedging) dealer benar-benar terkonsentrasi di sana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VWAP: konstruksi dan mengapa kedudukannya berbeda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Volume Profile: POC, VAH, VAL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Volume Profile: POC, VAH, VAL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Istilah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Definisi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**POC** (Point of Control)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harga dengan volume terbesar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**Value Area**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Rentang harga yang memuat 70% total volume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**VAH / VAL**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atas / bawah Value Area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**HVN** (High Volume Node)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dengan volume tinggi — harga bergerak lambat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**LVN** (Low Volume Node)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dengan volume rendah — harga bergerak cepat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Kepadatan level: mengapa konfluensi terjadi dengan sendirinya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Kepadatan level: mengapa konfluensi terjadi dengan sendirinya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Kurangi jumlah level.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Setiap alat tambahan menaikkan probabilitas konfluensi kebetulan. Dengan 16 level, konfluensi tidak bermakna. Dengan 3 level, ia mungkin…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Syaratkan independensi.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Fibonacci dari ayunan naik dan Fibonacci dari ayunan turun bukan dua bukti — keduanya berasal dari harga yang sama melalui rumus yang…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Kepadatan level: mengapa konfluensi terjadi dengan sendirinya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 level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Fibonacci retracement (0,236; 0,382; 0,5; 0,618; 0,786) dari ayunan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Fibonacci retracement yang sama dari ayunan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bergerak (EMA-20, 50, 100) dan VWAP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Support/resistance dari ayunan sebelumnya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POC, VAH, VAL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Kepadatan level: mengapa konfluensi terjadi dengan sendirinya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Jawaban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Berapa persen harga acak berada dalam 0,25% dari **≥1** level?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**82,1%**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Berapa persen berada dalam 0,25% dari **≥2** level?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**64,0%**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Berapa persen berada dalam 0,25% dari **≥3** level?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**49,6%**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Menguji dua alat terhadap base rate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Menguji dua alat terhadap base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Satu hasil positif bukan validasi permanen.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Hasil ini berasal dari satu periode, satu definisi reaksi, dan satu himpunan instrumen. Ia harus diuji ulang pada…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Keunggulan statistik bukan keunggulan setelah biaya.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Perhitungan berikut wajib dilakukan sebelum bertransaksi: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Definisi "reaksi": harga berbalik ≥1×ATR dalam 5 bar setelah menyentuh level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Kelompok pembanding: level acak dalam rentang harga yang sama, jumlah pengamatan sama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Aturan pemilihan ayunan (untuk Fibonacci) ditetapkan mekanis sebelum data dibuka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Total 12 level/varian diuji dalam kajian ini → koreksi banyak-uji diterapkan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Menguji dua alat terhadap base rate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Kelompok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Level Fib 61,8%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**57,1%**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3,19%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Level acak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**53,8%**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3,22%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**+3,33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Menguji dua alat terhadap base rate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Kelompok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VWAP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**58,7%**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Level acak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**43,2%**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**+15,48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3,97%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konfluensi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Protokol konfluensi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Toleransi konfluensi t: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____% dari harga. (Ditetapkan sekarang, tidak boleh diubah setelah grafik dibuka.)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Level yang diizinkan (maksimum tiga):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Pemeriksaan independensi: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apakah ada dua level yang diturunkan dari data yang sama melalui rumus serupa? ☐ Tidak ☐ Ya → hapus salah satu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Kepadatan: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jumlah level dalam rentang kerja = ____; jarak rata-rata antarlevel = ____%; apakah &gt; 2t?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 → kurangi jumlah level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Bukti untuk tiap level: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n = ____, base rate ____%, hasil ____%, selisih ____ pp, SE ____,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z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Koreksi banyak-uji: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jumlah level/varian yang pernah saya uji = ____ → z kritis =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Setelah bar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Volume kumulatif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VWAP berjalan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10.190,00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7.300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10.219,73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12.900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10.266,15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15.700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10.271,00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19.100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10.266,67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25.200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10.259,40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32.500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10.281,25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37.400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**10.298,12**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+2σ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10.435,56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+1σ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10.366,84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**VWAP**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**10.298,12**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−1σ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10.229,40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−2σ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10.160,68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Volume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Volume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10.480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5.100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10.460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4.300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10.440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3.800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10.420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3.200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3.100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10.400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4.600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5.800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10.180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1.900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7.100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10.160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1.300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**10.340**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**8.900**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10.140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7.600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10.120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3 — jarak harga acak ke level terdekat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(simulasi 200.000 tarikan):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1 — tulis aturan sebelum data dibuka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(K-11): definisi reaksi = pembalikan ≥1×ATR dalam 5 bar; kelompok pembanding = level acak dalam rentang sama…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Sembilan puluh persen keunggulan Fibonacci habis di meja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keunggulan itu sendiri secara statistik tidak dapat dibedakan dari nol. Yang tersisa, Rp16.500…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Pemeriksaan integritas data: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bursa ______ · teregulasi? ☐ Ya ☐ Tidak · Jika tidak, apakah saya tetap memakai profil ini? ______ Mengapa? ______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VWAP akhir = ______ · Rata-rata TP polos = ______ · Selisih = ______ (____%)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Di bar mana selisih terbesar terjadi, dan mengapa? ______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σ tertimbang = ______ · +1σ = ______ · −1σ = ______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Total volume = ______ · POC = ______ · Target 70% = ______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Tabel ekspansi dua arah (salin format Contoh 2): ______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VAH = ______ · VAL = ______ · Lebar VA = ______ (____% dari POC)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