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notesMaster" Target="notesMasters/notesMaster1.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Sebuah indikator teknikal adalah **fungsi deterministik atas harga historis**. Tidak lebih dari itu.</a:t>
            </a:r>
          </a:p>
          <a:p/>
          <a:p>
            <a:r>
              <a:t>I_t = f(P_t, P_t-1, P_t-2, dots, P_t-n)</a:t>
            </a:r>
          </a:p>
          <a:p/>
          <a:p>
            <a:r>
              <a:t>Kalimat itu terdengar sepele, tetapi konsekuensinya besar dan hampir selalu diabaikan:</a:t>
            </a:r>
          </a:p>
          <a:p/>
          <a:p>
            <a:r>
              <a:t>1. **Indikator tidak dapat mengandung informasi yang tidak ada di dalam harga.** Jika dua orang memandang grafik yang sama, satu dengan RSI dan satu tanpa, keduanya memegang himpunan informasi yang persis sama. Yang berbeda hanyalah cara informasi itu disajikan. 2. **Indikator tidak dapat melihat masa depan.** Karena I_t hanya merupakan fungsi dari P_t ke belakang, tidak ada suku dalam persamaan itu yang berisi P_t+1. 3. **Indikator selalu membuang informasi.** Setiap transformasi yang memampatkan n angka menjadi satu angka kehilangan sesuatu. RSI-14 memampatkan 15 harga penutupan menjadi satu bilangan antara 0 dan 100. Empat belas dimensi hilang.</a:t>
            </a:r>
          </a:p>
          <a:p/>
          <a:p>
            <a:r>
              <a:t>Maka pertanyaan yang benar tentang sebuah indikator bukan "apakah ia akurat?", melainkan: **"apakah cara penyajian ini membantu saya mengambil keputusan lebih baik daripada memandang harga langsung, setelah memperhitungkan lag dan biaya yang ditimbulkannya?"**</a:t>
            </a:r>
          </a:p>
          <a:p/>
          <a:p>
            <a:r>
              <a:t>Itu pertanyaan empiris. Ia punya jawaban. Sebagian besar peserta tidak pernah mengujinya.</a:t>
            </a:r>
          </a:p>
          <a:p/>
          <a:p>
            <a:r>
              <a:t>&gt; **K-05 — berpikir dalam distribusi.** Indikator memberi Anda satu angka. Keputusan Anda harus tetap dibuat atas distribusi hasil, bukan atas angka itu.</a:t>
            </a:r>
          </a:p>
          <a:p/>
          <a:p>
            <a:r>
              <a:t>Kelu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Setiap rata-rata bergerak memperkenalkan penundaan. Untuk SMA sederhana dengan jendela n, titik pusat massa bobotnya berada di:</a:t>
            </a:r>
          </a:p>
          <a:p/>
          <a:p>
            <a:r>
              <a:t>lag = (n-1) / (2) bar</a:t>
            </a:r>
          </a:p>
          <a:p/>
          <a:p>
            <a:r>
              <a:t>Untuk EMA dengan alpha = 2/(n+1), lag rata-ratanya juga ≈ (n-1)/2 bar.</a:t>
            </a:r>
          </a:p>
          <a:p/>
          <a:p>
            <a:r>
              <a:t>**Lag bukan kelemahan yang bisa diperbaiki. Lag adalah harga yang dibayar untuk penghalusan.** Hubungannya bersifat pertukaran langsung:</a:t>
            </a:r>
          </a:p>
          <a:p/>
          <a:p>
            <a:r>
              <a:t>- Jendela pendek → lag kecil → banyak sinyal palsu (derau lolos) - Jendela panjang → sedikit sinyal palsu → lag besar (sebagian besar pergerakan sudah lewat)</a:t>
            </a:r>
          </a:p>
          <a:p/>
          <a:p>
            <a:r>
              <a:t>Tidak ada nilai n yang menghilangkan keduanya. Klaim bahwa suatu indikator "tidak tertinggal" ("non-lagging") hampir selalu berarti salah satu dari dua hal: indikator itu menggunakan jendela sangat pendek dan karenanya penuh derau, atau indikator itu **melakukan repainting** — menggambar ulang sinyal masa lalu setelah data baru masuk.</a:t>
            </a:r>
          </a:p>
          <a:p/>
          <a:p>
            <a:r>
              <a:t>&gt; **K-10 — terlalu bagus untuk jadi kenyataan.** Sebuah indikator yang tampak menandai setiap puncak dan dasar dengan tepat pada grafik historis nyaris pasti melakukan repainting. Ujilah dengan memutar ulang grafik bar demi bar, bukan dengan memandang hasil akhirnya.</a:t>
            </a:r>
          </a:p>
          <a:p/>
          <a:p>
            <a:r>
              <a:t>**Konsekuensi praktis lag.** Jika sistem Anda masuk pada persilangan EMA-20/EMA-50, dan lag gabungannya sekitar 17 bar, maka pada rata-rata Anda masuk setelah sebagian pergerakan awal berlalu. Itu **bukan alasan untuk menolak sistem tersebut** — L2T.3 sudah menunjukkan ba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Volume adalah satu-satunya masukan dalam modul ini yang **bukan** turunan dari harga. Ia membawa informasi independen — secara prinsip.</a:t>
            </a:r>
          </a:p>
          <a:p/>
          <a:p>
            <a:r>
              <a:t>**Masalah integritas data di pasar aset digital.** Pada bursa saham teregulasi, volume yang dilaporkan diawasi otoritas pasar dan diverifikasi melalui kliring terpusat. Pada bursa aset digital, terutama yang tidak teregulasi, tidak ada mekanisme setara. Praktik yang dikenal sebagai wash trading — pihak yang sama bertransaksi dengan dirinya sendiri untuk menciptakan tampilan aktivitas — telah menjadi subjek beberapa kajian akademik dan tindakan penegakan regulator di berbagai yurisdiksi.</a:t>
            </a:r>
          </a:p>
          <a:p/>
          <a:p>
            <a:r>
              <a:t>Implikasi untuk peserta bersifat metodologis, bukan moral:</a:t>
            </a:r>
          </a:p>
          <a:p/>
          <a:p>
            <a:r>
              <a:t>1. **Volume pada aset dan bursa dengan likuiditas rendah harus dianggap tidak dapat diandalkan sampai terbukti sebaliknya.** 2. Analisis berbasis volume lebih dapat dipertahankan pada instrumen dengan likuiditas dalam dan pengawasan yang jelas. 3. Membandingkan volume lintas-bursa tanpa memeriksa metodologi pelaporan masing-masing bursa adalah kesalahan.</a:t>
            </a:r>
          </a:p>
          <a:p/>
          <a:p>
            <a:r>
              <a:t>Ini penerapan langsung **K-09 — likuiditas adalah risiko yang tersembunyi sampai Anda membutuhkannya.** Volume palsu adalah likuiditas palsu. Ketika Anda perlu keluar, ia tidak ada.</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Peserta sering memasang lima indikator dan menunggu semuanya sepakat, dengan keyakinan bahwa kesepakatan lima alat lebih kuat daripada satu. Mari uji keyakinan itu secara langsung.</a:t>
            </a:r>
          </a:p>
          <a:p/>
          <a:p>
            <a:r>
              <a:t>Matriks korelasi berikut dihitung atas 1.440 observasi pada deret harga simulasi (random walk geometrik, σ harian 2%). Deret simulasi dipakai dengan sengaja: jika indikator-indikator ini berkorelasi tinggi bahkan pada data yang sama sekali tidak mengandung pola, korelasi itu berasal dari **konstruksi matematis indikatornya**, bukan dari struktur pasar.</a:t>
            </a:r>
          </a:p>
          <a:p/>
          <a:p>
            <a:r>
              <a:t>Bacalah tabel itu baik-baik.</a:t>
            </a:r>
          </a:p>
          <a:p/>
          <a:p>
            <a:r>
              <a:t>- **Stochastic dan Williams %R berkorelasi 1,00.** Sebagaimana dibuktikan di §4.2.2, keduanya identik secara aljabar. Tidak ada informasi tambahan sama sekali. - **CCI berkorelasi 0,92 dengan Stochastic.** Praktis indikator yang sama. - **RSI berkorelasi 0,84–0,88 dengan seluruh keluarga osilator.** - Bahkan MACD histogram, yang konstruksinya paling berbeda, masih berkorelasi 0,65–0,78.</a:t>
            </a:r>
          </a:p>
          <a:p/>
          <a:p>
            <a:r>
              <a:t>**Kesimpulan.** Empat osilator yang "sepakat" bukan empat bukti independen. Ia adalah satu bukti yang ditampilkan empat kali. Dalam bahasa L2.3: **ukuran sampel efektif Anda adalah satu, bukan empat**, dan seluruh rasa percaya diri tambahan yang Anda peroleh dari kesepakatan itu adalah ilusi.</a:t>
            </a:r>
          </a:p>
          <a:p/>
          <a:p>
            <a:r>
              <a:t>Ini persis kekeliruan yang diperingatkan **K-12 — Anda adalah risiko terbesar dalam portofolio Anda.** Pikiran manusia memperlakukan pengulangan 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L2.3 menetapkan standar yang berlaku untuk seluruh Level 2: **sebuah klaim keunggulan harus dibandingkan dengan base rate dan disertai galat baku.** Modul ini menerapkan standar itu pada klaim indikator yang paling populer: divergensi.</a:t>
            </a:r>
          </a:p>
          <a:p/>
          <a:p>
            <a:r>
              <a:t>**Klaim yang diuji.** "Divergensi bearish RSI (harga membuat puncak lebih tinggi, RSI membuat puncak lebih rendah) menandakan pembalikan."</a:t>
            </a:r>
          </a:p>
          <a:p/>
          <a:p>
            <a:r>
              <a:t>**Rancangan pengujian.**</a:t>
            </a:r>
          </a:p>
          <a:p/>
          <a:p>
            <a:r>
              <a:t>- Definisi operasional divergensi ditulis **sebelum** data dilihat (K-11) - Definisi operasional "pembalikan": harga bergerak ≥2×ATR berlawanan arah dalam 10 bar - Kelompok uji: 180 kejadian divergensi - Kelompok pembanding (base rate): 1.200 titik acak dalam periode yang sama</a:t>
            </a:r>
          </a:p>
          <a:p/>
          <a:p>
            <a:r>
              <a:t>**Hasil.**</a:t>
            </a:r>
          </a:p>
          <a:p/>
          <a:p>
            <a:r>
              <a:t>**Kesimpulan statistik.** z = 0,434, nilai-p dua sisi ≈ 0,66. Selang keyakinan selisihnya, 1,72 pm 7,76 pp, mencakup nol dengan lapang. **Pada data ini, divergensi RSI tidak menunjukkan keunggulan yang dapat dibedakan dari kebetulan.**</a:t>
            </a:r>
          </a:p>
          <a:p/>
          <a:p>
            <a:r>
              <a:t>**Apa yang boleh dan tidak boleh disimpulkan.** Hasil ini tidak membuktikan divergensi tidak berguna. Ia membuktikan sesuatu yang lebih tepat dan lebih berguna: **dataset ini tidak cukup untuk mendukung klaim tersebut.** Untuk mendeteksi selisih sebesar 5 pp dengan keyakinan 95%, dibutuhkan sekitar **749 kejadian per kelompok** — empat kali lipat dari yang tersedia.</a:t>
            </a:r>
          </a:p>
          <a:p/>
          <a:p>
            <a:r>
              <a:t>Inilah alasan mengapa begitu banyak "sinyal indikator" bertahan di dunia edukasi trading tanpa pern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Ini bagian paling penting dalam modul ini, dan yang paling sering diabaikan di luar lingkungan akademik.</a:t>
            </a:r>
          </a:p>
          <a:p/>
          <a:p>
            <a:r>
              <a:t>Seorang trader membangun sistem persilangan rata-rata bergerak dan ingin "mengoptimalkan" parameternya. Ia mencari:</a:t>
            </a:r>
          </a:p>
          <a:p/>
          <a:p>
            <a:r>
              <a:t>- MA cepat: 5, 10, 15, … 50 → 10 nilai - MA lambat: 20, 30, 40, … 200 → 19 nilai - Pengali stop ATR: 1,0 / 1,5 / 2,0 / 2,5 / 3,0 → 5 nilai - Syarat: MA lambat &gt; MA cepat</a:t>
            </a:r>
          </a:p>
          <a:p/>
          <a:p>
            <a:r>
              <a:t>Jumlah kombinasi yang valid: **870**.</a:t>
            </a:r>
          </a:p>
          <a:p/>
          <a:p>
            <a:r>
              <a:t>Ia menjalankan seluruh 870 kombinasi pada data historis dan memilih yang terbaik.</a:t>
            </a:r>
          </a:p>
          <a:p/>
          <a:p>
            <a:r>
              <a:t>**Sekarang pertanyaan kritisnya: seberapa bagus kombinasi "terbaik" itu akan terlihat, bahkan jika tidak satu pun dari 870 strategi itu memiliki keunggulan sejati?**</a:t>
            </a:r>
          </a:p>
          <a:p/>
          <a:p>
            <a:r>
              <a:t>Andaikan setiap strategi sejatinya berekspektasi nol, dengan simpangan baku 1,0R per transaksi, diuji atas 200 transaksi. Galat baku rata-rata sampel untuk satu strategi:</a:t>
            </a:r>
          </a:p>
          <a:p/>
          <a:p>
            <a:r>
              <a:t>SE = (sigma) / (sqrtn) = (1,0) / (sqrt200) = 0,0707 R</a:t>
            </a:r>
          </a:p>
          <a:p/>
          <a:p>
            <a:r>
              <a:t>Untuk N pengambilan acak yang saling bebas dari distribusi normal, nilai maksimum yang diharapkan mendekati:</a:t>
            </a:r>
          </a:p>
          <a:p/>
          <a:p>
            <a:r>
              <a:t>E[max] ≈ SE × sqrt2 ln N = 0,0707 × sqrt2 ln 870 = 0,0707 × 3,680 = 0,2602 R</a:t>
            </a:r>
          </a:p>
          <a:p/>
          <a:p>
            <a:r>
              <a:t>**Artinya:** dari 870 strategi yang semuanya sama sekali tidak memiliki keunggulan, yang terbaik akan tampak menghasilkan **+0,26R per transaksi** — dan atas 200 transaksi, **total +52,0R.**</a:t>
            </a:r>
          </a:p>
          <a:p/>
          <a:p>
            <a:r>
              <a:t>Jika 1R = Rp2.000.000, kurva ekuitas itu menunjukkan keuntungan **Rp104.000.000** yang dihasilkan sepenuhnya 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Seluruh modul ini bermuara pada satu dokumen tertulis. Formatnya sederhana; kedisiplinannya tidak.</a:t>
            </a:r>
          </a:p>
          <a:p/>
          <a:p>
            <a:r>
              <a:t>**Kebijakan Indikator — Templat**</a:t>
            </a:r>
          </a:p>
          <a:p/>
          <a:p>
            <a:r>
              <a:t>1. **Indikator volatilitas (wajib, satu):** ATR-__, dipakai untuk __(jarak stop / ukuran posisi / keduanya)__. 2. **Indikator kedua (opsional, maksimum satu):** ____, dipakai untuk ____. 3. **Bukti yang mendukung indikator kedua:** n = ____ kejadian, base rate ____%, hasil ____%, selisih ____ pp, galat baku ____, z = ____. 4. **Indikator yang saya tolak dan alasannya:** ____ (berkorelasi __ dengan __ / tidak lolos uji base rate / tidak saya pahami konstruksinya). 5. **Ruang pencarian parameter yang saya izinkan:** ____ kombinasi. Ambang z terkoreksi: ____. 6. **Syarat peninjauan:** setiap 100 transaksi, hitung ulang base rate. Jika keunggulan hilang, indikator dicabut. 7. **Tanda tangan dan tanggal:** ____</a:t>
            </a:r>
          </a:p>
          <a:p/>
          <a:p>
            <a:r>
              <a:t>Peserta yang jujur mengisi butir 3 akan sering menemukan bahwa mereka tidak dapat mengisinya. **Itu bukan kegagalan modul ini. Itu adalah hasil yang dituju.** Butir 2 kemudian dikosongkan, dan peserta bekerja hanya dengan struktur harga (L2T.1–L2T.3) dan ATR — yang merupakan tempat sebagian besar trader profesional memang berada.</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Delapan belas harga penutupan berurutan:</a:t>
            </a:r>
          </a:p>
          <a:p/>
          <a:p>
            <a:r>
              <a:t>**Langkah 1 — perubahan dan pemisahan.** Empat belas perubahan pertama (bar 2 sampai bar 15):</a:t>
            </a:r>
          </a:p>
          <a:p/>
          <a:p>
            <a:r>
              <a:t>+2, −1, +3, +2, −1, +3, +2, −1, +3, +3, −1, +3, +3, −2</a:t>
            </a:r>
          </a:p>
          <a:p/>
          <a:p>
            <a:r>
              <a:t>Total kenaikan = 24 · Total penurunan = 6</a:t>
            </a:r>
          </a:p>
          <a:p/>
          <a:p>
            <a:r>
              <a:t>**Langkah 2 — nilai awal.**</a:t>
            </a:r>
          </a:p>
          <a:p/>
          <a:p>
            <a:r>
              <a:t>AG_14 = (24) / (14) = 1,7143 qquad AL_14 = (6) / (14) = 0,4286</a:t>
            </a:r>
          </a:p>
          <a:p/>
          <a:p>
            <a:r>
              <a:t>**Langkah 3 — RSI pada bar 15.**</a:t>
            </a:r>
          </a:p>
          <a:p/>
          <a:p>
            <a:r>
              <a:t>RS = (1,7143) / (0,)4286 = 4,0000 qquad RSI = 100 - (100) / (1 + 4,)0000 = 100 - 20 = 80,00</a:t>
            </a:r>
          </a:p>
          <a:p/>
          <a:p>
            <a:r>
              <a:t>**Langkah 4 — penghalusan Wilder untuk bar berikutnya.**</a:t>
            </a:r>
          </a:p>
          <a:p/>
          <a:p>
            <a:r>
              <a:t>Bar 16, close 121, perubahan +3:</a:t>
            </a:r>
          </a:p>
          <a:p/>
          <a:p>
            <a:r>
              <a:t>AG = (1,7143 × 13 + 3) / (14) = 1,8061 qquad AL = (0,4286 × 13 + 0) / (14) = 0,3980 RS = (1,8061) / (0,)3980 = 4,5385 quad Rightarrow quad RSI = 100 - (100) / (5,)5385 = 81,94</a:t>
            </a:r>
          </a:p>
          <a:p/>
          <a:p>
            <a:r>
              <a:t>Bar 17, close 119, perubahan −2: AG = dfrac1,8061 × 13 + 014 = 1,6771, AL = dfrac0,3980 × 13 + 214 = 0,5124, RS = 3,2731 → RSI = 76,60</a:t>
            </a:r>
          </a:p>
          <a:p/>
          <a:p>
            <a:r>
              <a:t>Bar 18, close 123, perubahan +4: AG = 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Delapan belas harga penutupan berurutan:</a:t>
            </a:r>
          </a:p>
          <a:p/>
          <a:p>
            <a:r>
              <a:t>**Langkah 1 — perubahan dan pemisahan.** Empat belas perubahan pertama (bar 2 sampai bar 15):</a:t>
            </a:r>
          </a:p>
          <a:p/>
          <a:p>
            <a:r>
              <a:t>+2, −1, +3, +2, −1, +3, +2, −1, +3, +3, −1, +3, +3, −2</a:t>
            </a:r>
          </a:p>
          <a:p/>
          <a:p>
            <a:r>
              <a:t>Total kenaikan = 24 · Total penurunan = 6</a:t>
            </a:r>
          </a:p>
          <a:p/>
          <a:p>
            <a:r>
              <a:t>**Langkah 2 — nilai awal.**</a:t>
            </a:r>
          </a:p>
          <a:p/>
          <a:p>
            <a:r>
              <a:t>AG_14 = (24) / (14) = 1,7143 qquad AL_14 = (6) / (14) = 0,4286</a:t>
            </a:r>
          </a:p>
          <a:p/>
          <a:p>
            <a:r>
              <a:t>**Langkah 3 — RSI pada bar 15.**</a:t>
            </a:r>
          </a:p>
          <a:p/>
          <a:p>
            <a:r>
              <a:t>RS = (1,7143) / (0,)4286 = 4,0000 qquad RSI = 100 - (100) / (1 + 4,)0000 = 100 - 20 = 80,00</a:t>
            </a:r>
          </a:p>
          <a:p/>
          <a:p>
            <a:r>
              <a:t>**Langkah 4 — penghalusan Wilder untuk bar berikutnya.**</a:t>
            </a:r>
          </a:p>
          <a:p/>
          <a:p>
            <a:r>
              <a:t>Bar 16, close 121, perubahan +3:</a:t>
            </a:r>
          </a:p>
          <a:p/>
          <a:p>
            <a:r>
              <a:t>AG = (1,7143 × 13 + 3) / (14) = 1,8061 qquad AL = (0,4286 × 13 + 0) / (14) = 0,3980 RS = (1,8061) / (0,)3980 = 4,5385 quad Rightarrow quad RSI = 100 - (100) / (5,)5385 = 81,94</a:t>
            </a:r>
          </a:p>
          <a:p/>
          <a:p>
            <a:r>
              <a:t>Bar 17, close 119, perubahan −2: AG = dfrac1,8061 × 13 + 014 = 1,6771, AL = dfrac0,3980 × 13 + 214 = 0,5124, RS = 3,2731 → RSI = 76,60</a:t>
            </a:r>
          </a:p>
          <a:p/>
          <a:p>
            <a:r>
              <a:t>Bar 18, close 123, perubahan +4: AG = 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Gunakan sepuluh harga penutupan terakhir dari satu instrumen yang Anda ikuti.</a:t>
            </a:r>
          </a:p>
          <a:p/>
          <a:p>
            <a:r>
              <a:t>- AG = ______ · AL = ______ · RS = ______ · **RSI = ______** - Bandingkan dengan RSI yang ditampilkan platform Anda. Selisih: ______ - Jika berbeda, jelaskan mengapa (periode berbeda? metode penghalusan berbeda? sumber data berbeda?): ______</a:t>
            </a:r>
          </a:p>
          <a:p/>
          <a:p>
            <a:r>
              <a:t>Ambil 200 bar. Hitung nilai tiga indikator yang saat ini Anda pakai. Hitung korelasi berpasangan.</a:t>
            </a:r>
          </a:p>
          <a:p/>
          <a:p>
            <a:r>
              <a:t>- Pasangan dengan |r| &gt; 0,80: ______ - Indikator yang saya hapus akibat temuan ini: ______ - Indikator yang saya pertahankan, dan alasannya: ______</a:t>
            </a:r>
          </a:p>
          <a:p/>
          <a:p>
            <a:r>
              <a:t>Pilih **satu** sinyal indikator yang Anda percayai.</a:t>
            </a:r>
          </a:p>
          <a:p/>
          <a:p>
            <a:r>
              <a:t>1. Definisi operasional sinyal (tulis **sebelum** membuka data): ______ 2. Definisi operasional "berhasil": ______ 3. Jumlah kejadian sinyal, n = ______ · Berhasil = ______ · Proporsi = ______% 4. SE = sqrtp(1-p)/n = ______ 5. Base rate (titik acak), n_b = ______ · Proporsi = ______% · SE_b = ______ 6. Selisih = ______ pp · SE_d = ______ · **z = ______** 7. Keputusan: ☐ Lolos (z &gt; 1,96) ☐ **Tidak lolos → sinyal dicabut dari sistem saya** 8. Jika n &lt; 100, tuliskan: "Saya tidak memiliki cukup data untuk membuat klaim apa pun tentang sinyal ini." ______</a:t>
            </a:r>
          </a:p>
          <a:p/>
          <a:p>
            <a:r>
              <a:t>Jika Anda pernah "m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L2T.4 — Indikator: Momentum, Volatilitas, Volume — dan Batasnya</a:t>
            </a:r>
          </a:p>
          <a:p>
            <a:pPr algn="l">
              <a:lnSpc>
                <a:spcPct val="115000"/>
              </a:lnSpc>
              <a:spcBef>
                <a:spcPts val="0"/>
              </a:spcBef>
              <a:spcAft>
                <a:spcPts val="600"/>
              </a:spcAft>
            </a:pPr>
            <a:r>
              <a:rPr sz="1600" b="0">
                <a:solidFill>
                  <a:srgbClr val="A8BED6"/>
                </a:solidFill>
                <a:latin typeface="Source Sans Pro"/>
              </a:rPr>
              <a:t>Kurikulum Invesmentpedia · Level 2 Analis · Jalur Trader · Modul 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900" b="0">
                <a:solidFill>
                  <a:srgbClr val="222830"/>
                </a:solidFill>
                <a:latin typeface="Menlo"/>
              </a:rPr>
              <a:t>                    HARGA (O, H, L, C) + VOLUME</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transformasi deterministik</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                 │                │                  │</a:t>
            </a:r>
          </a:p>
          <a:p>
            <a:pPr algn="l">
              <a:lnSpc>
                <a:spcPct val="105000"/>
              </a:lnSpc>
              <a:spcBef>
                <a:spcPts val="0"/>
              </a:spcBef>
              <a:spcAft>
                <a:spcPts val="100"/>
              </a:spcAft>
            </a:pPr>
            <a:r>
              <a:rPr sz="900" b="0">
                <a:solidFill>
                  <a:srgbClr val="222830"/>
                </a:solidFill>
                <a:latin typeface="Menlo"/>
              </a:rPr>
              <a:t>    MOMENTUM         VOLATILITAS         VOLUME           GABUNGAN</a:t>
            </a:r>
          </a:p>
          <a:p>
            <a:pPr algn="l">
              <a:lnSpc>
                <a:spcPct val="105000"/>
              </a:lnSpc>
              <a:spcBef>
                <a:spcPts val="0"/>
              </a:spcBef>
              <a:spcAft>
                <a:spcPts val="100"/>
              </a:spcAft>
            </a:pPr>
            <a:r>
              <a:rPr sz="900" b="0">
                <a:solidFill>
                  <a:srgbClr val="222830"/>
                </a:solidFill>
                <a:latin typeface="Menlo"/>
              </a:rPr>
              <a:t>   RSI, Stoch,      ATR, Bollinger,   OBV, volume      MACD, Ichimoku</a:t>
            </a:r>
          </a:p>
          <a:p>
            <a:pPr algn="l">
              <a:lnSpc>
                <a:spcPct val="105000"/>
              </a:lnSpc>
              <a:spcBef>
                <a:spcPts val="0"/>
              </a:spcBef>
              <a:spcAft>
                <a:spcPts val="100"/>
              </a:spcAft>
            </a:pPr>
            <a:r>
              <a:rPr sz="900" b="0">
                <a:solidFill>
                  <a:srgbClr val="222830"/>
                </a:solidFill>
                <a:latin typeface="Menlo"/>
              </a:rPr>
              <a:t>   %R, CCI, ROC     stdev, keltner    relatif, CVD</a:t>
            </a:r>
          </a:p>
          <a:p>
            <a:pPr algn="l">
              <a:lnSpc>
                <a:spcPct val="105000"/>
              </a:lnSpc>
              <a:spcBef>
                <a:spcPts val="0"/>
              </a:spcBef>
              <a:spcAft>
                <a:spcPts val="100"/>
              </a:spcAft>
            </a:pPr>
            <a:r>
              <a:rPr sz="900" b="0">
                <a:solidFill>
                  <a:srgbClr val="222830"/>
                </a:solidFill>
                <a:latin typeface="Menlo"/>
              </a:rPr>
              <a:t>        │                 │                │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   TIGA BATAS KERAS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              │           │           │              │</a:t>
            </a:r>
          </a:p>
          <a:p>
            <a:pPr algn="l">
              <a:lnSpc>
                <a:spcPct val="105000"/>
              </a:lnSpc>
              <a:spcBef>
                <a:spcPts val="0"/>
              </a:spcBef>
              <a:spcAft>
                <a:spcPts val="100"/>
              </a:spcAft>
            </a:pPr>
            <a:r>
              <a:rPr sz="900" b="0">
                <a:solidFill>
                  <a:srgbClr val="222830"/>
                </a:solidFill>
                <a:latin typeface="Menlo"/>
              </a:rPr>
              <a:t>    1. LAG        2. MULTI-    3. TIDAK    4. RENTAN     5. VOLUME</a:t>
            </a:r>
          </a:p>
          <a:p>
            <a:pPr algn="l">
              <a:lnSpc>
                <a:spcPct val="105000"/>
              </a:lnSpc>
              <a:spcBef>
                <a:spcPts val="0"/>
              </a:spcBef>
              <a:spcAft>
                <a:spcPts val="100"/>
              </a:spcAft>
            </a:pPr>
            <a:r>
              <a:rPr sz="900" b="0">
                <a:solidFill>
                  <a:srgbClr val="222830"/>
                </a:solidFill>
                <a:latin typeface="Menlo"/>
              </a:rPr>
              <a:t>   struktural     KOLINEAR-    ADA INFOR-  OVERFIT       TIDAK</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Apa sebenarnya yang dilakukan sebuah indikator</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600" b="1">
                <a:solidFill>
                  <a:srgbClr val="0F2B46"/>
                </a:solidFill>
                <a:latin typeface="Source Sans Pro"/>
              </a:rPr>
              <a:t>Apa sebenarnya yang dilakukan sebuah indikator</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Indikator tidak dapat mengandung informasi yang tidak ada di dalam harga.</a:t>
            </a:r>
            <a:r>
              <a:rPr sz="1700" b="0">
                <a:solidFill>
                  <a:srgbClr val="222830"/>
                </a:solidFill>
                <a:latin typeface="Source Sans Pro"/>
              </a:rPr>
              <a:t> Jika dua orang memandang grafik yang sama, satu dengan RSI dan satu tanpa, keduanya…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Indikator tidak dapat melihat masa depan.</a:t>
            </a:r>
            <a:r>
              <a:rPr sz="1700" b="0">
                <a:solidFill>
                  <a:srgbClr val="222830"/>
                </a:solidFill>
                <a:latin typeface="Source Sans Pro"/>
              </a:rPr>
              <a:t> Karena I_t hanya merupakan fungsi dari P_t ke belakang, tidak ada suku dalam persamaan itu yang berisi P_t+1.</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Indikator selalu membuang informasi.</a:t>
            </a:r>
            <a:r>
              <a:rPr sz="1700" b="0">
                <a:solidFill>
                  <a:srgbClr val="222830"/>
                </a:solidFill>
                <a:latin typeface="Source Sans Pro"/>
              </a:rPr>
              <a:t> Setiap transformasi yang memampatkan n angka menjadi satu angka kehilangan sesuatu. RSI-14 memampatkan 15 harga penutupan…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400" b="1">
                <a:solidFill>
                  <a:srgbClr val="0F2B46"/>
                </a:solidFill>
                <a:latin typeface="Source Sans Pro"/>
              </a:rPr>
              <a:t>Apa sebenarnya yang dilakukan sebuah indikator</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Keluarga</a:t>
                      </a:r>
                    </a:p>
                  </a:txBody>
                  <a:tcPr anchor="ctr" marL="73152" marR="73152">
                    <a:solidFill>
                      <a:srgbClr val="0F2B46"/>
                    </a:solidFill>
                  </a:tcPr>
                </a:tc>
                <a:tc>
                  <a:txBody>
                    <a:bodyPr/>
                    <a:lstStyle/>
                    <a:p>
                      <a:r>
                        <a:rPr sz="1100" b="1">
                          <a:solidFill>
                            <a:srgbClr val="FFFFFF"/>
                          </a:solidFill>
                          <a:latin typeface="Source Sans Pro"/>
                        </a:rPr>
                        <a:t>Yang diukur</a:t>
                      </a:r>
                    </a:p>
                  </a:txBody>
                  <a:tcPr anchor="ctr" marL="73152" marR="73152">
                    <a:solidFill>
                      <a:srgbClr val="0F2B46"/>
                    </a:solidFill>
                  </a:tcPr>
                </a:tc>
                <a:tc>
                  <a:txBody>
                    <a:bodyPr/>
                    <a:lstStyle/>
                    <a:p>
                      <a:r>
                        <a:rPr sz="1100" b="1">
                          <a:solidFill>
                            <a:srgbClr val="FFFFFF"/>
                          </a:solidFill>
                          <a:latin typeface="Source Sans Pro"/>
                        </a:rPr>
                        <a:t>Contoh</a:t>
                      </a:r>
                    </a:p>
                  </a:txBody>
                  <a:tcPr anchor="ctr" marL="73152" marR="73152">
                    <a:solidFill>
                      <a:srgbClr val="0F2B46"/>
                    </a:solidFill>
                  </a:tcPr>
                </a:tc>
                <a:tc>
                  <a:txBody>
                    <a:bodyPr/>
                    <a:lstStyle/>
                    <a:p>
                      <a:r>
                        <a:rPr sz="1100" b="1">
                          <a:solidFill>
                            <a:srgbClr val="FFFFFF"/>
                          </a:solidFill>
                          <a:latin typeface="Source Sans Pro"/>
                        </a:rPr>
                        <a:t>Pertanyaan yang dijawab</a:t>
                      </a:r>
                    </a:p>
                  </a:txBody>
                  <a:tcPr anchor="ctr" marL="73152" marR="73152">
                    <a:solidFill>
                      <a:srgbClr val="0F2B46"/>
                    </a:solidFill>
                  </a:tcPr>
                </a:tc>
              </a:tr>
              <a:tr h="384048">
                <a:tc>
                  <a:txBody>
                    <a:bodyPr/>
                    <a:lstStyle/>
                    <a:p>
                      <a:r>
                        <a:rPr sz="1100" b="1">
                          <a:solidFill>
                            <a:srgbClr val="222830"/>
                          </a:solidFill>
                          <a:latin typeface="Source Sans Pro"/>
                        </a:rPr>
                        <a:t>Momentum</a:t>
                      </a:r>
                    </a:p>
                  </a:txBody>
                  <a:tcPr anchor="ctr" marL="73152" marR="73152" marT="27432" marB="27432">
                    <a:solidFill>
                      <a:srgbClr val="FFFFFF"/>
                    </a:solidFill>
                  </a:tcPr>
                </a:tc>
                <a:tc>
                  <a:txBody>
                    <a:bodyPr/>
                    <a:lstStyle/>
                    <a:p>
                      <a:r>
                        <a:rPr sz="1100" b="0">
                          <a:solidFill>
                            <a:srgbClr val="222830"/>
                          </a:solidFill>
                          <a:latin typeface="Source Sans Pro"/>
                        </a:rPr>
                        <a:t>Kecepatan dan arah perubahan harga</a:t>
                      </a:r>
                    </a:p>
                  </a:txBody>
                  <a:tcPr anchor="ctr" marL="73152" marR="73152" marT="27432" marB="27432">
                    <a:solidFill>
                      <a:srgbClr val="FFFFFF"/>
                    </a:solidFill>
                  </a:tcPr>
                </a:tc>
                <a:tc>
                  <a:txBody>
                    <a:bodyPr/>
                    <a:lstStyle/>
                    <a:p>
                      <a:r>
                        <a:rPr sz="1100" b="0">
                          <a:solidFill>
                            <a:srgbClr val="222830"/>
                          </a:solidFill>
                          <a:latin typeface="Source Sans Pro"/>
                        </a:rPr>
                        <a:t>RSI, Stochastic, Williams %R, CCI, ROC, MACD</a:t>
                      </a:r>
                    </a:p>
                  </a:txBody>
                  <a:tcPr anchor="ctr" marL="73152" marR="73152" marT="27432" marB="27432">
                    <a:solidFill>
                      <a:srgbClr val="FFFFFF"/>
                    </a:solidFill>
                  </a:tcPr>
                </a:tc>
                <a:tc>
                  <a:txBody>
                    <a:bodyPr/>
                    <a:lstStyle/>
                    <a:p>
                      <a:r>
                        <a:rPr sz="1100" b="0">
                          <a:solidFill>
                            <a:srgbClr val="222830"/>
                          </a:solidFill>
                          <a:latin typeface="Source Sans Pro"/>
                        </a:rPr>
                        <a:t>Seberapa cepat harga bergerak, dan ke arah mana?</a:t>
                      </a:r>
                    </a:p>
                  </a:txBody>
                  <a:tcPr anchor="ctr" marL="73152" marR="73152" marT="27432" marB="27432">
                    <a:solidFill>
                      <a:srgbClr val="FFFFFF"/>
                    </a:solidFill>
                  </a:tcPr>
                </a:tc>
              </a:tr>
              <a:tr h="384048">
                <a:tc>
                  <a:txBody>
                    <a:bodyPr/>
                    <a:lstStyle/>
                    <a:p>
                      <a:r>
                        <a:rPr sz="1100" b="1">
                          <a:solidFill>
                            <a:srgbClr val="222830"/>
                          </a:solidFill>
                          <a:latin typeface="Source Sans Pro"/>
                        </a:rPr>
                        <a:t>Volatilitas</a:t>
                      </a:r>
                    </a:p>
                  </a:txBody>
                  <a:tcPr anchor="ctr" marL="73152" marR="73152" marT="27432" marB="27432">
                    <a:solidFill>
                      <a:srgbClr val="F1F4F8"/>
                    </a:solidFill>
                  </a:tcPr>
                </a:tc>
                <a:tc>
                  <a:txBody>
                    <a:bodyPr/>
                    <a:lstStyle/>
                    <a:p>
                      <a:r>
                        <a:rPr sz="1100" b="0">
                          <a:solidFill>
                            <a:srgbClr val="222830"/>
                          </a:solidFill>
                          <a:latin typeface="Source Sans Pro"/>
                        </a:rPr>
                        <a:t>Besarnya sebaran harga</a:t>
                      </a:r>
                    </a:p>
                  </a:txBody>
                  <a:tcPr anchor="ctr" marL="73152" marR="73152" marT="27432" marB="27432">
                    <a:solidFill>
                      <a:srgbClr val="F1F4F8"/>
                    </a:solidFill>
                  </a:tcPr>
                </a:tc>
                <a:tc>
                  <a:txBody>
                    <a:bodyPr/>
                    <a:lstStyle/>
                    <a:p>
                      <a:r>
                        <a:rPr sz="1100" b="0">
                          <a:solidFill>
                            <a:srgbClr val="222830"/>
                          </a:solidFill>
                          <a:latin typeface="Source Sans Pro"/>
                        </a:rPr>
                        <a:t>ATR, Bollinger Bands, standar deviasi, Keltner</a:t>
                      </a:r>
                    </a:p>
                  </a:txBody>
                  <a:tcPr anchor="ctr" marL="73152" marR="73152" marT="27432" marB="27432">
                    <a:solidFill>
                      <a:srgbClr val="F1F4F8"/>
                    </a:solidFill>
                  </a:tcPr>
                </a:tc>
                <a:tc>
                  <a:txBody>
                    <a:bodyPr/>
                    <a:lstStyle/>
                    <a:p>
                      <a:r>
                        <a:rPr sz="1100" b="0">
                          <a:solidFill>
                            <a:srgbClr val="222830"/>
                          </a:solidFill>
                          <a:latin typeface="Source Sans Pro"/>
                        </a:rPr>
                        <a:t>Seberapa besar pergerakan normal saat ini?</a:t>
                      </a:r>
                    </a:p>
                  </a:txBody>
                  <a:tcPr anchor="ctr" marL="73152" marR="73152" marT="27432" marB="27432">
                    <a:solidFill>
                      <a:srgbClr val="F1F4F8"/>
                    </a:solidFill>
                  </a:tcPr>
                </a:tc>
              </a:tr>
              <a:tr h="384048">
                <a:tc>
                  <a:txBody>
                    <a:bodyPr/>
                    <a:lstStyle/>
                    <a:p>
                      <a:r>
                        <a:rPr sz="1100" b="1">
                          <a:solidFill>
                            <a:srgbClr val="222830"/>
                          </a:solidFill>
                          <a:latin typeface="Source Sans Pro"/>
                        </a:rPr>
                        <a:t>Volume</a:t>
                      </a:r>
                    </a:p>
                  </a:txBody>
                  <a:tcPr anchor="ctr" marL="73152" marR="73152" marT="27432" marB="27432">
                    <a:solidFill>
                      <a:srgbClr val="FFFFFF"/>
                    </a:solidFill>
                  </a:tcPr>
                </a:tc>
                <a:tc>
                  <a:txBody>
                    <a:bodyPr/>
                    <a:lstStyle/>
                    <a:p>
                      <a:r>
                        <a:rPr sz="1100" b="0">
                          <a:solidFill>
                            <a:srgbClr val="222830"/>
                          </a:solidFill>
                          <a:latin typeface="Source Sans Pro"/>
                        </a:rPr>
                        <a:t>Partisipasi transaksi</a:t>
                      </a:r>
                    </a:p>
                  </a:txBody>
                  <a:tcPr anchor="ctr" marL="73152" marR="73152" marT="27432" marB="27432">
                    <a:solidFill>
                      <a:srgbClr val="FFFFFF"/>
                    </a:solidFill>
                  </a:tcPr>
                </a:tc>
                <a:tc>
                  <a:txBody>
                    <a:bodyPr/>
                    <a:lstStyle/>
                    <a:p>
                      <a:r>
                        <a:rPr sz="1100" b="0">
                          <a:solidFill>
                            <a:srgbClr val="222830"/>
                          </a:solidFill>
                          <a:latin typeface="Source Sans Pro"/>
                        </a:rPr>
                        <a:t>OBV, volume relatif, CVD, Volume Profile</a:t>
                      </a:r>
                    </a:p>
                  </a:txBody>
                  <a:tcPr anchor="ctr" marL="73152" marR="73152" marT="27432" marB="27432">
                    <a:solidFill>
                      <a:srgbClr val="FFFFFF"/>
                    </a:solidFill>
                  </a:tcPr>
                </a:tc>
                <a:tc>
                  <a:txBody>
                    <a:bodyPr/>
                    <a:lstStyle/>
                    <a:p>
                      <a:r>
                        <a:rPr sz="1100" b="0">
                          <a:solidFill>
                            <a:srgbClr val="222830"/>
                          </a:solidFill>
                          <a:latin typeface="Source Sans Pro"/>
                        </a:rPr>
                        <a:t>Berapa banyak yang bertransaksi, dan di sisi mana?</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Momentum: konstruksi, dan apa yang sebenarnya diukur</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Batas pertama: lag struktural</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600" b="1">
                <a:solidFill>
                  <a:srgbClr val="0F2B46"/>
                </a:solidFill>
                <a:latin typeface="Source Sans Pro"/>
              </a:rPr>
              <a:t>Batas pertama: lag struktural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Jendela pendek → lag kecil → banyak sinyal palsu (derau lolos)</a:t>
            </a:r>
          </a:p>
          <a:p>
            <a:pPr algn="l">
              <a:lnSpc>
                <a:spcPct val="120000"/>
              </a:lnSpc>
              <a:spcBef>
                <a:spcPts val="1000"/>
              </a:spcBef>
              <a:spcAft>
                <a:spcPts val="0"/>
              </a:spcAft>
            </a:pPr>
            <a:r>
              <a:rPr sz="1700" b="0">
                <a:solidFill>
                  <a:srgbClr val="222830"/>
                </a:solidFill>
                <a:latin typeface="Source Sans Pro"/>
              </a:rPr>
              <a:t>▪  Jendela panjang → sedikit sinyal palsu → lag besar (sebagian besar pergerakan sudah lewat)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Batas pertama: lag struktural</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Indikator</a:t>
                      </a:r>
                    </a:p>
                  </a:txBody>
                  <a:tcPr anchor="ctr" marL="73152" marR="73152">
                    <a:solidFill>
                      <a:srgbClr val="0F2B46"/>
                    </a:solidFill>
                  </a:tcPr>
                </a:tc>
                <a:tc>
                  <a:txBody>
                    <a:bodyPr/>
                    <a:lstStyle/>
                    <a:p>
                      <a:r>
                        <a:rPr sz="1100" b="1">
                          <a:solidFill>
                            <a:srgbClr val="FFFFFF"/>
                          </a:solidFill>
                          <a:latin typeface="Source Sans Pro"/>
                        </a:rPr>
                        <a:t>Jendela</a:t>
                      </a:r>
                    </a:p>
                  </a:txBody>
                  <a:tcPr anchor="ctr" marL="73152" marR="73152">
                    <a:solidFill>
                      <a:srgbClr val="0F2B46"/>
                    </a:solidFill>
                  </a:tcPr>
                </a:tc>
                <a:tc>
                  <a:txBody>
                    <a:bodyPr/>
                    <a:lstStyle/>
                    <a:p>
                      <a:r>
                        <a:rPr sz="1100" b="1">
                          <a:solidFill>
                            <a:srgbClr val="FFFFFF"/>
                          </a:solidFill>
                          <a:latin typeface="Source Sans Pro"/>
                        </a:rPr>
                        <a:t>Lag (bar)</a:t>
                      </a:r>
                    </a:p>
                  </a:txBody>
                  <a:tcPr anchor="ctr" marL="73152" marR="73152">
                    <a:solidFill>
                      <a:srgbClr val="0F2B46"/>
                    </a:solidFill>
                  </a:tcPr>
                </a:tc>
                <a:tc>
                  <a:txBody>
                    <a:bodyPr/>
                    <a:lstStyle/>
                    <a:p>
                      <a:r>
                        <a:rPr sz="1100" b="1">
                          <a:solidFill>
                            <a:srgbClr val="FFFFFF"/>
                          </a:solidFill>
                          <a:latin typeface="Source Sans Pro"/>
                        </a:rPr>
                        <a:t>Pada TF H4, setara</a:t>
                      </a:r>
                    </a:p>
                  </a:txBody>
                  <a:tcPr anchor="ctr" marL="73152" marR="73152">
                    <a:solidFill>
                      <a:srgbClr val="0F2B46"/>
                    </a:solidFill>
                  </a:tcPr>
                </a:tc>
              </a:tr>
              <a:tr h="384048">
                <a:tc>
                  <a:txBody>
                    <a:bodyPr/>
                    <a:lstStyle/>
                    <a:p>
                      <a:r>
                        <a:rPr sz="1100" b="1">
                          <a:solidFill>
                            <a:srgbClr val="222830"/>
                          </a:solidFill>
                          <a:latin typeface="Source Sans Pro"/>
                        </a:rPr>
                        <a:t>EMA-20</a:t>
                      </a:r>
                    </a:p>
                  </a:txBody>
                  <a:tcPr anchor="ctr" marL="73152" marR="73152" marT="27432" marB="27432">
                    <a:solidFill>
                      <a:srgbClr val="FFFFFF"/>
                    </a:solidFill>
                  </a:tcPr>
                </a:tc>
                <a:tc>
                  <a:txBody>
                    <a:bodyPr/>
                    <a:lstStyle/>
                    <a:p>
                      <a:r>
                        <a:rPr sz="1100" b="0">
                          <a:solidFill>
                            <a:srgbClr val="222830"/>
                          </a:solidFill>
                          <a:latin typeface="Source Sans Pro"/>
                        </a:rPr>
                        <a:t>20</a:t>
                      </a:r>
                    </a:p>
                  </a:txBody>
                  <a:tcPr anchor="ctr" marL="73152" marR="73152" marT="27432" marB="27432">
                    <a:solidFill>
                      <a:srgbClr val="FFFFFF"/>
                    </a:solidFill>
                  </a:tcPr>
                </a:tc>
                <a:tc>
                  <a:txBody>
                    <a:bodyPr/>
                    <a:lstStyle/>
                    <a:p>
                      <a:r>
                        <a:rPr sz="1100" b="0">
                          <a:solidFill>
                            <a:srgbClr val="222830"/>
                          </a:solidFill>
                          <a:latin typeface="Source Sans Pro"/>
                        </a:rPr>
                        <a:t>9,5</a:t>
                      </a:r>
                    </a:p>
                  </a:txBody>
                  <a:tcPr anchor="ctr" marL="73152" marR="73152" marT="27432" marB="27432">
                    <a:solidFill>
                      <a:srgbClr val="FFFFFF"/>
                    </a:solidFill>
                  </a:tcPr>
                </a:tc>
                <a:tc>
                  <a:txBody>
                    <a:bodyPr/>
                    <a:lstStyle/>
                    <a:p>
                      <a:r>
                        <a:rPr sz="1100" b="0">
                          <a:solidFill>
                            <a:srgbClr val="222830"/>
                          </a:solidFill>
                          <a:latin typeface="Source Sans Pro"/>
                        </a:rPr>
                        <a:t>38 jam</a:t>
                      </a:r>
                    </a:p>
                  </a:txBody>
                  <a:tcPr anchor="ctr" marL="73152" marR="73152" marT="27432" marB="27432">
                    <a:solidFill>
                      <a:srgbClr val="FFFFFF"/>
                    </a:solidFill>
                  </a:tcPr>
                </a:tc>
              </a:tr>
              <a:tr h="384048">
                <a:tc>
                  <a:txBody>
                    <a:bodyPr/>
                    <a:lstStyle/>
                    <a:p>
                      <a:r>
                        <a:rPr sz="1100" b="1">
                          <a:solidFill>
                            <a:srgbClr val="222830"/>
                          </a:solidFill>
                          <a:latin typeface="Source Sans Pro"/>
                        </a:rPr>
                        <a:t>EMA-50</a:t>
                      </a:r>
                    </a:p>
                  </a:txBody>
                  <a:tcPr anchor="ctr" marL="73152" marR="73152" marT="27432" marB="27432">
                    <a:solidFill>
                      <a:srgbClr val="F1F4F8"/>
                    </a:solidFill>
                  </a:tcPr>
                </a:tc>
                <a:tc>
                  <a:txBody>
                    <a:bodyPr/>
                    <a:lstStyle/>
                    <a:p>
                      <a:r>
                        <a:rPr sz="1100" b="0">
                          <a:solidFill>
                            <a:srgbClr val="222830"/>
                          </a:solidFill>
                          <a:latin typeface="Source Sans Pro"/>
                        </a:rPr>
                        <a:t>50</a:t>
                      </a:r>
                    </a:p>
                  </a:txBody>
                  <a:tcPr anchor="ctr" marL="73152" marR="73152" marT="27432" marB="27432">
                    <a:solidFill>
                      <a:srgbClr val="F1F4F8"/>
                    </a:solidFill>
                  </a:tcPr>
                </a:tc>
                <a:tc>
                  <a:txBody>
                    <a:bodyPr/>
                    <a:lstStyle/>
                    <a:p>
                      <a:r>
                        <a:rPr sz="1100" b="0">
                          <a:solidFill>
                            <a:srgbClr val="222830"/>
                          </a:solidFill>
                          <a:latin typeface="Source Sans Pro"/>
                        </a:rPr>
                        <a:t>24,5</a:t>
                      </a:r>
                    </a:p>
                  </a:txBody>
                  <a:tcPr anchor="ctr" marL="73152" marR="73152" marT="27432" marB="27432">
                    <a:solidFill>
                      <a:srgbClr val="F1F4F8"/>
                    </a:solidFill>
                  </a:tcPr>
                </a:tc>
                <a:tc>
                  <a:txBody>
                    <a:bodyPr/>
                    <a:lstStyle/>
                    <a:p>
                      <a:r>
                        <a:rPr sz="1100" b="0">
                          <a:solidFill>
                            <a:srgbClr val="222830"/>
                          </a:solidFill>
                          <a:latin typeface="Source Sans Pro"/>
                        </a:rPr>
                        <a:t>98 jam ≈ 4 hari</a:t>
                      </a:r>
                    </a:p>
                  </a:txBody>
                  <a:tcPr anchor="ctr" marL="73152" marR="73152" marT="27432" marB="27432">
                    <a:solidFill>
                      <a:srgbClr val="F1F4F8"/>
                    </a:solidFill>
                  </a:tcPr>
                </a:tc>
              </a:tr>
              <a:tr h="384048">
                <a:tc>
                  <a:txBody>
                    <a:bodyPr/>
                    <a:lstStyle/>
                    <a:p>
                      <a:r>
                        <a:rPr sz="1100" b="1">
                          <a:solidFill>
                            <a:srgbClr val="222830"/>
                          </a:solidFill>
                          <a:latin typeface="Source Sans Pro"/>
                        </a:rPr>
                        <a:t>EMA-200</a:t>
                      </a:r>
                    </a:p>
                  </a:txBody>
                  <a:tcPr anchor="ctr" marL="73152" marR="73152" marT="27432" marB="27432">
                    <a:solidFill>
                      <a:srgbClr val="FFFFFF"/>
                    </a:solidFill>
                  </a:tcPr>
                </a:tc>
                <a:tc>
                  <a:txBody>
                    <a:bodyPr/>
                    <a:lstStyle/>
                    <a:p>
                      <a:r>
                        <a:rPr sz="1100" b="0">
                          <a:solidFill>
                            <a:srgbClr val="222830"/>
                          </a:solidFill>
                          <a:latin typeface="Source Sans Pro"/>
                        </a:rPr>
                        <a:t>200</a:t>
                      </a:r>
                    </a:p>
                  </a:txBody>
                  <a:tcPr anchor="ctr" marL="73152" marR="73152" marT="27432" marB="27432">
                    <a:solidFill>
                      <a:srgbClr val="FFFFFF"/>
                    </a:solidFill>
                  </a:tcPr>
                </a:tc>
                <a:tc>
                  <a:txBody>
                    <a:bodyPr/>
                    <a:lstStyle/>
                    <a:p>
                      <a:r>
                        <a:rPr sz="1100" b="0">
                          <a:solidFill>
                            <a:srgbClr val="222830"/>
                          </a:solidFill>
                          <a:latin typeface="Source Sans Pro"/>
                        </a:rPr>
                        <a:t>99,5</a:t>
                      </a:r>
                    </a:p>
                  </a:txBody>
                  <a:tcPr anchor="ctr" marL="73152" marR="73152" marT="27432" marB="27432">
                    <a:solidFill>
                      <a:srgbClr val="FFFFFF"/>
                    </a:solidFill>
                  </a:tcPr>
                </a:tc>
                <a:tc>
                  <a:txBody>
                    <a:bodyPr/>
                    <a:lstStyle/>
                    <a:p>
                      <a:r>
                        <a:rPr sz="1100" b="0">
                          <a:solidFill>
                            <a:srgbClr val="222830"/>
                          </a:solidFill>
                          <a:latin typeface="Source Sans Pro"/>
                        </a:rPr>
                        <a:t>398 jam ≈ 16,6 hari</a:t>
                      </a:r>
                    </a:p>
                  </a:txBody>
                  <a:tcPr anchor="ctr" marL="73152" marR="73152" marT="27432" marB="27432">
                    <a:solidFill>
                      <a:srgbClr val="FFFFFF"/>
                    </a:solidFill>
                  </a:tcPr>
                </a:tc>
              </a:tr>
              <a:tr h="384048">
                <a:tc>
                  <a:txBody>
                    <a:bodyPr/>
                    <a:lstStyle/>
                    <a:p>
                      <a:r>
                        <a:rPr sz="1100" b="1">
                          <a:solidFill>
                            <a:srgbClr val="222830"/>
                          </a:solidFill>
                          <a:latin typeface="Source Sans Pro"/>
                        </a:rPr>
                        <a:t>MACD (12,26)</a:t>
                      </a:r>
                    </a:p>
                  </a:txBody>
                  <a:tcPr anchor="ctr" marL="73152" marR="73152" marT="27432" marB="27432">
                    <a:solidFill>
                      <a:srgbClr val="F1F4F8"/>
                    </a:solidFill>
                  </a:tcPr>
                </a:tc>
                <a:tc>
                  <a:txBody>
                    <a:bodyPr/>
                    <a:lstStyle/>
                    <a:p>
                      <a:r>
                        <a:rPr sz="1100" b="0">
                          <a:solidFill>
                            <a:srgbClr val="222830"/>
                          </a:solidFill>
                          <a:latin typeface="Source Sans Pro"/>
                        </a:rPr>
                        <a:t>—</a:t>
                      </a:r>
                    </a:p>
                  </a:txBody>
                  <a:tcPr anchor="ctr" marL="73152" marR="73152" marT="27432" marB="27432">
                    <a:solidFill>
                      <a:srgbClr val="F1F4F8"/>
                    </a:solidFill>
                  </a:tcPr>
                </a:tc>
                <a:tc>
                  <a:txBody>
                    <a:bodyPr/>
                    <a:lstStyle/>
                    <a:p>
                      <a:r>
                        <a:rPr sz="1100" b="0">
                          <a:solidFill>
                            <a:srgbClr val="222830"/>
                          </a:solidFill>
                          <a:latin typeface="Source Sans Pro"/>
                        </a:rPr>
                        <a:t>≈ 7</a:t>
                      </a:r>
                    </a:p>
                  </a:txBody>
                  <a:tcPr anchor="ctr" marL="73152" marR="73152" marT="27432" marB="27432">
                    <a:solidFill>
                      <a:srgbClr val="F1F4F8"/>
                    </a:solidFill>
                  </a:tcPr>
                </a:tc>
                <a:tc>
                  <a:txBody>
                    <a:bodyPr/>
                    <a:lstStyle/>
                    <a:p>
                      <a:r>
                        <a:rPr sz="1100" b="0">
                          <a:solidFill>
                            <a:srgbClr val="222830"/>
                          </a:solidFill>
                          <a:latin typeface="Source Sans Pro"/>
                        </a:rPr>
                        <a:t>28 jam</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Volatilitas: satu-satunya keluarga yang kegunaannya jelas</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Volatilitas: satu-satunya keluarga yang kegunaannya jelas</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2127443"/>
                <a:gridCol w="2127443"/>
                <a:gridCol w="2127443"/>
                <a:gridCol w="2127443"/>
                <a:gridCol w="2127443"/>
              </a:tblGrid>
              <a:tr h="384048">
                <a:tc>
                  <a:txBody>
                    <a:bodyPr/>
                    <a:lstStyle/>
                    <a:p>
                      <a:r>
                        <a:rPr sz="1100" b="1">
                          <a:solidFill>
                            <a:srgbClr val="FFFFFF"/>
                          </a:solidFill>
                          <a:latin typeface="Source Sans Pro"/>
                        </a:rPr>
                        <a:t>Kondisi</a:t>
                      </a:r>
                    </a:p>
                  </a:txBody>
                  <a:tcPr anchor="ctr" marL="73152" marR="73152">
                    <a:solidFill>
                      <a:srgbClr val="0F2B46"/>
                    </a:solidFill>
                  </a:tcPr>
                </a:tc>
                <a:tc>
                  <a:txBody>
                    <a:bodyPr/>
                    <a:lstStyle/>
                    <a:p>
                      <a:r>
                        <a:rPr sz="1100" b="1">
                          <a:solidFill>
                            <a:srgbClr val="FFFFFF"/>
                          </a:solidFill>
                          <a:latin typeface="Source Sans Pro"/>
                        </a:rPr>
                        <a:t>ATR-14</a:t>
                      </a:r>
                    </a:p>
                  </a:txBody>
                  <a:tcPr anchor="ctr" marL="73152" marR="73152">
                    <a:solidFill>
                      <a:srgbClr val="0F2B46"/>
                    </a:solidFill>
                  </a:tcPr>
                </a:tc>
                <a:tc>
                  <a:txBody>
                    <a:bodyPr/>
                    <a:lstStyle/>
                    <a:p>
                      <a:r>
                        <a:rPr sz="1100" b="1">
                          <a:solidFill>
                            <a:srgbClr val="FFFFFF"/>
                          </a:solidFill>
                          <a:latin typeface="Source Sans Pro"/>
                        </a:rPr>
                        <a:t>Risiko/trx</a:t>
                      </a:r>
                    </a:p>
                  </a:txBody>
                  <a:tcPr anchor="ctr" marL="73152" marR="73152">
                    <a:solidFill>
                      <a:srgbClr val="0F2B46"/>
                    </a:solidFill>
                  </a:tcPr>
                </a:tc>
                <a:tc>
                  <a:txBody>
                    <a:bodyPr/>
                    <a:lstStyle/>
                    <a:p>
                      <a:r>
                        <a:rPr sz="1100" b="1">
                          <a:solidFill>
                            <a:srgbClr val="FFFFFF"/>
                          </a:solidFill>
                          <a:latin typeface="Source Sans Pro"/>
                        </a:rPr>
                        <a:t>Jarak stop (2×ATR)</a:t>
                      </a:r>
                    </a:p>
                  </a:txBody>
                  <a:tcPr anchor="ctr" marL="73152" marR="73152">
                    <a:solidFill>
                      <a:srgbClr val="0F2B46"/>
                    </a:solidFill>
                  </a:tcPr>
                </a:tc>
                <a:tc>
                  <a:txBody>
                    <a:bodyPr/>
                    <a:lstStyle/>
                    <a:p>
                      <a:r>
                        <a:rPr sz="1100" b="1">
                          <a:solidFill>
                            <a:srgbClr val="FFFFFF"/>
                          </a:solidFill>
                          <a:latin typeface="Source Sans Pro"/>
                        </a:rPr>
                        <a:t>Ukuran posisi</a:t>
                      </a:r>
                    </a:p>
                  </a:txBody>
                  <a:tcPr anchor="ctr" marL="73152" marR="73152">
                    <a:solidFill>
                      <a:srgbClr val="0F2B46"/>
                    </a:solidFill>
                  </a:tcPr>
                </a:tc>
              </a:tr>
              <a:tr h="384048">
                <a:tc>
                  <a:txBody>
                    <a:bodyPr/>
                    <a:lstStyle/>
                    <a:p>
                      <a:r>
                        <a:rPr sz="1100" b="0">
                          <a:solidFill>
                            <a:srgbClr val="222830"/>
                          </a:solidFill>
                          <a:latin typeface="Source Sans Pro"/>
                        </a:rPr>
                        <a:t>Pasar tenang</a:t>
                      </a:r>
                    </a:p>
                  </a:txBody>
                  <a:tcPr anchor="ctr" marL="73152" marR="73152" marT="27432" marB="27432">
                    <a:solidFill>
                      <a:srgbClr val="FFFFFF"/>
                    </a:solidFill>
                  </a:tcPr>
                </a:tc>
                <a:tc>
                  <a:txBody>
                    <a:bodyPr/>
                    <a:lstStyle/>
                    <a:p>
                      <a:r>
                        <a:rPr sz="1100" b="0">
                          <a:solidFill>
                            <a:srgbClr val="222830"/>
                          </a:solidFill>
                          <a:latin typeface="Source Sans Pro"/>
                        </a:rPr>
                        <a:t>Rp 120</a:t>
                      </a:r>
                    </a:p>
                  </a:txBody>
                  <a:tcPr anchor="ctr" marL="73152" marR="73152" marT="27432" marB="27432">
                    <a:solidFill>
                      <a:srgbClr val="FFFFFF"/>
                    </a:solidFill>
                  </a:tcPr>
                </a:tc>
                <a:tc>
                  <a:txBody>
                    <a:bodyPr/>
                    <a:lstStyle/>
                    <a:p>
                      <a:r>
                        <a:rPr sz="1100" b="0">
                          <a:solidFill>
                            <a:srgbClr val="222830"/>
                          </a:solidFill>
                          <a:latin typeface="Source Sans Pro"/>
                        </a:rPr>
                        <a:t>Rp 2.000.000</a:t>
                      </a:r>
                    </a:p>
                  </a:txBody>
                  <a:tcPr anchor="ctr" marL="73152" marR="73152" marT="27432" marB="27432">
                    <a:solidFill>
                      <a:srgbClr val="FFFFFF"/>
                    </a:solidFill>
                  </a:tcPr>
                </a:tc>
                <a:tc>
                  <a:txBody>
                    <a:bodyPr/>
                    <a:lstStyle/>
                    <a:p>
                      <a:r>
                        <a:rPr sz="1100" b="0">
                          <a:solidFill>
                            <a:srgbClr val="222830"/>
                          </a:solidFill>
                          <a:latin typeface="Source Sans Pro"/>
                        </a:rPr>
                        <a:t>Rp 240</a:t>
                      </a:r>
                    </a:p>
                  </a:txBody>
                  <a:tcPr anchor="ctr" marL="73152" marR="73152" marT="27432" marB="27432">
                    <a:solidFill>
                      <a:srgbClr val="FFFFFF"/>
                    </a:solidFill>
                  </a:tcPr>
                </a:tc>
                <a:tc>
                  <a:txBody>
                    <a:bodyPr/>
                    <a:lstStyle/>
                    <a:p>
                      <a:r>
                        <a:rPr sz="1100" b="0">
                          <a:solidFill>
                            <a:srgbClr val="222830"/>
                          </a:solidFill>
                          <a:latin typeface="Source Sans Pro"/>
                        </a:rPr>
                        <a:t>8.333 unit</a:t>
                      </a:r>
                    </a:p>
                  </a:txBody>
                  <a:tcPr anchor="ctr" marL="73152" marR="73152" marT="27432" marB="27432">
                    <a:solidFill>
                      <a:srgbClr val="FFFFFF"/>
                    </a:solidFill>
                  </a:tcPr>
                </a:tc>
              </a:tr>
              <a:tr h="384048">
                <a:tc>
                  <a:txBody>
                    <a:bodyPr/>
                    <a:lstStyle/>
                    <a:p>
                      <a:r>
                        <a:rPr sz="1100" b="0">
                          <a:solidFill>
                            <a:srgbClr val="222830"/>
                          </a:solidFill>
                          <a:latin typeface="Source Sans Pro"/>
                        </a:rPr>
                        <a:t>Pasar normal</a:t>
                      </a:r>
                    </a:p>
                  </a:txBody>
                  <a:tcPr anchor="ctr" marL="73152" marR="73152" marT="27432" marB="27432">
                    <a:solidFill>
                      <a:srgbClr val="F1F4F8"/>
                    </a:solidFill>
                  </a:tcPr>
                </a:tc>
                <a:tc>
                  <a:txBody>
                    <a:bodyPr/>
                    <a:lstStyle/>
                    <a:p>
                      <a:r>
                        <a:rPr sz="1100" b="0">
                          <a:solidFill>
                            <a:srgbClr val="222830"/>
                          </a:solidFill>
                          <a:latin typeface="Source Sans Pro"/>
                        </a:rPr>
                        <a:t>Rp 250</a:t>
                      </a:r>
                    </a:p>
                  </a:txBody>
                  <a:tcPr anchor="ctr" marL="73152" marR="73152" marT="27432" marB="27432">
                    <a:solidFill>
                      <a:srgbClr val="F1F4F8"/>
                    </a:solidFill>
                  </a:tcPr>
                </a:tc>
                <a:tc>
                  <a:txBody>
                    <a:bodyPr/>
                    <a:lstStyle/>
                    <a:p>
                      <a:r>
                        <a:rPr sz="1100" b="0">
                          <a:solidFill>
                            <a:srgbClr val="222830"/>
                          </a:solidFill>
                          <a:latin typeface="Source Sans Pro"/>
                        </a:rPr>
                        <a:t>Rp 2.000.000</a:t>
                      </a:r>
                    </a:p>
                  </a:txBody>
                  <a:tcPr anchor="ctr" marL="73152" marR="73152" marT="27432" marB="27432">
                    <a:solidFill>
                      <a:srgbClr val="F1F4F8"/>
                    </a:solidFill>
                  </a:tcPr>
                </a:tc>
                <a:tc>
                  <a:txBody>
                    <a:bodyPr/>
                    <a:lstStyle/>
                    <a:p>
                      <a:r>
                        <a:rPr sz="1100" b="0">
                          <a:solidFill>
                            <a:srgbClr val="222830"/>
                          </a:solidFill>
                          <a:latin typeface="Source Sans Pro"/>
                        </a:rPr>
                        <a:t>Rp 500</a:t>
                      </a:r>
                    </a:p>
                  </a:txBody>
                  <a:tcPr anchor="ctr" marL="73152" marR="73152" marT="27432" marB="27432">
                    <a:solidFill>
                      <a:srgbClr val="F1F4F8"/>
                    </a:solidFill>
                  </a:tcPr>
                </a:tc>
                <a:tc>
                  <a:txBody>
                    <a:bodyPr/>
                    <a:lstStyle/>
                    <a:p>
                      <a:r>
                        <a:rPr sz="1100" b="0">
                          <a:solidFill>
                            <a:srgbClr val="222830"/>
                          </a:solidFill>
                          <a:latin typeface="Source Sans Pro"/>
                        </a:rPr>
                        <a:t>4.000 unit</a:t>
                      </a:r>
                    </a:p>
                  </a:txBody>
                  <a:tcPr anchor="ctr" marL="73152" marR="73152" marT="27432" marB="27432">
                    <a:solidFill>
                      <a:srgbClr val="F1F4F8"/>
                    </a:solidFill>
                  </a:tcPr>
                </a:tc>
              </a:tr>
              <a:tr h="384048">
                <a:tc>
                  <a:txBody>
                    <a:bodyPr/>
                    <a:lstStyle/>
                    <a:p>
                      <a:r>
                        <a:rPr sz="1100" b="0">
                          <a:solidFill>
                            <a:srgbClr val="222830"/>
                          </a:solidFill>
                          <a:latin typeface="Source Sans Pro"/>
                        </a:rPr>
                        <a:t>Pasar bergejolak</a:t>
                      </a:r>
                    </a:p>
                  </a:txBody>
                  <a:tcPr anchor="ctr" marL="73152" marR="73152" marT="27432" marB="27432">
                    <a:solidFill>
                      <a:srgbClr val="FFFFFF"/>
                    </a:solidFill>
                  </a:tcPr>
                </a:tc>
                <a:tc>
                  <a:txBody>
                    <a:bodyPr/>
                    <a:lstStyle/>
                    <a:p>
                      <a:r>
                        <a:rPr sz="1100" b="0">
                          <a:solidFill>
                            <a:srgbClr val="222830"/>
                          </a:solidFill>
                          <a:latin typeface="Source Sans Pro"/>
                        </a:rPr>
                        <a:t>Rp 600</a:t>
                      </a:r>
                    </a:p>
                  </a:txBody>
                  <a:tcPr anchor="ctr" marL="73152" marR="73152" marT="27432" marB="27432">
                    <a:solidFill>
                      <a:srgbClr val="FFFFFF"/>
                    </a:solidFill>
                  </a:tcPr>
                </a:tc>
                <a:tc>
                  <a:txBody>
                    <a:bodyPr/>
                    <a:lstStyle/>
                    <a:p>
                      <a:r>
                        <a:rPr sz="1100" b="0">
                          <a:solidFill>
                            <a:srgbClr val="222830"/>
                          </a:solidFill>
                          <a:latin typeface="Source Sans Pro"/>
                        </a:rPr>
                        <a:t>Rp 2.000.000</a:t>
                      </a:r>
                    </a:p>
                  </a:txBody>
                  <a:tcPr anchor="ctr" marL="73152" marR="73152" marT="27432" marB="27432">
                    <a:solidFill>
                      <a:srgbClr val="FFFFFF"/>
                    </a:solidFill>
                  </a:tcPr>
                </a:tc>
                <a:tc>
                  <a:txBody>
                    <a:bodyPr/>
                    <a:lstStyle/>
                    <a:p>
                      <a:r>
                        <a:rPr sz="1100" b="0">
                          <a:solidFill>
                            <a:srgbClr val="222830"/>
                          </a:solidFill>
                          <a:latin typeface="Source Sans Pro"/>
                        </a:rPr>
                        <a:t>Rp 1.200</a:t>
                      </a:r>
                    </a:p>
                  </a:txBody>
                  <a:tcPr anchor="ctr" marL="73152" marR="73152" marT="27432" marB="27432">
                    <a:solidFill>
                      <a:srgbClr val="FFFFFF"/>
                    </a:solidFill>
                  </a:tcPr>
                </a:tc>
                <a:tc>
                  <a:txBody>
                    <a:bodyPr/>
                    <a:lstStyle/>
                    <a:p>
                      <a:r>
                        <a:rPr sz="1100" b="0">
                          <a:solidFill>
                            <a:srgbClr val="222830"/>
                          </a:solidFill>
                          <a:latin typeface="Source Sans Pro"/>
                        </a:rPr>
                        <a:t>1.667 unit</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Volume: dan mengapa di pasar kripto ia harus diperlakukan dengan curiga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600" b="1">
                <a:solidFill>
                  <a:srgbClr val="0F2B46"/>
                </a:solidFill>
                <a:latin typeface="Source Sans Pro"/>
              </a:rPr>
              <a:t>Volume: dan mengapa di pasar kripto ia harus diperlakukan dengan curiga</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Volume pada aset dan bursa dengan likuiditas rendah harus dianggap tidak dapat diandalkan sampai terbukti sebaliknya.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Volume: dan mengapa di pasar kripto ia harus diperlakukan dengan curiga</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Indikator</a:t>
                      </a:r>
                    </a:p>
                  </a:txBody>
                  <a:tcPr anchor="ctr" marL="73152" marR="73152">
                    <a:solidFill>
                      <a:srgbClr val="0F2B46"/>
                    </a:solidFill>
                  </a:tcPr>
                </a:tc>
                <a:tc>
                  <a:txBody>
                    <a:bodyPr/>
                    <a:lstStyle/>
                    <a:p>
                      <a:r>
                        <a:rPr sz="1300" b="1">
                          <a:solidFill>
                            <a:srgbClr val="FFFFFF"/>
                          </a:solidFill>
                          <a:latin typeface="Source Sans Pro"/>
                        </a:rPr>
                        <a:t>Konstruksi</a:t>
                      </a:r>
                    </a:p>
                  </a:txBody>
                  <a:tcPr anchor="ctr" marL="73152" marR="73152">
                    <a:solidFill>
                      <a:srgbClr val="0F2B46"/>
                    </a:solidFill>
                  </a:tcPr>
                </a:tc>
                <a:tc>
                  <a:txBody>
                    <a:bodyPr/>
                    <a:lstStyle/>
                    <a:p>
                      <a:r>
                        <a:rPr sz="1300" b="1">
                          <a:solidFill>
                            <a:srgbClr val="FFFFFF"/>
                          </a:solidFill>
                          <a:latin typeface="Source Sans Pro"/>
                        </a:rPr>
                        <a:t>Kegunaan yang dapat dipertahankan</a:t>
                      </a:r>
                    </a:p>
                  </a:txBody>
                  <a:tcPr anchor="ctr" marL="73152" marR="73152">
                    <a:solidFill>
                      <a:srgbClr val="0F2B46"/>
                    </a:solidFill>
                  </a:tcPr>
                </a:tc>
              </a:tr>
              <a:tr h="384048">
                <a:tc>
                  <a:txBody>
                    <a:bodyPr/>
                    <a:lstStyle/>
                    <a:p>
                      <a:r>
                        <a:rPr sz="1300" b="1">
                          <a:solidFill>
                            <a:srgbClr val="222830"/>
                          </a:solidFill>
                          <a:latin typeface="Source Sans Pro"/>
                        </a:rPr>
                        <a:t>Volume relatif</a:t>
                      </a:r>
                    </a:p>
                  </a:txBody>
                  <a:tcPr anchor="ctr" marL="73152" marR="73152" marT="27432" marB="27432">
                    <a:solidFill>
                      <a:srgbClr val="FFFFFF"/>
                    </a:solidFill>
                  </a:tcPr>
                </a:tc>
                <a:tc>
                  <a:txBody>
                    <a:bodyPr/>
                    <a:lstStyle/>
                    <a:p>
                      <a:r>
                        <a:rPr sz="1300" b="0">
                          <a:solidFill>
                            <a:srgbClr val="222830"/>
                          </a:solidFill>
                          <a:latin typeface="Source Sans Pro"/>
                        </a:rPr>
                        <a:t>V_t / SMA_20(V)</a:t>
                      </a:r>
                    </a:p>
                  </a:txBody>
                  <a:tcPr anchor="ctr" marL="73152" marR="73152" marT="27432" marB="27432">
                    <a:solidFill>
                      <a:srgbClr val="FFFFFF"/>
                    </a:solidFill>
                  </a:tcPr>
                </a:tc>
                <a:tc>
                  <a:txBody>
                    <a:bodyPr/>
                    <a:lstStyle/>
                    <a:p>
                      <a:r>
                        <a:rPr sz="1300" b="0">
                          <a:solidFill>
                            <a:srgbClr val="222830"/>
                          </a:solidFill>
                          <a:latin typeface="Source Sans Pro"/>
                        </a:rPr>
                        <a:t>Menandai bar dengan partisipasi tidak biasa</a:t>
                      </a:r>
                    </a:p>
                  </a:txBody>
                  <a:tcPr anchor="ctr" marL="73152" marR="73152" marT="27432" marB="27432">
                    <a:solidFill>
                      <a:srgbClr val="FFFFFF"/>
                    </a:solidFill>
                  </a:tcPr>
                </a:tc>
              </a:tr>
              <a:tr h="384048">
                <a:tc>
                  <a:txBody>
                    <a:bodyPr/>
                    <a:lstStyle/>
                    <a:p>
                      <a:r>
                        <a:rPr sz="1300" b="1">
                          <a:solidFill>
                            <a:srgbClr val="222830"/>
                          </a:solidFill>
                          <a:latin typeface="Source Sans Pro"/>
                        </a:rPr>
                        <a:t>OBV</a:t>
                      </a:r>
                    </a:p>
                  </a:txBody>
                  <a:tcPr anchor="ctr" marL="73152" marR="73152" marT="27432" marB="27432">
                    <a:solidFill>
                      <a:srgbClr val="F1F4F8"/>
                    </a:solidFill>
                  </a:tcPr>
                </a:tc>
                <a:tc>
                  <a:txBody>
                    <a:bodyPr/>
                    <a:lstStyle/>
                    <a:p>
                      <a:r>
                        <a:rPr sz="1300" b="0">
                          <a:solidFill>
                            <a:srgbClr val="222830"/>
                          </a:solidFill>
                          <a:latin typeface="Source Sans Pro"/>
                        </a:rPr>
                        <a:t>Kumulatif pm V_t menurut arah penutupan</a:t>
                      </a:r>
                    </a:p>
                  </a:txBody>
                  <a:tcPr anchor="ctr" marL="73152" marR="73152" marT="27432" marB="27432">
                    <a:solidFill>
                      <a:srgbClr val="F1F4F8"/>
                    </a:solidFill>
                  </a:tcPr>
                </a:tc>
                <a:tc>
                  <a:txBody>
                    <a:bodyPr/>
                    <a:lstStyle/>
                    <a:p>
                      <a:r>
                        <a:rPr sz="1300" b="0">
                          <a:solidFill>
                            <a:srgbClr val="222830"/>
                          </a:solidFill>
                          <a:latin typeface="Source Sans Pro"/>
                        </a:rPr>
                        <a:t>Kasar; mengabaikan besar pergerakan</a:t>
                      </a:r>
                    </a:p>
                  </a:txBody>
                  <a:tcPr anchor="ctr" marL="73152" marR="73152" marT="27432" marB="27432">
                    <a:solidFill>
                      <a:srgbClr val="F1F4F8"/>
                    </a:solidFill>
                  </a:tcPr>
                </a:tc>
              </a:tr>
              <a:tr h="384048">
                <a:tc>
                  <a:txBody>
                    <a:bodyPr/>
                    <a:lstStyle/>
                    <a:p>
                      <a:r>
                        <a:rPr sz="1300" b="1">
                          <a:solidFill>
                            <a:srgbClr val="222830"/>
                          </a:solidFill>
                          <a:latin typeface="Source Sans Pro"/>
                        </a:rPr>
                        <a:t>CVD (Cumulative Volume Delta)</a:t>
                      </a:r>
                    </a:p>
                  </a:txBody>
                  <a:tcPr anchor="ctr" marL="73152" marR="73152" marT="27432" marB="27432">
                    <a:solidFill>
                      <a:srgbClr val="FFFFFF"/>
                    </a:solidFill>
                  </a:tcPr>
                </a:tc>
                <a:tc>
                  <a:txBody>
                    <a:bodyPr/>
                    <a:lstStyle/>
                    <a:p>
                      <a:r>
                        <a:rPr sz="1300" b="0">
                          <a:solidFill>
                            <a:srgbClr val="222830"/>
                          </a:solidFill>
                          <a:latin typeface="Source Sans Pro"/>
                        </a:rPr>
                        <a:t>Kumulatif (volume beli agresif − volume jual agresif)</a:t>
                      </a:r>
                    </a:p>
                  </a:txBody>
                  <a:tcPr anchor="ctr" marL="73152" marR="73152" marT="27432" marB="27432">
                    <a:solidFill>
                      <a:srgbClr val="FFFFFF"/>
                    </a:solidFill>
                  </a:tcPr>
                </a:tc>
                <a:tc>
                  <a:txBody>
                    <a:bodyPr/>
                    <a:lstStyle/>
                    <a:p>
                      <a:r>
                        <a:rPr sz="1300" b="0">
                          <a:solidFill>
                            <a:srgbClr val="222830"/>
                          </a:solidFill>
                          <a:latin typeface="Source Sans Pro"/>
                        </a:rPr>
                        <a:t>Membutuhkan data tick; paling informatif, paling sulit diperoleh</a:t>
                      </a:r>
                    </a:p>
                  </a:txBody>
                  <a:tcPr anchor="ctr" marL="73152" marR="73152" marT="27432" marB="27432">
                    <a:solidFill>
                      <a:srgbClr val="FFFFFF"/>
                    </a:solidFill>
                  </a:tcPr>
                </a:tc>
              </a:tr>
              <a:tr h="384048">
                <a:tc>
                  <a:txBody>
                    <a:bodyPr/>
                    <a:lstStyle/>
                    <a:p>
                      <a:r>
                        <a:rPr sz="1300" b="1">
                          <a:solidFill>
                            <a:srgbClr val="222830"/>
                          </a:solidFill>
                          <a:latin typeface="Source Sans Pro"/>
                        </a:rPr>
                        <a:t>Volume Profile</a:t>
                      </a:r>
                    </a:p>
                  </a:txBody>
                  <a:tcPr anchor="ctr" marL="73152" marR="73152" marT="27432" marB="27432">
                    <a:solidFill>
                      <a:srgbClr val="F1F4F8"/>
                    </a:solidFill>
                  </a:tcPr>
                </a:tc>
                <a:tc>
                  <a:txBody>
                    <a:bodyPr/>
                    <a:lstStyle/>
                    <a:p>
                      <a:r>
                        <a:rPr sz="1300" b="0">
                          <a:solidFill>
                            <a:srgbClr val="222830"/>
                          </a:solidFill>
                          <a:latin typeface="Source Sans Pro"/>
                        </a:rPr>
                        <a:t>Distribusi volume menurut tingkat harga</a:t>
                      </a:r>
                    </a:p>
                  </a:txBody>
                  <a:tcPr anchor="ctr" marL="73152" marR="73152" marT="27432" marB="27432">
                    <a:solidFill>
                      <a:srgbClr val="F1F4F8"/>
                    </a:solidFill>
                  </a:tcPr>
                </a:tc>
                <a:tc>
                  <a:txBody>
                    <a:bodyPr/>
                    <a:lstStyle/>
                    <a:p>
                      <a:r>
                        <a:rPr sz="1300" b="0">
                          <a:solidFill>
                            <a:srgbClr val="222830"/>
                          </a:solidFill>
                          <a:latin typeface="Source Sans Pro"/>
                        </a:rPr>
                        <a:t>Dibahas penuh di L3T.1</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Batas kedua: multikolinearitas</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600" b="1">
                <a:solidFill>
                  <a:srgbClr val="0F2B46"/>
                </a:solidFill>
                <a:latin typeface="Source Sans Pro"/>
              </a:rPr>
              <a:t>Batas kedua: multikolinearitas</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Stochastic dan Williams %R berkorelasi 1,00.</a:t>
            </a:r>
            <a:r>
              <a:rPr sz="1700" b="0">
                <a:solidFill>
                  <a:srgbClr val="222830"/>
                </a:solidFill>
                <a:latin typeface="Source Sans Pro"/>
              </a:rPr>
              <a:t> Sebagaimana dibuktikan di §4.2.2, keduanya identik secara aljabar. Tidak ada informasi tambahan sama sekali.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CCI berkorelasi 0,92 dengan Stochastic.</a:t>
            </a:r>
            <a:r>
              <a:rPr sz="1700" b="0">
                <a:solidFill>
                  <a:srgbClr val="222830"/>
                </a:solidFill>
                <a:latin typeface="Source Sans Pro"/>
              </a:rPr>
              <a:t> Praktis indikator yang sama.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RSI berkorelasi 0,84–0,88 dengan seluruh keluarga osilator.</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400" b="1">
                <a:solidFill>
                  <a:srgbClr val="0F2B46"/>
                </a:solidFill>
                <a:latin typeface="Source Sans Pro"/>
              </a:rPr>
              <a:t>Batas kedua: multikolinearitas</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1772869"/>
                <a:gridCol w="1772869"/>
                <a:gridCol w="1772869"/>
                <a:gridCol w="1772869"/>
                <a:gridCol w="1772869"/>
                <a:gridCol w="1772870"/>
              </a:tblGrid>
              <a:tr h="384048">
                <a:tc>
                  <a:txBody>
                    <a:bodyPr/>
                    <a:lstStyle/>
                    <a:p>
                      <a:r>
                        <a:rPr sz="900" b="1">
                          <a:solidFill>
                            <a:srgbClr val="FFFFFF"/>
                          </a:solidFill>
                          <a:latin typeface="Source Sans Pro"/>
                        </a:rPr>
                        <a:t> </a:t>
                      </a:r>
                    </a:p>
                  </a:txBody>
                  <a:tcPr anchor="ctr" marL="73152" marR="73152">
                    <a:solidFill>
                      <a:srgbClr val="0F2B46"/>
                    </a:solidFill>
                  </a:tcPr>
                </a:tc>
                <a:tc>
                  <a:txBody>
                    <a:bodyPr/>
                    <a:lstStyle/>
                    <a:p>
                      <a:r>
                        <a:rPr sz="900" b="1">
                          <a:solidFill>
                            <a:srgbClr val="FFFFFF"/>
                          </a:solidFill>
                          <a:latin typeface="Source Sans Pro"/>
                        </a:rPr>
                        <a:t>RSI-14</a:t>
                      </a:r>
                    </a:p>
                  </a:txBody>
                  <a:tcPr anchor="ctr" marL="73152" marR="73152">
                    <a:solidFill>
                      <a:srgbClr val="0F2B46"/>
                    </a:solidFill>
                  </a:tcPr>
                </a:tc>
                <a:tc>
                  <a:txBody>
                    <a:bodyPr/>
                    <a:lstStyle/>
                    <a:p>
                      <a:r>
                        <a:rPr sz="900" b="1">
                          <a:solidFill>
                            <a:srgbClr val="FFFFFF"/>
                          </a:solidFill>
                          <a:latin typeface="Source Sans Pro"/>
                        </a:rPr>
                        <a:t>Stoch %K-14</a:t>
                      </a:r>
                    </a:p>
                  </a:txBody>
                  <a:tcPr anchor="ctr" marL="73152" marR="73152">
                    <a:solidFill>
                      <a:srgbClr val="0F2B46"/>
                    </a:solidFill>
                  </a:tcPr>
                </a:tc>
                <a:tc>
                  <a:txBody>
                    <a:bodyPr/>
                    <a:lstStyle/>
                    <a:p>
                      <a:r>
                        <a:rPr sz="900" b="1">
                          <a:solidFill>
                            <a:srgbClr val="FFFFFF"/>
                          </a:solidFill>
                          <a:latin typeface="Source Sans Pro"/>
                        </a:rPr>
                        <a:t>Williams %R-14</a:t>
                      </a:r>
                    </a:p>
                  </a:txBody>
                  <a:tcPr anchor="ctr" marL="73152" marR="73152">
                    <a:solidFill>
                      <a:srgbClr val="0F2B46"/>
                    </a:solidFill>
                  </a:tcPr>
                </a:tc>
                <a:tc>
                  <a:txBody>
                    <a:bodyPr/>
                    <a:lstStyle/>
                    <a:p>
                      <a:r>
                        <a:rPr sz="900" b="1">
                          <a:solidFill>
                            <a:srgbClr val="FFFFFF"/>
                          </a:solidFill>
                          <a:latin typeface="Source Sans Pro"/>
                        </a:rPr>
                        <a:t>CCI-20</a:t>
                      </a:r>
                    </a:p>
                  </a:txBody>
                  <a:tcPr anchor="ctr" marL="73152" marR="73152">
                    <a:solidFill>
                      <a:srgbClr val="0F2B46"/>
                    </a:solidFill>
                  </a:tcPr>
                </a:tc>
                <a:tc>
                  <a:txBody>
                    <a:bodyPr/>
                    <a:lstStyle/>
                    <a:p>
                      <a:r>
                        <a:rPr sz="900" b="1">
                          <a:solidFill>
                            <a:srgbClr val="FFFFFF"/>
                          </a:solidFill>
                          <a:latin typeface="Source Sans Pro"/>
                        </a:rPr>
                        <a:t>MACD hist</a:t>
                      </a:r>
                    </a:p>
                  </a:txBody>
                  <a:tcPr anchor="ctr" marL="73152" marR="73152">
                    <a:solidFill>
                      <a:srgbClr val="0F2B46"/>
                    </a:solidFill>
                  </a:tcPr>
                </a:tc>
              </a:tr>
              <a:tr h="384048">
                <a:tc>
                  <a:txBody>
                    <a:bodyPr/>
                    <a:lstStyle/>
                    <a:p>
                      <a:r>
                        <a:rPr sz="900" b="0">
                          <a:solidFill>
                            <a:srgbClr val="222830"/>
                          </a:solidFill>
                          <a:latin typeface="Source Sans Pro"/>
                        </a:rPr>
                        <a:t>**RSI-14**</a:t>
                      </a:r>
                    </a:p>
                  </a:txBody>
                  <a:tcPr anchor="ctr" marL="73152" marR="73152" marT="27432" marB="27432">
                    <a:solidFill>
                      <a:srgbClr val="FFFFFF"/>
                    </a:solidFill>
                  </a:tcPr>
                </a:tc>
                <a:tc>
                  <a:txBody>
                    <a:bodyPr/>
                    <a:lstStyle/>
                    <a:p>
                      <a:r>
                        <a:rPr sz="900" b="0">
                          <a:solidFill>
                            <a:srgbClr val="222830"/>
                          </a:solidFill>
                          <a:latin typeface="Source Sans Pro"/>
                        </a:rPr>
                        <a:t>1,00</a:t>
                      </a:r>
                    </a:p>
                  </a:txBody>
                  <a:tcPr anchor="ctr" marL="73152" marR="73152" marT="27432" marB="27432">
                    <a:solidFill>
                      <a:srgbClr val="FFFFFF"/>
                    </a:solidFill>
                  </a:tcPr>
                </a:tc>
                <a:tc>
                  <a:txBody>
                    <a:bodyPr/>
                    <a:lstStyle/>
                    <a:p>
                      <a:r>
                        <a:rPr sz="900" b="0">
                          <a:solidFill>
                            <a:srgbClr val="222830"/>
                          </a:solidFill>
                          <a:latin typeface="Source Sans Pro"/>
                        </a:rPr>
                        <a:t>—</a:t>
                      </a:r>
                    </a:p>
                  </a:txBody>
                  <a:tcPr anchor="ctr" marL="73152" marR="73152" marT="27432" marB="27432">
                    <a:solidFill>
                      <a:srgbClr val="FFFFFF"/>
                    </a:solidFill>
                  </a:tcPr>
                </a:tc>
                <a:tc>
                  <a:txBody>
                    <a:bodyPr/>
                    <a:lstStyle/>
                    <a:p>
                      <a:r>
                        <a:rPr sz="900" b="0">
                          <a:solidFill>
                            <a:srgbClr val="222830"/>
                          </a:solidFill>
                          <a:latin typeface="Source Sans Pro"/>
                        </a:rPr>
                        <a:t>—</a:t>
                      </a:r>
                    </a:p>
                  </a:txBody>
                  <a:tcPr anchor="ctr" marL="73152" marR="73152" marT="27432" marB="27432">
                    <a:solidFill>
                      <a:srgbClr val="FFFFFF"/>
                    </a:solidFill>
                  </a:tcPr>
                </a:tc>
                <a:tc>
                  <a:txBody>
                    <a:bodyPr/>
                    <a:lstStyle/>
                    <a:p>
                      <a:r>
                        <a:rPr sz="900" b="0">
                          <a:solidFill>
                            <a:srgbClr val="222830"/>
                          </a:solidFill>
                          <a:latin typeface="Source Sans Pro"/>
                        </a:rPr>
                        <a:t>—</a:t>
                      </a:r>
                    </a:p>
                  </a:txBody>
                  <a:tcPr anchor="ctr" marL="73152" marR="73152" marT="27432" marB="27432">
                    <a:solidFill>
                      <a:srgbClr val="FFFFFF"/>
                    </a:solidFill>
                  </a:tcPr>
                </a:tc>
                <a:tc>
                  <a:txBody>
                    <a:bodyPr/>
                    <a:lstStyle/>
                    <a:p>
                      <a:r>
                        <a:rPr sz="900" b="0">
                          <a:solidFill>
                            <a:srgbClr val="222830"/>
                          </a:solidFill>
                          <a:latin typeface="Source Sans Pro"/>
                        </a:rPr>
                        <a:t>—</a:t>
                      </a:r>
                    </a:p>
                  </a:txBody>
                  <a:tcPr anchor="ctr" marL="73152" marR="73152" marT="27432" marB="27432">
                    <a:solidFill>
                      <a:srgbClr val="FFFFFF"/>
                    </a:solidFill>
                  </a:tcPr>
                </a:tc>
              </a:tr>
              <a:tr h="384048">
                <a:tc>
                  <a:txBody>
                    <a:bodyPr/>
                    <a:lstStyle/>
                    <a:p>
                      <a:r>
                        <a:rPr sz="900" b="0">
                          <a:solidFill>
                            <a:srgbClr val="222830"/>
                          </a:solidFill>
                          <a:latin typeface="Source Sans Pro"/>
                        </a:rPr>
                        <a:t>**Stoch %K-14**</a:t>
                      </a:r>
                    </a:p>
                  </a:txBody>
                  <a:tcPr anchor="ctr" marL="73152" marR="73152" marT="27432" marB="27432">
                    <a:solidFill>
                      <a:srgbClr val="F1F4F8"/>
                    </a:solidFill>
                  </a:tcPr>
                </a:tc>
                <a:tc>
                  <a:txBody>
                    <a:bodyPr/>
                    <a:lstStyle/>
                    <a:p>
                      <a:r>
                        <a:rPr sz="900" b="0">
                          <a:solidFill>
                            <a:srgbClr val="222830"/>
                          </a:solidFill>
                          <a:latin typeface="Source Sans Pro"/>
                        </a:rPr>
                        <a:t>0,84</a:t>
                      </a:r>
                    </a:p>
                  </a:txBody>
                  <a:tcPr anchor="ctr" marL="73152" marR="73152" marT="27432" marB="27432">
                    <a:solidFill>
                      <a:srgbClr val="F1F4F8"/>
                    </a:solidFill>
                  </a:tcPr>
                </a:tc>
                <a:tc>
                  <a:txBody>
                    <a:bodyPr/>
                    <a:lstStyle/>
                    <a:p>
                      <a:r>
                        <a:rPr sz="900" b="0">
                          <a:solidFill>
                            <a:srgbClr val="222830"/>
                          </a:solidFill>
                          <a:latin typeface="Source Sans Pro"/>
                        </a:rPr>
                        <a:t>1,00</a:t>
                      </a:r>
                    </a:p>
                  </a:txBody>
                  <a:tcPr anchor="ctr" marL="73152" marR="73152" marT="27432" marB="27432">
                    <a:solidFill>
                      <a:srgbClr val="F1F4F8"/>
                    </a:solidFill>
                  </a:tcPr>
                </a:tc>
                <a:tc>
                  <a:txBody>
                    <a:bodyPr/>
                    <a:lstStyle/>
                    <a:p>
                      <a:r>
                        <a:rPr sz="900" b="0">
                          <a:solidFill>
                            <a:srgbClr val="222830"/>
                          </a:solidFill>
                          <a:latin typeface="Source Sans Pro"/>
                        </a:rPr>
                        <a:t>—</a:t>
                      </a:r>
                    </a:p>
                  </a:txBody>
                  <a:tcPr anchor="ctr" marL="73152" marR="73152" marT="27432" marB="27432">
                    <a:solidFill>
                      <a:srgbClr val="F1F4F8"/>
                    </a:solidFill>
                  </a:tcPr>
                </a:tc>
                <a:tc>
                  <a:txBody>
                    <a:bodyPr/>
                    <a:lstStyle/>
                    <a:p>
                      <a:r>
                        <a:rPr sz="900" b="0">
                          <a:solidFill>
                            <a:srgbClr val="222830"/>
                          </a:solidFill>
                          <a:latin typeface="Source Sans Pro"/>
                        </a:rPr>
                        <a:t>—</a:t>
                      </a:r>
                    </a:p>
                  </a:txBody>
                  <a:tcPr anchor="ctr" marL="73152" marR="73152" marT="27432" marB="27432">
                    <a:solidFill>
                      <a:srgbClr val="F1F4F8"/>
                    </a:solidFill>
                  </a:tcPr>
                </a:tc>
                <a:tc>
                  <a:txBody>
                    <a:bodyPr/>
                    <a:lstStyle/>
                    <a:p>
                      <a:r>
                        <a:rPr sz="900" b="0">
                          <a:solidFill>
                            <a:srgbClr val="222830"/>
                          </a:solidFill>
                          <a:latin typeface="Source Sans Pro"/>
                        </a:rPr>
                        <a:t>—</a:t>
                      </a:r>
                    </a:p>
                  </a:txBody>
                  <a:tcPr anchor="ctr" marL="73152" marR="73152" marT="27432" marB="27432">
                    <a:solidFill>
                      <a:srgbClr val="F1F4F8"/>
                    </a:solidFill>
                  </a:tcPr>
                </a:tc>
              </a:tr>
              <a:tr h="384048">
                <a:tc>
                  <a:txBody>
                    <a:bodyPr/>
                    <a:lstStyle/>
                    <a:p>
                      <a:r>
                        <a:rPr sz="900" b="0">
                          <a:solidFill>
                            <a:srgbClr val="222830"/>
                          </a:solidFill>
                          <a:latin typeface="Source Sans Pro"/>
                        </a:rPr>
                        <a:t>**Williams %R-14**</a:t>
                      </a:r>
                    </a:p>
                  </a:txBody>
                  <a:tcPr anchor="ctr" marL="73152" marR="73152" marT="27432" marB="27432">
                    <a:solidFill>
                      <a:srgbClr val="FFFFFF"/>
                    </a:solidFill>
                  </a:tcPr>
                </a:tc>
                <a:tc>
                  <a:txBody>
                    <a:bodyPr/>
                    <a:lstStyle/>
                    <a:p>
                      <a:r>
                        <a:rPr sz="900" b="0">
                          <a:solidFill>
                            <a:srgbClr val="222830"/>
                          </a:solidFill>
                          <a:latin typeface="Source Sans Pro"/>
                        </a:rPr>
                        <a:t>0,84</a:t>
                      </a:r>
                    </a:p>
                  </a:txBody>
                  <a:tcPr anchor="ctr" marL="73152" marR="73152" marT="27432" marB="27432">
                    <a:solidFill>
                      <a:srgbClr val="FFFFFF"/>
                    </a:solidFill>
                  </a:tcPr>
                </a:tc>
                <a:tc>
                  <a:txBody>
                    <a:bodyPr/>
                    <a:lstStyle/>
                    <a:p>
                      <a:r>
                        <a:rPr sz="900" b="0">
                          <a:solidFill>
                            <a:srgbClr val="222830"/>
                          </a:solidFill>
                          <a:latin typeface="Source Sans Pro"/>
                        </a:rPr>
                        <a:t>**1,00**</a:t>
                      </a:r>
                    </a:p>
                  </a:txBody>
                  <a:tcPr anchor="ctr" marL="73152" marR="73152" marT="27432" marB="27432">
                    <a:solidFill>
                      <a:srgbClr val="FFFFFF"/>
                    </a:solidFill>
                  </a:tcPr>
                </a:tc>
                <a:tc>
                  <a:txBody>
                    <a:bodyPr/>
                    <a:lstStyle/>
                    <a:p>
                      <a:r>
                        <a:rPr sz="900" b="0">
                          <a:solidFill>
                            <a:srgbClr val="222830"/>
                          </a:solidFill>
                          <a:latin typeface="Source Sans Pro"/>
                        </a:rPr>
                        <a:t>1,00</a:t>
                      </a:r>
                    </a:p>
                  </a:txBody>
                  <a:tcPr anchor="ctr" marL="73152" marR="73152" marT="27432" marB="27432">
                    <a:solidFill>
                      <a:srgbClr val="FFFFFF"/>
                    </a:solidFill>
                  </a:tcPr>
                </a:tc>
                <a:tc>
                  <a:txBody>
                    <a:bodyPr/>
                    <a:lstStyle/>
                    <a:p>
                      <a:r>
                        <a:rPr sz="900" b="0">
                          <a:solidFill>
                            <a:srgbClr val="222830"/>
                          </a:solidFill>
                          <a:latin typeface="Source Sans Pro"/>
                        </a:rPr>
                        <a:t>—</a:t>
                      </a:r>
                    </a:p>
                  </a:txBody>
                  <a:tcPr anchor="ctr" marL="73152" marR="73152" marT="27432" marB="27432">
                    <a:solidFill>
                      <a:srgbClr val="FFFFFF"/>
                    </a:solidFill>
                  </a:tcPr>
                </a:tc>
                <a:tc>
                  <a:txBody>
                    <a:bodyPr/>
                    <a:lstStyle/>
                    <a:p>
                      <a:r>
                        <a:rPr sz="900" b="0">
                          <a:solidFill>
                            <a:srgbClr val="222830"/>
                          </a:solidFill>
                          <a:latin typeface="Source Sans Pro"/>
                        </a:rPr>
                        <a:t>—</a:t>
                      </a:r>
                    </a:p>
                  </a:txBody>
                  <a:tcPr anchor="ctr" marL="73152" marR="73152" marT="27432" marB="27432">
                    <a:solidFill>
                      <a:srgbClr val="FFFFFF"/>
                    </a:solidFill>
                  </a:tcPr>
                </a:tc>
              </a:tr>
              <a:tr h="384048">
                <a:tc>
                  <a:txBody>
                    <a:bodyPr/>
                    <a:lstStyle/>
                    <a:p>
                      <a:r>
                        <a:rPr sz="900" b="0">
                          <a:solidFill>
                            <a:srgbClr val="222830"/>
                          </a:solidFill>
                          <a:latin typeface="Source Sans Pro"/>
                        </a:rPr>
                        <a:t>**CCI-20**</a:t>
                      </a:r>
                    </a:p>
                  </a:txBody>
                  <a:tcPr anchor="ctr" marL="73152" marR="73152" marT="27432" marB="27432">
                    <a:solidFill>
                      <a:srgbClr val="F1F4F8"/>
                    </a:solidFill>
                  </a:tcPr>
                </a:tc>
                <a:tc>
                  <a:txBody>
                    <a:bodyPr/>
                    <a:lstStyle/>
                    <a:p>
                      <a:r>
                        <a:rPr sz="900" b="0">
                          <a:solidFill>
                            <a:srgbClr val="222830"/>
                          </a:solidFill>
                          <a:latin typeface="Source Sans Pro"/>
                        </a:rPr>
                        <a:t>0,88</a:t>
                      </a:r>
                    </a:p>
                  </a:txBody>
                  <a:tcPr anchor="ctr" marL="73152" marR="73152" marT="27432" marB="27432">
                    <a:solidFill>
                      <a:srgbClr val="F1F4F8"/>
                    </a:solidFill>
                  </a:tcPr>
                </a:tc>
                <a:tc>
                  <a:txBody>
                    <a:bodyPr/>
                    <a:lstStyle/>
                    <a:p>
                      <a:r>
                        <a:rPr sz="900" b="0">
                          <a:solidFill>
                            <a:srgbClr val="222830"/>
                          </a:solidFill>
                          <a:latin typeface="Source Sans Pro"/>
                        </a:rPr>
                        <a:t>0,92</a:t>
                      </a:r>
                    </a:p>
                  </a:txBody>
                  <a:tcPr anchor="ctr" marL="73152" marR="73152" marT="27432" marB="27432">
                    <a:solidFill>
                      <a:srgbClr val="F1F4F8"/>
                    </a:solidFill>
                  </a:tcPr>
                </a:tc>
                <a:tc>
                  <a:txBody>
                    <a:bodyPr/>
                    <a:lstStyle/>
                    <a:p>
                      <a:r>
                        <a:rPr sz="900" b="0">
                          <a:solidFill>
                            <a:srgbClr val="222830"/>
                          </a:solidFill>
                          <a:latin typeface="Source Sans Pro"/>
                        </a:rPr>
                        <a:t>0,92</a:t>
                      </a:r>
                    </a:p>
                  </a:txBody>
                  <a:tcPr anchor="ctr" marL="73152" marR="73152" marT="27432" marB="27432">
                    <a:solidFill>
                      <a:srgbClr val="F1F4F8"/>
                    </a:solidFill>
                  </a:tcPr>
                </a:tc>
                <a:tc>
                  <a:txBody>
                    <a:bodyPr/>
                    <a:lstStyle/>
                    <a:p>
                      <a:r>
                        <a:rPr sz="900" b="0">
                          <a:solidFill>
                            <a:srgbClr val="222830"/>
                          </a:solidFill>
                          <a:latin typeface="Source Sans Pro"/>
                        </a:rPr>
                        <a:t>1,00</a:t>
                      </a:r>
                    </a:p>
                  </a:txBody>
                  <a:tcPr anchor="ctr" marL="73152" marR="73152" marT="27432" marB="27432">
                    <a:solidFill>
                      <a:srgbClr val="F1F4F8"/>
                    </a:solidFill>
                  </a:tcPr>
                </a:tc>
                <a:tc>
                  <a:txBody>
                    <a:bodyPr/>
                    <a:lstStyle/>
                    <a:p>
                      <a:r>
                        <a:rPr sz="900" b="0">
                          <a:solidFill>
                            <a:srgbClr val="222830"/>
                          </a:solidFill>
                          <a:latin typeface="Source Sans Pro"/>
                        </a:rPr>
                        <a:t>—</a:t>
                      </a:r>
                    </a:p>
                  </a:txBody>
                  <a:tcPr anchor="ctr" marL="73152" marR="73152" marT="27432" marB="27432">
                    <a:solidFill>
                      <a:srgbClr val="F1F4F8"/>
                    </a:solidFill>
                  </a:tcPr>
                </a:tc>
              </a:tr>
              <a:tr h="384048">
                <a:tc>
                  <a:txBody>
                    <a:bodyPr/>
                    <a:lstStyle/>
                    <a:p>
                      <a:r>
                        <a:rPr sz="900" b="0">
                          <a:solidFill>
                            <a:srgbClr val="222830"/>
                          </a:solidFill>
                          <a:latin typeface="Source Sans Pro"/>
                        </a:rPr>
                        <a:t>**MACD hist**</a:t>
                      </a:r>
                    </a:p>
                  </a:txBody>
                  <a:tcPr anchor="ctr" marL="73152" marR="73152" marT="27432" marB="27432">
                    <a:solidFill>
                      <a:srgbClr val="FFFFFF"/>
                    </a:solidFill>
                  </a:tcPr>
                </a:tc>
                <a:tc>
                  <a:txBody>
                    <a:bodyPr/>
                    <a:lstStyle/>
                    <a:p>
                      <a:r>
                        <a:rPr sz="900" b="0">
                          <a:solidFill>
                            <a:srgbClr val="222830"/>
                          </a:solidFill>
                          <a:latin typeface="Source Sans Pro"/>
                        </a:rPr>
                        <a:t>0,65</a:t>
                      </a:r>
                    </a:p>
                  </a:txBody>
                  <a:tcPr anchor="ctr" marL="73152" marR="73152" marT="27432" marB="27432">
                    <a:solidFill>
                      <a:srgbClr val="FFFFFF"/>
                    </a:solidFill>
                  </a:tcPr>
                </a:tc>
                <a:tc>
                  <a:txBody>
                    <a:bodyPr/>
                    <a:lstStyle/>
                    <a:p>
                      <a:r>
                        <a:rPr sz="900" b="0">
                          <a:solidFill>
                            <a:srgbClr val="222830"/>
                          </a:solidFill>
                          <a:latin typeface="Source Sans Pro"/>
                        </a:rPr>
                        <a:t>0,78</a:t>
                      </a:r>
                    </a:p>
                  </a:txBody>
                  <a:tcPr anchor="ctr" marL="73152" marR="73152" marT="27432" marB="27432">
                    <a:solidFill>
                      <a:srgbClr val="FFFFFF"/>
                    </a:solidFill>
                  </a:tcPr>
                </a:tc>
                <a:tc>
                  <a:txBody>
                    <a:bodyPr/>
                    <a:lstStyle/>
                    <a:p>
                      <a:r>
                        <a:rPr sz="900" b="0">
                          <a:solidFill>
                            <a:srgbClr val="222830"/>
                          </a:solidFill>
                          <a:latin typeface="Source Sans Pro"/>
                        </a:rPr>
                        <a:t>0,78</a:t>
                      </a:r>
                    </a:p>
                  </a:txBody>
                  <a:tcPr anchor="ctr" marL="73152" marR="73152" marT="27432" marB="27432">
                    <a:solidFill>
                      <a:srgbClr val="FFFFFF"/>
                    </a:solidFill>
                  </a:tcPr>
                </a:tc>
                <a:tc>
                  <a:txBody>
                    <a:bodyPr/>
                    <a:lstStyle/>
                    <a:p>
                      <a:r>
                        <a:rPr sz="900" b="0">
                          <a:solidFill>
                            <a:srgbClr val="222830"/>
                          </a:solidFill>
                          <a:latin typeface="Source Sans Pro"/>
                        </a:rPr>
                        <a:t>0,77</a:t>
                      </a:r>
                    </a:p>
                  </a:txBody>
                  <a:tcPr anchor="ctr" marL="73152" marR="73152" marT="27432" marB="27432">
                    <a:solidFill>
                      <a:srgbClr val="FFFFFF"/>
                    </a:solidFill>
                  </a:tcPr>
                </a:tc>
                <a:tc>
                  <a:txBody>
                    <a:bodyPr/>
                    <a:lstStyle/>
                    <a:p>
                      <a:r>
                        <a:rPr sz="900" b="0">
                          <a:solidFill>
                            <a:srgbClr val="222830"/>
                          </a:solidFill>
                          <a:latin typeface="Source Sans Pro"/>
                        </a:rPr>
                        <a:t>1,00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4.7</a:t>
            </a:r>
          </a:p>
          <a:p>
            <a:pPr algn="l">
              <a:lnSpc>
                <a:spcPct val="108000"/>
              </a:lnSpc>
              <a:spcBef>
                <a:spcPts val="0"/>
              </a:spcBef>
              <a:spcAft>
                <a:spcPts val="600"/>
              </a:spcAft>
            </a:pPr>
            <a:r>
              <a:rPr sz="3400" b="1">
                <a:solidFill>
                  <a:srgbClr val="FFFFFF"/>
                </a:solidFill>
                <a:latin typeface="Source Sans Pro"/>
              </a:rPr>
              <a:t>Batas ketiga: apakah sinyalnya lolos uji base rate?</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600" b="1">
                <a:solidFill>
                  <a:srgbClr val="0F2B46"/>
                </a:solidFill>
                <a:latin typeface="Source Sans Pro"/>
              </a:rPr>
              <a:t>Batas ketiga: apakah sinyalnya lolos uji base rate?</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Definisi operasional divergensi ditulis </a:t>
            </a:r>
            <a:r>
              <a:rPr sz="1700" b="1">
                <a:solidFill>
                  <a:srgbClr val="222830"/>
                </a:solidFill>
                <a:latin typeface="Source Sans Pro"/>
              </a:rPr>
              <a:t>sebelum</a:t>
            </a:r>
            <a:r>
              <a:rPr sz="1700" b="0">
                <a:solidFill>
                  <a:srgbClr val="222830"/>
                </a:solidFill>
                <a:latin typeface="Source Sans Pro"/>
              </a:rPr>
              <a:t> data dilihat (K-11)</a:t>
            </a:r>
          </a:p>
          <a:p>
            <a:pPr algn="l">
              <a:lnSpc>
                <a:spcPct val="120000"/>
              </a:lnSpc>
              <a:spcBef>
                <a:spcPts val="1000"/>
              </a:spcBef>
              <a:spcAft>
                <a:spcPts val="0"/>
              </a:spcAft>
            </a:pPr>
            <a:r>
              <a:rPr sz="1700" b="0">
                <a:solidFill>
                  <a:srgbClr val="222830"/>
                </a:solidFill>
                <a:latin typeface="Source Sans Pro"/>
              </a:rPr>
              <a:t>▪  Definisi operasional "pembalikan": harga bergerak ≥2×ATR berlawanan arah dalam 10 bar</a:t>
            </a:r>
          </a:p>
          <a:p>
            <a:pPr algn="l">
              <a:lnSpc>
                <a:spcPct val="120000"/>
              </a:lnSpc>
              <a:spcBef>
                <a:spcPts val="1000"/>
              </a:spcBef>
              <a:spcAft>
                <a:spcPts val="0"/>
              </a:spcAft>
            </a:pPr>
            <a:r>
              <a:rPr sz="1700" b="0">
                <a:solidFill>
                  <a:srgbClr val="222830"/>
                </a:solidFill>
                <a:latin typeface="Source Sans Pro"/>
              </a:rPr>
              <a:t>▪  Kelompok uji: 180 kejadian divergensi</a:t>
            </a:r>
          </a:p>
          <a:p>
            <a:pPr algn="l">
              <a:lnSpc>
                <a:spcPct val="120000"/>
              </a:lnSpc>
              <a:spcBef>
                <a:spcPts val="1000"/>
              </a:spcBef>
              <a:spcAft>
                <a:spcPts val="0"/>
              </a:spcAft>
            </a:pPr>
            <a:r>
              <a:rPr sz="1700" b="0">
                <a:solidFill>
                  <a:srgbClr val="222830"/>
                </a:solidFill>
                <a:latin typeface="Source Sans Pro"/>
              </a:rPr>
              <a:t>▪  Kelompok pembanding (base rate): 1.200 titik acak dalam periode yang sama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400" b="1">
                <a:solidFill>
                  <a:srgbClr val="0F2B46"/>
                </a:solidFill>
                <a:latin typeface="Source Sans Pro"/>
              </a:rPr>
              <a:t>Batas ketiga: apakah sinyalnya lolos uji base rate?</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1772869"/>
                <a:gridCol w="1772869"/>
                <a:gridCol w="1772869"/>
                <a:gridCol w="1772869"/>
                <a:gridCol w="1772869"/>
                <a:gridCol w="1772870"/>
              </a:tblGrid>
              <a:tr h="384048">
                <a:tc>
                  <a:txBody>
                    <a:bodyPr/>
                    <a:lstStyle/>
                    <a:p>
                      <a:r>
                        <a:rPr sz="900" b="1">
                          <a:solidFill>
                            <a:srgbClr val="FFFFFF"/>
                          </a:solidFill>
                          <a:latin typeface="Source Sans Pro"/>
                        </a:rPr>
                        <a:t>Kelompok</a:t>
                      </a:r>
                    </a:p>
                  </a:txBody>
                  <a:tcPr anchor="ctr" marL="73152" marR="73152">
                    <a:solidFill>
                      <a:srgbClr val="0F2B46"/>
                    </a:solidFill>
                  </a:tcPr>
                </a:tc>
                <a:tc>
                  <a:txBody>
                    <a:bodyPr/>
                    <a:lstStyle/>
                    <a:p>
                      <a:r>
                        <a:rPr sz="900" b="1">
                          <a:solidFill>
                            <a:srgbClr val="FFFFFF"/>
                          </a:solidFill>
                          <a:latin typeface="Source Sans Pro"/>
                        </a:rPr>
                        <a:t>n</a:t>
                      </a:r>
                    </a:p>
                  </a:txBody>
                  <a:tcPr anchor="ctr" marL="73152" marR="73152">
                    <a:solidFill>
                      <a:srgbClr val="0F2B46"/>
                    </a:solidFill>
                  </a:tcPr>
                </a:tc>
                <a:tc>
                  <a:txBody>
                    <a:bodyPr/>
                    <a:lstStyle/>
                    <a:p>
                      <a:r>
                        <a:rPr sz="900" b="1">
                          <a:solidFill>
                            <a:srgbClr val="FFFFFF"/>
                          </a:solidFill>
                          <a:latin typeface="Source Sans Pro"/>
                        </a:rPr>
                        <a:t>Pembalikan</a:t>
                      </a:r>
                    </a:p>
                  </a:txBody>
                  <a:tcPr anchor="ctr" marL="73152" marR="73152">
                    <a:solidFill>
                      <a:srgbClr val="0F2B46"/>
                    </a:solidFill>
                  </a:tcPr>
                </a:tc>
                <a:tc>
                  <a:txBody>
                    <a:bodyPr/>
                    <a:lstStyle/>
                    <a:p>
                      <a:r>
                        <a:rPr sz="900" b="1">
                          <a:solidFill>
                            <a:srgbClr val="FFFFFF"/>
                          </a:solidFill>
                          <a:latin typeface="Source Sans Pro"/>
                        </a:rPr>
                        <a:t>Proporsi</a:t>
                      </a:r>
                    </a:p>
                  </a:txBody>
                  <a:tcPr anchor="ctr" marL="73152" marR="73152">
                    <a:solidFill>
                      <a:srgbClr val="0F2B46"/>
                    </a:solidFill>
                  </a:tcPr>
                </a:tc>
                <a:tc>
                  <a:txBody>
                    <a:bodyPr/>
                    <a:lstStyle/>
                    <a:p>
                      <a:r>
                        <a:rPr sz="900" b="1">
                          <a:solidFill>
                            <a:srgbClr val="FFFFFF"/>
                          </a:solidFill>
                          <a:latin typeface="Source Sans Pro"/>
                        </a:rPr>
                        <a:t>Galat baku</a:t>
                      </a:r>
                    </a:p>
                  </a:txBody>
                  <a:tcPr anchor="ctr" marL="73152" marR="73152">
                    <a:solidFill>
                      <a:srgbClr val="0F2B46"/>
                    </a:solidFill>
                  </a:tcPr>
                </a:tc>
                <a:tc>
                  <a:txBody>
                    <a:bodyPr/>
                    <a:lstStyle/>
                    <a:p>
                      <a:r>
                        <a:rPr sz="900" b="1">
                          <a:solidFill>
                            <a:srgbClr val="FFFFFF"/>
                          </a:solidFill>
                          <a:latin typeface="Source Sans Pro"/>
                        </a:rPr>
                        <a:t>Selang keyakinan 95%</a:t>
                      </a:r>
                    </a:p>
                  </a:txBody>
                  <a:tcPr anchor="ctr" marL="73152" marR="73152">
                    <a:solidFill>
                      <a:srgbClr val="0F2B46"/>
                    </a:solidFill>
                  </a:tcPr>
                </a:tc>
              </a:tr>
              <a:tr h="384048">
                <a:tc>
                  <a:txBody>
                    <a:bodyPr/>
                    <a:lstStyle/>
                    <a:p>
                      <a:r>
                        <a:rPr sz="900" b="0">
                          <a:solidFill>
                            <a:srgbClr val="222830"/>
                          </a:solidFill>
                          <a:latin typeface="Source Sans Pro"/>
                        </a:rPr>
                        <a:t>Divergensi RSI</a:t>
                      </a:r>
                    </a:p>
                  </a:txBody>
                  <a:tcPr anchor="ctr" marL="73152" marR="73152" marT="27432" marB="27432">
                    <a:solidFill>
                      <a:srgbClr val="FFFFFF"/>
                    </a:solidFill>
                  </a:tcPr>
                </a:tc>
                <a:tc>
                  <a:txBody>
                    <a:bodyPr/>
                    <a:lstStyle/>
                    <a:p>
                      <a:r>
                        <a:rPr sz="900" b="0">
                          <a:solidFill>
                            <a:srgbClr val="222830"/>
                          </a:solidFill>
                          <a:latin typeface="Source Sans Pro"/>
                        </a:rPr>
                        <a:t>180</a:t>
                      </a:r>
                    </a:p>
                  </a:txBody>
                  <a:tcPr anchor="ctr" marL="73152" marR="73152" marT="27432" marB="27432">
                    <a:solidFill>
                      <a:srgbClr val="FFFFFF"/>
                    </a:solidFill>
                  </a:tcPr>
                </a:tc>
                <a:tc>
                  <a:txBody>
                    <a:bodyPr/>
                    <a:lstStyle/>
                    <a:p>
                      <a:r>
                        <a:rPr sz="900" b="0">
                          <a:solidFill>
                            <a:srgbClr val="222830"/>
                          </a:solidFill>
                          <a:latin typeface="Source Sans Pro"/>
                        </a:rPr>
                        <a:t>79</a:t>
                      </a:r>
                    </a:p>
                  </a:txBody>
                  <a:tcPr anchor="ctr" marL="73152" marR="73152" marT="27432" marB="27432">
                    <a:solidFill>
                      <a:srgbClr val="FFFFFF"/>
                    </a:solidFill>
                  </a:tcPr>
                </a:tc>
                <a:tc>
                  <a:txBody>
                    <a:bodyPr/>
                    <a:lstStyle/>
                    <a:p>
                      <a:r>
                        <a:rPr sz="900" b="0">
                          <a:solidFill>
                            <a:srgbClr val="222830"/>
                          </a:solidFill>
                          <a:latin typeface="Source Sans Pro"/>
                        </a:rPr>
                        <a:t>**43,9%**</a:t>
                      </a:r>
                    </a:p>
                  </a:txBody>
                  <a:tcPr anchor="ctr" marL="73152" marR="73152" marT="27432" marB="27432">
                    <a:solidFill>
                      <a:srgbClr val="FFFFFF"/>
                    </a:solidFill>
                  </a:tcPr>
                </a:tc>
                <a:tc>
                  <a:txBody>
                    <a:bodyPr/>
                    <a:lstStyle/>
                    <a:p>
                      <a:r>
                        <a:rPr sz="900" b="0">
                          <a:solidFill>
                            <a:srgbClr val="222830"/>
                          </a:solidFill>
                          <a:latin typeface="Source Sans Pro"/>
                        </a:rPr>
                        <a:t>3,70%</a:t>
                      </a:r>
                    </a:p>
                  </a:txBody>
                  <a:tcPr anchor="ctr" marL="73152" marR="73152" marT="27432" marB="27432">
                    <a:solidFill>
                      <a:srgbClr val="FFFFFF"/>
                    </a:solidFill>
                  </a:tcPr>
                </a:tc>
                <a:tc>
                  <a:txBody>
                    <a:bodyPr/>
                    <a:lstStyle/>
                    <a:p>
                      <a:r>
                        <a:rPr sz="900" b="0">
                          <a:solidFill>
                            <a:srgbClr val="222830"/>
                          </a:solidFill>
                          <a:latin typeface="Source Sans Pro"/>
                        </a:rPr>
                        <a:t>[36,6% – 51,1%]</a:t>
                      </a:r>
                    </a:p>
                  </a:txBody>
                  <a:tcPr anchor="ctr" marL="73152" marR="73152" marT="27432" marB="27432">
                    <a:solidFill>
                      <a:srgbClr val="FFFFFF"/>
                    </a:solidFill>
                  </a:tcPr>
                </a:tc>
              </a:tr>
              <a:tr h="384048">
                <a:tc>
                  <a:txBody>
                    <a:bodyPr/>
                    <a:lstStyle/>
                    <a:p>
                      <a:r>
                        <a:rPr sz="900" b="0">
                          <a:solidFill>
                            <a:srgbClr val="222830"/>
                          </a:solidFill>
                          <a:latin typeface="Source Sans Pro"/>
                        </a:rPr>
                        <a:t>Titik acak</a:t>
                      </a:r>
                    </a:p>
                  </a:txBody>
                  <a:tcPr anchor="ctr" marL="73152" marR="73152" marT="27432" marB="27432">
                    <a:solidFill>
                      <a:srgbClr val="F1F4F8"/>
                    </a:solidFill>
                  </a:tcPr>
                </a:tc>
                <a:tc>
                  <a:txBody>
                    <a:bodyPr/>
                    <a:lstStyle/>
                    <a:p>
                      <a:r>
                        <a:rPr sz="900" b="0">
                          <a:solidFill>
                            <a:srgbClr val="222830"/>
                          </a:solidFill>
                          <a:latin typeface="Source Sans Pro"/>
                        </a:rPr>
                        <a:t>1.200</a:t>
                      </a:r>
                    </a:p>
                  </a:txBody>
                  <a:tcPr anchor="ctr" marL="73152" marR="73152" marT="27432" marB="27432">
                    <a:solidFill>
                      <a:srgbClr val="F1F4F8"/>
                    </a:solidFill>
                  </a:tcPr>
                </a:tc>
                <a:tc>
                  <a:txBody>
                    <a:bodyPr/>
                    <a:lstStyle/>
                    <a:p>
                      <a:r>
                        <a:rPr sz="900" b="0">
                          <a:solidFill>
                            <a:srgbClr val="222830"/>
                          </a:solidFill>
                          <a:latin typeface="Source Sans Pro"/>
                        </a:rPr>
                        <a:t>506</a:t>
                      </a:r>
                    </a:p>
                  </a:txBody>
                  <a:tcPr anchor="ctr" marL="73152" marR="73152" marT="27432" marB="27432">
                    <a:solidFill>
                      <a:srgbClr val="F1F4F8"/>
                    </a:solidFill>
                  </a:tcPr>
                </a:tc>
                <a:tc>
                  <a:txBody>
                    <a:bodyPr/>
                    <a:lstStyle/>
                    <a:p>
                      <a:r>
                        <a:rPr sz="900" b="0">
                          <a:solidFill>
                            <a:srgbClr val="222830"/>
                          </a:solidFill>
                          <a:latin typeface="Source Sans Pro"/>
                        </a:rPr>
                        <a:t>**42,2%**</a:t>
                      </a:r>
                    </a:p>
                  </a:txBody>
                  <a:tcPr anchor="ctr" marL="73152" marR="73152" marT="27432" marB="27432">
                    <a:solidFill>
                      <a:srgbClr val="F1F4F8"/>
                    </a:solidFill>
                  </a:tcPr>
                </a:tc>
                <a:tc>
                  <a:txBody>
                    <a:bodyPr/>
                    <a:lstStyle/>
                    <a:p>
                      <a:r>
                        <a:rPr sz="900" b="0">
                          <a:solidFill>
                            <a:srgbClr val="222830"/>
                          </a:solidFill>
                          <a:latin typeface="Source Sans Pro"/>
                        </a:rPr>
                        <a:t>1,43%</a:t>
                      </a:r>
                    </a:p>
                  </a:txBody>
                  <a:tcPr anchor="ctr" marL="73152" marR="73152" marT="27432" marB="27432">
                    <a:solidFill>
                      <a:srgbClr val="F1F4F8"/>
                    </a:solidFill>
                  </a:tcPr>
                </a:tc>
                <a:tc>
                  <a:txBody>
                    <a:bodyPr/>
                    <a:lstStyle/>
                    <a:p>
                      <a:r>
                        <a:rPr sz="900" b="0">
                          <a:solidFill>
                            <a:srgbClr val="222830"/>
                          </a:solidFill>
                          <a:latin typeface="Source Sans Pro"/>
                        </a:rPr>
                        <a:t>[39,4% – 45,0%]</a:t>
                      </a:r>
                    </a:p>
                  </a:txBody>
                  <a:tcPr anchor="ctr" marL="73152" marR="73152" marT="27432" marB="27432">
                    <a:solidFill>
                      <a:srgbClr val="F1F4F8"/>
                    </a:solidFill>
                  </a:tcPr>
                </a:tc>
              </a:tr>
              <a:tr h="384048">
                <a:tc>
                  <a:txBody>
                    <a:bodyPr/>
                    <a:lstStyle/>
                    <a:p>
                      <a:r>
                        <a:rPr sz="900" b="0">
                          <a:solidFill>
                            <a:srgbClr val="222830"/>
                          </a:solidFill>
                          <a:latin typeface="Source Sans Pro"/>
                        </a:rPr>
                        <a:t>**Selisih**</a:t>
                      </a:r>
                    </a:p>
                  </a:txBody>
                  <a:tcPr anchor="ctr" marL="73152" marR="73152" marT="27432" marB="27432">
                    <a:solidFill>
                      <a:srgbClr val="FFFFFF"/>
                    </a:solidFill>
                  </a:tcPr>
                </a:tc>
                <a:tc>
                  <a:txBody>
                    <a:bodyPr/>
                    <a:lstStyle/>
                    <a:p>
                      <a:r>
                        <a:rPr sz="900" b="0">
                          <a:solidFill>
                            <a:srgbClr val="222830"/>
                          </a:solidFill>
                          <a:latin typeface="Source Sans Pro"/>
                        </a:rPr>
                        <a:t> </a:t>
                      </a:r>
                    </a:p>
                  </a:txBody>
                  <a:tcPr anchor="ctr" marL="73152" marR="73152" marT="27432" marB="27432">
                    <a:solidFill>
                      <a:srgbClr val="FFFFFF"/>
                    </a:solidFill>
                  </a:tcPr>
                </a:tc>
                <a:tc>
                  <a:txBody>
                    <a:bodyPr/>
                    <a:lstStyle/>
                    <a:p>
                      <a:r>
                        <a:rPr sz="900" b="0">
                          <a:solidFill>
                            <a:srgbClr val="222830"/>
                          </a:solidFill>
                          <a:latin typeface="Source Sans Pro"/>
                        </a:rPr>
                        <a:t> </a:t>
                      </a:r>
                    </a:p>
                  </a:txBody>
                  <a:tcPr anchor="ctr" marL="73152" marR="73152" marT="27432" marB="27432">
                    <a:solidFill>
                      <a:srgbClr val="FFFFFF"/>
                    </a:solidFill>
                  </a:tcPr>
                </a:tc>
                <a:tc>
                  <a:txBody>
                    <a:bodyPr/>
                    <a:lstStyle/>
                    <a:p>
                      <a:r>
                        <a:rPr sz="900" b="0">
                          <a:solidFill>
                            <a:srgbClr val="222830"/>
                          </a:solidFill>
                          <a:latin typeface="Source Sans Pro"/>
                        </a:rPr>
                        <a:t>**+1,72 pp**</a:t>
                      </a:r>
                    </a:p>
                  </a:txBody>
                  <a:tcPr anchor="ctr" marL="73152" marR="73152" marT="27432" marB="27432">
                    <a:solidFill>
                      <a:srgbClr val="FFFFFF"/>
                    </a:solidFill>
                  </a:tcPr>
                </a:tc>
                <a:tc>
                  <a:txBody>
                    <a:bodyPr/>
                    <a:lstStyle/>
                    <a:p>
                      <a:r>
                        <a:rPr sz="900" b="0">
                          <a:solidFill>
                            <a:srgbClr val="222830"/>
                          </a:solidFill>
                          <a:latin typeface="Source Sans Pro"/>
                        </a:rPr>
                        <a:t>3,96%</a:t>
                      </a:r>
                    </a:p>
                  </a:txBody>
                  <a:tcPr anchor="ctr" marL="73152" marR="73152" marT="27432" marB="27432">
                    <a:solidFill>
                      <a:srgbClr val="FFFFFF"/>
                    </a:solidFill>
                  </a:tcPr>
                </a:tc>
                <a:tc>
                  <a:txBody>
                    <a:bodyPr/>
                    <a:lstStyle/>
                    <a:p>
                      <a:r>
                        <a:rPr sz="900" b="0">
                          <a:solidFill>
                            <a:srgbClr val="222830"/>
                          </a:solidFill>
                          <a:latin typeface="Source Sans Pro"/>
                        </a:rPr>
                        <a:t>z = 0,434</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4.8</a:t>
            </a:r>
          </a:p>
          <a:p>
            <a:pPr algn="l">
              <a:lnSpc>
                <a:spcPct val="108000"/>
              </a:lnSpc>
              <a:spcBef>
                <a:spcPts val="0"/>
              </a:spcBef>
              <a:spcAft>
                <a:spcPts val="600"/>
              </a:spcAft>
            </a:pPr>
            <a:r>
              <a:rPr sz="3400" b="1">
                <a:solidFill>
                  <a:srgbClr val="FFFFFF"/>
                </a:solidFill>
                <a:latin typeface="Source Sans Pro"/>
              </a:rPr>
              <a:t>Batas keempat: optimasi parameter dan keunggulan semu</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4.8</a:t>
            </a:r>
          </a:p>
          <a:p>
            <a:pPr algn="l">
              <a:lnSpc>
                <a:spcPct val="110000"/>
              </a:lnSpc>
              <a:spcBef>
                <a:spcPts val="0"/>
              </a:spcBef>
              <a:spcAft>
                <a:spcPts val="600"/>
              </a:spcAft>
            </a:pPr>
            <a:r>
              <a:rPr sz="2600" b="1">
                <a:solidFill>
                  <a:srgbClr val="0F2B46"/>
                </a:solidFill>
                <a:latin typeface="Source Sans Pro"/>
              </a:rPr>
              <a:t>Batas keempat: optimasi parameter dan keunggulan semu</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Batasi ruang pencarian sebelum melihat data.</a:t>
            </a:r>
            <a:r>
              <a:rPr sz="1700" b="0">
                <a:solidFill>
                  <a:srgbClr val="222830"/>
                </a:solidFill>
                <a:latin typeface="Source Sans Pro"/>
              </a:rPr>
              <a:t> Tuliskan parameter yang akan diuji beserta alasan teorinya. Sepuluh kombinasi yang beralasan lebih baik daripada…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Pertahankan data uji keluar-sampel (out-of-sample) yang belum pernah disentuh.</a:t>
            </a:r>
            <a:r>
              <a:rPr sz="1700" b="0">
                <a:solidFill>
                  <a:srgbClr val="222830"/>
                </a:solidFill>
                <a:latin typeface="Source Sans Pro"/>
              </a:rPr>
              <a:t> Sekali Anda melihatnya, ia bukan lagi data keluar-sampel.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Periksa kestabilan parameter.</a:t>
            </a:r>
            <a:r>
              <a:rPr sz="1700" b="0">
                <a:solidFill>
                  <a:srgbClr val="222830"/>
                </a:solidFill>
                <a:latin typeface="Source Sans Pro"/>
              </a:rPr>
              <a:t> Jika (20, 50) bagus tetapi (19, 50) dan (21, 50) buruk, Anda menemukan derau, bukan struktur. Keunggulan sejati membentuk dataran…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Sesuaikan ambang statistik dengan jumlah percobaan.</a:t>
            </a:r>
            <a:r>
              <a:rPr sz="1700" b="0">
                <a:solidFill>
                  <a:srgbClr val="222830"/>
                </a:solidFill>
                <a:latin typeface="Source Sans Pro"/>
              </a:rPr>
              <a:t> Jika Anda mencoba 870 kali, katakan demikian, dan hitung konsekuensinya.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4.9</a:t>
            </a:r>
          </a:p>
          <a:p>
            <a:pPr algn="l">
              <a:lnSpc>
                <a:spcPct val="108000"/>
              </a:lnSpc>
              <a:spcBef>
                <a:spcPts val="0"/>
              </a:spcBef>
              <a:spcAft>
                <a:spcPts val="600"/>
              </a:spcAft>
            </a:pPr>
            <a:r>
              <a:rPr sz="3400" b="1">
                <a:solidFill>
                  <a:srgbClr val="FFFFFF"/>
                </a:solidFill>
                <a:latin typeface="Source Sans Pro"/>
              </a:rPr>
              <a:t>Kebijakan indikator pribadi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4.9</a:t>
            </a:r>
          </a:p>
          <a:p>
            <a:pPr algn="l">
              <a:lnSpc>
                <a:spcPct val="110000"/>
              </a:lnSpc>
              <a:spcBef>
                <a:spcPts val="0"/>
              </a:spcBef>
              <a:spcAft>
                <a:spcPts val="600"/>
              </a:spcAft>
            </a:pPr>
            <a:r>
              <a:rPr sz="2600" b="1">
                <a:solidFill>
                  <a:srgbClr val="0F2B46"/>
                </a:solidFill>
                <a:latin typeface="Source Sans Pro"/>
              </a:rPr>
              <a:t>Kebijakan indikator pribadi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Indikator volatilitas (wajib, satu):</a:t>
            </a:r>
            <a:r>
              <a:rPr sz="1500" b="0">
                <a:solidFill>
                  <a:srgbClr val="222830"/>
                </a:solidFill>
                <a:latin typeface="Source Sans Pro"/>
              </a:rPr>
              <a:t> ATR-__, dipakai untuk __(jarak stop / ukuran posisi / keduanya)__.</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Indikator kedua (opsional, maksimum satu):</a:t>
            </a:r>
            <a:r>
              <a:rPr sz="1500" b="0">
                <a:solidFill>
                  <a:srgbClr val="222830"/>
                </a:solidFill>
                <a:latin typeface="Source Sans Pro"/>
              </a:rPr>
              <a:t> ____, dipakai untuk ____.</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Bukti yang mendukung indikator kedua:</a:t>
            </a:r>
            <a:r>
              <a:rPr sz="1500" b="0">
                <a:solidFill>
                  <a:srgbClr val="222830"/>
                </a:solidFill>
                <a:latin typeface="Source Sans Pro"/>
              </a:rPr>
              <a:t> n = ____ kejadian, base rate ____%, hasil ____%, selisih ____ pp, galat baku ____, z = ____.</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Indikator yang saya tolak dan alasannya:</a:t>
            </a:r>
            <a:r>
              <a:rPr sz="1500" b="0">
                <a:solidFill>
                  <a:srgbClr val="222830"/>
                </a:solidFill>
                <a:latin typeface="Source Sans Pro"/>
              </a:rPr>
              <a:t> ____ (berkorelasi __ dengan __ / tidak lolos uji base rate / tidak saya pahami konstruksinya).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Ruang pencarian parameter yang saya izinkan:</a:t>
            </a:r>
            <a:r>
              <a:rPr sz="1500" b="0">
                <a:solidFill>
                  <a:srgbClr val="222830"/>
                </a:solidFill>
                <a:latin typeface="Source Sans Pro"/>
              </a:rPr>
              <a:t> ____ kombinasi. Ambang z terkoreksi: ____.</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Syarat peninjauan:</a:t>
            </a:r>
            <a:r>
              <a:rPr sz="1500" b="0">
                <a:solidFill>
                  <a:srgbClr val="222830"/>
                </a:solidFill>
                <a:latin typeface="Source Sans Pro"/>
              </a:rPr>
              <a:t> setiap 100 transaksi, hitung ulang base rate. Jika keunggulan hilang, indikator dicabut.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2127443"/>
                <a:gridCol w="2127443"/>
                <a:gridCol w="2127443"/>
                <a:gridCol w="2127443"/>
                <a:gridCol w="2127443"/>
              </a:tblGrid>
              <a:tr h="384048">
                <a:tc>
                  <a:txBody>
                    <a:bodyPr/>
                    <a:lstStyle/>
                    <a:p>
                      <a:r>
                        <a:rPr sz="1100" b="1">
                          <a:solidFill>
                            <a:srgbClr val="FFFFFF"/>
                          </a:solidFill>
                          <a:latin typeface="Source Sans Pro"/>
                        </a:rPr>
                        <a:t>Bar</a:t>
                      </a:r>
                    </a:p>
                  </a:txBody>
                  <a:tcPr anchor="ctr" marL="73152" marR="73152">
                    <a:solidFill>
                      <a:srgbClr val="0F2B46"/>
                    </a:solidFill>
                  </a:tcPr>
                </a:tc>
                <a:tc>
                  <a:txBody>
                    <a:bodyPr/>
                    <a:lstStyle/>
                    <a:p>
                      <a:r>
                        <a:rPr sz="1100" b="1">
                          <a:solidFill>
                            <a:srgbClr val="FFFFFF"/>
                          </a:solidFill>
                          <a:latin typeface="Source Sans Pro"/>
                        </a:rPr>
                        <a:t>H</a:t>
                      </a:r>
                    </a:p>
                  </a:txBody>
                  <a:tcPr anchor="ctr" marL="73152" marR="73152">
                    <a:solidFill>
                      <a:srgbClr val="0F2B46"/>
                    </a:solidFill>
                  </a:tcPr>
                </a:tc>
                <a:tc>
                  <a:txBody>
                    <a:bodyPr/>
                    <a:lstStyle/>
                    <a:p>
                      <a:r>
                        <a:rPr sz="1100" b="1">
                          <a:solidFill>
                            <a:srgbClr val="FFFFFF"/>
                          </a:solidFill>
                          <a:latin typeface="Source Sans Pro"/>
                        </a:rPr>
                        <a:t>L</a:t>
                      </a:r>
                    </a:p>
                  </a:txBody>
                  <a:tcPr anchor="ctr" marL="73152" marR="73152">
                    <a:solidFill>
                      <a:srgbClr val="0F2B46"/>
                    </a:solidFill>
                  </a:tcPr>
                </a:tc>
                <a:tc>
                  <a:txBody>
                    <a:bodyPr/>
                    <a:lstStyle/>
                    <a:p>
                      <a:r>
                        <a:rPr sz="1100" b="1">
                          <a:solidFill>
                            <a:srgbClr val="FFFFFF"/>
                          </a:solidFill>
                          <a:latin typeface="Source Sans Pro"/>
                        </a:rPr>
                        <a:t>C</a:t>
                      </a:r>
                    </a:p>
                  </a:txBody>
                  <a:tcPr anchor="ctr" marL="73152" marR="73152">
                    <a:solidFill>
                      <a:srgbClr val="0F2B46"/>
                    </a:solidFill>
                  </a:tcPr>
                </a:tc>
                <a:tc>
                  <a:txBody>
                    <a:bodyPr/>
                    <a:lstStyle/>
                    <a:p>
                      <a:r>
                        <a:rPr sz="1100" b="1">
                          <a:solidFill>
                            <a:srgbClr val="FFFFFF"/>
                          </a:solidFill>
                          <a:latin typeface="Source Sans Pro"/>
                        </a:rPr>
                        <a:t>TR</a:t>
                      </a:r>
                    </a:p>
                  </a:txBody>
                  <a:tcPr anchor="ctr" marL="73152" marR="73152">
                    <a:solidFill>
                      <a:srgbClr val="0F2B46"/>
                    </a:solidFill>
                  </a:tcPr>
                </a:tc>
              </a:tr>
              <a:tr h="384048">
                <a:tc>
                  <a:txBody>
                    <a:bodyPr/>
                    <a:lstStyle/>
                    <a:p>
                      <a:r>
                        <a:rPr sz="1100" b="0">
                          <a:solidFill>
                            <a:srgbClr val="222830"/>
                          </a:solidFill>
                          <a:latin typeface="Source Sans Pro"/>
                        </a:rPr>
                        <a:t>1</a:t>
                      </a:r>
                    </a:p>
                  </a:txBody>
                  <a:tcPr anchor="ctr" marL="73152" marR="73152" marT="27432" marB="27432">
                    <a:solidFill>
                      <a:srgbClr val="FFFFFF"/>
                    </a:solidFill>
                  </a:tcPr>
                </a:tc>
                <a:tc>
                  <a:txBody>
                    <a:bodyPr/>
                    <a:lstStyle/>
                    <a:p>
                      <a:r>
                        <a:rPr sz="1100" b="0">
                          <a:solidFill>
                            <a:srgbClr val="222830"/>
                          </a:solidFill>
                          <a:latin typeface="Source Sans Pro"/>
                        </a:rPr>
                        <a:t>103</a:t>
                      </a:r>
                    </a:p>
                  </a:txBody>
                  <a:tcPr anchor="ctr" marL="73152" marR="73152" marT="27432" marB="27432">
                    <a:solidFill>
                      <a:srgbClr val="FFFFFF"/>
                    </a:solidFill>
                  </a:tcPr>
                </a:tc>
                <a:tc>
                  <a:txBody>
                    <a:bodyPr/>
                    <a:lstStyle/>
                    <a:p>
                      <a:r>
                        <a:rPr sz="1100" b="0">
                          <a:solidFill>
                            <a:srgbClr val="222830"/>
                          </a:solidFill>
                          <a:latin typeface="Source Sans Pro"/>
                        </a:rPr>
                        <a:t>99</a:t>
                      </a:r>
                    </a:p>
                  </a:txBody>
                  <a:tcPr anchor="ctr" marL="73152" marR="73152" marT="27432" marB="27432">
                    <a:solidFill>
                      <a:srgbClr val="FFFFFF"/>
                    </a:solidFill>
                  </a:tcPr>
                </a:tc>
                <a:tc>
                  <a:txBody>
                    <a:bodyPr/>
                    <a:lstStyle/>
                    <a:p>
                      <a:r>
                        <a:rPr sz="1100" b="0">
                          <a:solidFill>
                            <a:srgbClr val="222830"/>
                          </a:solidFill>
                          <a:latin typeface="Source Sans Pro"/>
                        </a:rPr>
                        <a:t>102</a:t>
                      </a:r>
                    </a:p>
                  </a:txBody>
                  <a:tcPr anchor="ctr" marL="73152" marR="73152" marT="27432" marB="27432">
                    <a:solidFill>
                      <a:srgbClr val="FFFFFF"/>
                    </a:solidFill>
                  </a:tcPr>
                </a:tc>
                <a:tc>
                  <a:txBody>
                    <a:bodyPr/>
                    <a:lstStyle/>
                    <a:p>
                      <a:r>
                        <a:rPr sz="1100" b="0">
                          <a:solidFill>
                            <a:srgbClr val="222830"/>
                          </a:solidFill>
                          <a:latin typeface="Source Sans Pro"/>
                        </a:rPr>
                        <a:t>4</a:t>
                      </a:r>
                    </a:p>
                  </a:txBody>
                  <a:tcPr anchor="ctr" marL="73152" marR="73152" marT="27432" marB="27432">
                    <a:solidFill>
                      <a:srgbClr val="FFFFFF"/>
                    </a:solidFill>
                  </a:tcPr>
                </a:tc>
              </a:tr>
              <a:tr h="384048">
                <a:tc>
                  <a:txBody>
                    <a:bodyPr/>
                    <a:lstStyle/>
                    <a:p>
                      <a:r>
                        <a:rPr sz="1100" b="0">
                          <a:solidFill>
                            <a:srgbClr val="222830"/>
                          </a:solidFill>
                          <a:latin typeface="Source Sans Pro"/>
                        </a:rPr>
                        <a:t>2</a:t>
                      </a:r>
                    </a:p>
                  </a:txBody>
                  <a:tcPr anchor="ctr" marL="73152" marR="73152" marT="27432" marB="27432">
                    <a:solidFill>
                      <a:srgbClr val="F1F4F8"/>
                    </a:solidFill>
                  </a:tcPr>
                </a:tc>
                <a:tc>
                  <a:txBody>
                    <a:bodyPr/>
                    <a:lstStyle/>
                    <a:p>
                      <a:r>
                        <a:rPr sz="1100" b="0">
                          <a:solidFill>
                            <a:srgbClr val="222830"/>
                          </a:solidFill>
                          <a:latin typeface="Source Sans Pro"/>
                        </a:rPr>
                        <a:t>103</a:t>
                      </a:r>
                    </a:p>
                  </a:txBody>
                  <a:tcPr anchor="ctr" marL="73152" marR="73152" marT="27432" marB="27432">
                    <a:solidFill>
                      <a:srgbClr val="F1F4F8"/>
                    </a:solidFill>
                  </a:tcPr>
                </a:tc>
                <a:tc>
                  <a:txBody>
                    <a:bodyPr/>
                    <a:lstStyle/>
                    <a:p>
                      <a:r>
                        <a:rPr sz="1100" b="0">
                          <a:solidFill>
                            <a:srgbClr val="222830"/>
                          </a:solidFill>
                          <a:latin typeface="Source Sans Pro"/>
                        </a:rPr>
                        <a:t>100</a:t>
                      </a:r>
                    </a:p>
                  </a:txBody>
                  <a:tcPr anchor="ctr" marL="73152" marR="73152" marT="27432" marB="27432">
                    <a:solidFill>
                      <a:srgbClr val="F1F4F8"/>
                    </a:solidFill>
                  </a:tcPr>
                </a:tc>
                <a:tc>
                  <a:txBody>
                    <a:bodyPr/>
                    <a:lstStyle/>
                    <a:p>
                      <a:r>
                        <a:rPr sz="1100" b="0">
                          <a:solidFill>
                            <a:srgbClr val="222830"/>
                          </a:solidFill>
                          <a:latin typeface="Source Sans Pro"/>
                        </a:rPr>
                        <a:t>101</a:t>
                      </a:r>
                    </a:p>
                  </a:txBody>
                  <a:tcPr anchor="ctr" marL="73152" marR="73152" marT="27432" marB="27432">
                    <a:solidFill>
                      <a:srgbClr val="F1F4F8"/>
                    </a:solidFill>
                  </a:tcPr>
                </a:tc>
                <a:tc>
                  <a:txBody>
                    <a:bodyPr/>
                    <a:lstStyle/>
                    <a:p>
                      <a:r>
                        <a:rPr sz="1100" b="0">
                          <a:solidFill>
                            <a:srgbClr val="222830"/>
                          </a:solidFill>
                          <a:latin typeface="Source Sans Pro"/>
                        </a:rPr>
                        <a:t>3</a:t>
                      </a:r>
                    </a:p>
                  </a:txBody>
                  <a:tcPr anchor="ctr" marL="73152" marR="73152" marT="27432" marB="27432">
                    <a:solidFill>
                      <a:srgbClr val="F1F4F8"/>
                    </a:solidFill>
                  </a:tcPr>
                </a:tc>
              </a:tr>
              <a:tr h="384048">
                <a:tc>
                  <a:txBody>
                    <a:bodyPr/>
                    <a:lstStyle/>
                    <a:p>
                      <a:r>
                        <a:rPr sz="1100" b="0">
                          <a:solidFill>
                            <a:srgbClr val="222830"/>
                          </a:solidFill>
                          <a:latin typeface="Source Sans Pro"/>
                        </a:rPr>
                        <a:t>3</a:t>
                      </a:r>
                    </a:p>
                  </a:txBody>
                  <a:tcPr anchor="ctr" marL="73152" marR="73152" marT="27432" marB="27432">
                    <a:solidFill>
                      <a:srgbClr val="FFFFFF"/>
                    </a:solidFill>
                  </a:tcPr>
                </a:tc>
                <a:tc>
                  <a:txBody>
                    <a:bodyPr/>
                    <a:lstStyle/>
                    <a:p>
                      <a:r>
                        <a:rPr sz="1100" b="0">
                          <a:solidFill>
                            <a:srgbClr val="222830"/>
                          </a:solidFill>
                          <a:latin typeface="Source Sans Pro"/>
                        </a:rPr>
                        <a:t>105</a:t>
                      </a:r>
                    </a:p>
                  </a:txBody>
                  <a:tcPr anchor="ctr" marL="73152" marR="73152" marT="27432" marB="27432">
                    <a:solidFill>
                      <a:srgbClr val="FFFFFF"/>
                    </a:solidFill>
                  </a:tcPr>
                </a:tc>
                <a:tc>
                  <a:txBody>
                    <a:bodyPr/>
                    <a:lstStyle/>
                    <a:p>
                      <a:r>
                        <a:rPr sz="1100" b="0">
                          <a:solidFill>
                            <a:srgbClr val="222830"/>
                          </a:solidFill>
                          <a:latin typeface="Source Sans Pro"/>
                        </a:rPr>
                        <a:t>100</a:t>
                      </a:r>
                    </a:p>
                  </a:txBody>
                  <a:tcPr anchor="ctr" marL="73152" marR="73152" marT="27432" marB="27432">
                    <a:solidFill>
                      <a:srgbClr val="FFFFFF"/>
                    </a:solidFill>
                  </a:tcPr>
                </a:tc>
                <a:tc>
                  <a:txBody>
                    <a:bodyPr/>
                    <a:lstStyle/>
                    <a:p>
                      <a:r>
                        <a:rPr sz="1100" b="0">
                          <a:solidFill>
                            <a:srgbClr val="222830"/>
                          </a:solidFill>
                          <a:latin typeface="Source Sans Pro"/>
                        </a:rPr>
                        <a:t>104</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r>
              <a:tr h="384048">
                <a:tc>
                  <a:txBody>
                    <a:bodyPr/>
                    <a:lstStyle/>
                    <a:p>
                      <a:r>
                        <a:rPr sz="1100" b="0">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107</a:t>
                      </a:r>
                    </a:p>
                  </a:txBody>
                  <a:tcPr anchor="ctr" marL="73152" marR="73152" marT="27432" marB="27432">
                    <a:solidFill>
                      <a:srgbClr val="F1F4F8"/>
                    </a:solidFill>
                  </a:tcPr>
                </a:tc>
                <a:tc>
                  <a:txBody>
                    <a:bodyPr/>
                    <a:lstStyle/>
                    <a:p>
                      <a:r>
                        <a:rPr sz="1100" b="0">
                          <a:solidFill>
                            <a:srgbClr val="222830"/>
                          </a:solidFill>
                          <a:latin typeface="Source Sans Pro"/>
                        </a:rPr>
                        <a:t>103</a:t>
                      </a:r>
                    </a:p>
                  </a:txBody>
                  <a:tcPr anchor="ctr" marL="73152" marR="73152" marT="27432" marB="27432">
                    <a:solidFill>
                      <a:srgbClr val="F1F4F8"/>
                    </a:solidFill>
                  </a:tcPr>
                </a:tc>
                <a:tc>
                  <a:txBody>
                    <a:bodyPr/>
                    <a:lstStyle/>
                    <a:p>
                      <a:r>
                        <a:rPr sz="1100" b="0">
                          <a:solidFill>
                            <a:srgbClr val="222830"/>
                          </a:solidFill>
                          <a:latin typeface="Source Sans Pro"/>
                        </a:rPr>
                        <a:t>106</a:t>
                      </a:r>
                    </a:p>
                  </a:txBody>
                  <a:tcPr anchor="ctr" marL="73152" marR="73152" marT="27432" marB="27432">
                    <a:solidFill>
                      <a:srgbClr val="F1F4F8"/>
                    </a:solidFill>
                  </a:tcPr>
                </a:tc>
                <a:tc>
                  <a:txBody>
                    <a:bodyPr/>
                    <a:lstStyle/>
                    <a:p>
                      <a:r>
                        <a:rPr sz="1100" b="0">
                          <a:solidFill>
                            <a:srgbClr val="222830"/>
                          </a:solidFill>
                          <a:latin typeface="Source Sans Pro"/>
                        </a:rPr>
                        <a:t>4</a:t>
                      </a:r>
                    </a:p>
                  </a:txBody>
                  <a:tcPr anchor="ctr" marL="73152" marR="73152" marT="27432" marB="27432">
                    <a:solidFill>
                      <a:srgbClr val="F1F4F8"/>
                    </a:solidFill>
                  </a:tcPr>
                </a:tc>
              </a:tr>
              <a:tr h="384048">
                <a:tc>
                  <a:txBody>
                    <a:bodyPr/>
                    <a:lstStyle/>
                    <a:p>
                      <a:r>
                        <a:rPr sz="1100" b="0">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107</a:t>
                      </a:r>
                    </a:p>
                  </a:txBody>
                  <a:tcPr anchor="ctr" marL="73152" marR="73152" marT="27432" marB="27432">
                    <a:solidFill>
                      <a:srgbClr val="FFFFFF"/>
                    </a:solidFill>
                  </a:tcPr>
                </a:tc>
                <a:tc>
                  <a:txBody>
                    <a:bodyPr/>
                    <a:lstStyle/>
                    <a:p>
                      <a:r>
                        <a:rPr sz="1100" b="0">
                          <a:solidFill>
                            <a:srgbClr val="222830"/>
                          </a:solidFill>
                          <a:latin typeface="Source Sans Pro"/>
                        </a:rPr>
                        <a:t>104</a:t>
                      </a:r>
                    </a:p>
                  </a:txBody>
                  <a:tcPr anchor="ctr" marL="73152" marR="73152" marT="27432" marB="27432">
                    <a:solidFill>
                      <a:srgbClr val="FFFFFF"/>
                    </a:solidFill>
                  </a:tcPr>
                </a:tc>
                <a:tc>
                  <a:txBody>
                    <a:bodyPr/>
                    <a:lstStyle/>
                    <a:p>
                      <a:r>
                        <a:rPr sz="1100" b="0">
                          <a:solidFill>
                            <a:srgbClr val="222830"/>
                          </a:solidFill>
                          <a:latin typeface="Source Sans Pro"/>
                        </a:rPr>
                        <a:t>105</a:t>
                      </a:r>
                    </a:p>
                  </a:txBody>
                  <a:tcPr anchor="ctr" marL="73152" marR="73152" marT="27432" marB="27432">
                    <a:solidFill>
                      <a:srgbClr val="FFFFFF"/>
                    </a:solidFill>
                  </a:tcPr>
                </a:tc>
                <a:tc>
                  <a:txBody>
                    <a:bodyPr/>
                    <a:lstStyle/>
                    <a:p>
                      <a:r>
                        <a:rPr sz="1100" b="0">
                          <a:solidFill>
                            <a:srgbClr val="222830"/>
                          </a:solidFill>
                          <a:latin typeface="Source Sans Pro"/>
                        </a:rPr>
                        <a:t>3</a:t>
                      </a:r>
                    </a:p>
                  </a:txBody>
                  <a:tcPr anchor="ctr" marL="73152" marR="73152" marT="27432" marB="27432">
                    <a:solidFill>
                      <a:srgbClr val="FFFFFF"/>
                    </a:solidFill>
                  </a:tcPr>
                </a:tc>
              </a:tr>
              <a:tr h="384048">
                <a:tc>
                  <a:txBody>
                    <a:bodyPr/>
                    <a:lstStyle/>
                    <a:p>
                      <a:r>
                        <a:rPr sz="1100" b="0">
                          <a:solidFill>
                            <a:srgbClr val="222830"/>
                          </a:solidFill>
                          <a:latin typeface="Source Sans Pro"/>
                        </a:rPr>
                        <a:t>6</a:t>
                      </a:r>
                    </a:p>
                  </a:txBody>
                  <a:tcPr anchor="ctr" marL="73152" marR="73152" marT="27432" marB="27432">
                    <a:solidFill>
                      <a:srgbClr val="F1F4F8"/>
                    </a:solidFill>
                  </a:tcPr>
                </a:tc>
                <a:tc>
                  <a:txBody>
                    <a:bodyPr/>
                    <a:lstStyle/>
                    <a:p>
                      <a:r>
                        <a:rPr sz="1100" b="0">
                          <a:solidFill>
                            <a:srgbClr val="222830"/>
                          </a:solidFill>
                          <a:latin typeface="Source Sans Pro"/>
                        </a:rPr>
                        <a:t>109</a:t>
                      </a:r>
                    </a:p>
                  </a:txBody>
                  <a:tcPr anchor="ctr" marL="73152" marR="73152" marT="27432" marB="27432">
                    <a:solidFill>
                      <a:srgbClr val="F1F4F8"/>
                    </a:solidFill>
                  </a:tcPr>
                </a:tc>
                <a:tc>
                  <a:txBody>
                    <a:bodyPr/>
                    <a:lstStyle/>
                    <a:p>
                      <a:r>
                        <a:rPr sz="1100" b="0">
                          <a:solidFill>
                            <a:srgbClr val="222830"/>
                          </a:solidFill>
                          <a:latin typeface="Source Sans Pro"/>
                        </a:rPr>
                        <a:t>104</a:t>
                      </a:r>
                    </a:p>
                  </a:txBody>
                  <a:tcPr anchor="ctr" marL="73152" marR="73152" marT="27432" marB="27432">
                    <a:solidFill>
                      <a:srgbClr val="F1F4F8"/>
                    </a:solidFill>
                  </a:tcPr>
                </a:tc>
                <a:tc>
                  <a:txBody>
                    <a:bodyPr/>
                    <a:lstStyle/>
                    <a:p>
                      <a:r>
                        <a:rPr sz="1100" b="0">
                          <a:solidFill>
                            <a:srgbClr val="222830"/>
                          </a:solidFill>
                          <a:latin typeface="Source Sans Pro"/>
                        </a:rPr>
                        <a:t>108</a:t>
                      </a:r>
                    </a:p>
                  </a:txBody>
                  <a:tcPr anchor="ctr" marL="73152" marR="73152" marT="27432" marB="27432">
                    <a:solidFill>
                      <a:srgbClr val="F1F4F8"/>
                    </a:solidFill>
                  </a:tcPr>
                </a:tc>
                <a:tc>
                  <a:txBody>
                    <a:bodyPr/>
                    <a:lstStyle/>
                    <a:p>
                      <a:r>
                        <a:rPr sz="1100" b="0">
                          <a:solidFill>
                            <a:srgbClr val="222830"/>
                          </a:solidFill>
                          <a:latin typeface="Source Sans Pro"/>
                        </a:rPr>
                        <a:t>5</a:t>
                      </a:r>
                    </a:p>
                  </a:txBody>
                  <a:tcPr anchor="ctr" marL="73152" marR="73152" marT="27432" marB="27432">
                    <a:solidFill>
                      <a:srgbClr val="F1F4F8"/>
                    </a:solidFill>
                  </a:tcPr>
                </a:tc>
              </a:tr>
              <a:tr h="384048">
                <a:tc>
                  <a:txBody>
                    <a:bodyPr/>
                    <a:lstStyle/>
                    <a:p>
                      <a:r>
                        <a:rPr sz="1100" b="0">
                          <a:solidFill>
                            <a:srgbClr val="222830"/>
                          </a:solidFill>
                          <a:latin typeface="Source Sans Pro"/>
                        </a:rPr>
                        <a:t>7</a:t>
                      </a:r>
                    </a:p>
                  </a:txBody>
                  <a:tcPr anchor="ctr" marL="73152" marR="73152" marT="27432" marB="27432">
                    <a:solidFill>
                      <a:srgbClr val="FFFFFF"/>
                    </a:solidFill>
                  </a:tcPr>
                </a:tc>
                <a:tc>
                  <a:txBody>
                    <a:bodyPr/>
                    <a:lstStyle/>
                    <a:p>
                      <a:r>
                        <a:rPr sz="1100" b="0">
                          <a:solidFill>
                            <a:srgbClr val="222830"/>
                          </a:solidFill>
                          <a:latin typeface="Source Sans Pro"/>
                        </a:rPr>
                        <a:t>111</a:t>
                      </a:r>
                    </a:p>
                  </a:txBody>
                  <a:tcPr anchor="ctr" marL="73152" marR="73152" marT="27432" marB="27432">
                    <a:solidFill>
                      <a:srgbClr val="FFFFFF"/>
                    </a:solidFill>
                  </a:tcPr>
                </a:tc>
                <a:tc>
                  <a:txBody>
                    <a:bodyPr/>
                    <a:lstStyle/>
                    <a:p>
                      <a:r>
                        <a:rPr sz="1100" b="0">
                          <a:solidFill>
                            <a:srgbClr val="222830"/>
                          </a:solidFill>
                          <a:latin typeface="Source Sans Pro"/>
                        </a:rPr>
                        <a:t>106</a:t>
                      </a:r>
                    </a:p>
                  </a:txBody>
                  <a:tcPr anchor="ctr" marL="73152" marR="73152" marT="27432" marB="27432">
                    <a:solidFill>
                      <a:srgbClr val="FFFFFF"/>
                    </a:solidFill>
                  </a:tcPr>
                </a:tc>
                <a:tc>
                  <a:txBody>
                    <a:bodyPr/>
                    <a:lstStyle/>
                    <a:p>
                      <a:r>
                        <a:rPr sz="1100" b="0">
                          <a:solidFill>
                            <a:srgbClr val="222830"/>
                          </a:solidFill>
                          <a:latin typeface="Source Sans Pro"/>
                        </a:rPr>
                        <a:t>110</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r>
              <a:tr h="384048">
                <a:tc>
                  <a:txBody>
                    <a:bodyPr/>
                    <a:lstStyle/>
                    <a:p>
                      <a:r>
                        <a:rPr sz="1100" b="0">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111</a:t>
                      </a:r>
                    </a:p>
                  </a:txBody>
                  <a:tcPr anchor="ctr" marL="73152" marR="73152" marT="27432" marB="27432">
                    <a:solidFill>
                      <a:srgbClr val="F1F4F8"/>
                    </a:solidFill>
                  </a:tcPr>
                </a:tc>
                <a:tc>
                  <a:txBody>
                    <a:bodyPr/>
                    <a:lstStyle/>
                    <a:p>
                      <a:r>
                        <a:rPr sz="1100" b="0">
                          <a:solidFill>
                            <a:srgbClr val="222830"/>
                          </a:solidFill>
                          <a:latin typeface="Source Sans Pro"/>
                        </a:rPr>
                        <a:t>108</a:t>
                      </a:r>
                    </a:p>
                  </a:txBody>
                  <a:tcPr anchor="ctr" marL="73152" marR="73152" marT="27432" marB="27432">
                    <a:solidFill>
                      <a:srgbClr val="F1F4F8"/>
                    </a:solidFill>
                  </a:tcPr>
                </a:tc>
                <a:tc>
                  <a:txBody>
                    <a:bodyPr/>
                    <a:lstStyle/>
                    <a:p>
                      <a:r>
                        <a:rPr sz="1100" b="0">
                          <a:solidFill>
                            <a:srgbClr val="222830"/>
                          </a:solidFill>
                          <a:latin typeface="Source Sans Pro"/>
                        </a:rPr>
                        <a:t>109</a:t>
                      </a:r>
                    </a:p>
                  </a:txBody>
                  <a:tcPr anchor="ctr" marL="73152" marR="73152" marT="27432" marB="27432">
                    <a:solidFill>
                      <a:srgbClr val="F1F4F8"/>
                    </a:solidFill>
                  </a:tcPr>
                </a:tc>
                <a:tc>
                  <a:txBody>
                    <a:bodyPr/>
                    <a:lstStyle/>
                    <a:p>
                      <a:r>
                        <a:rPr sz="1100" b="0">
                          <a:solidFill>
                            <a:srgbClr val="222830"/>
                          </a:solidFill>
                          <a:latin typeface="Source Sans Pro"/>
                        </a:rPr>
                        <a:t>3</a:t>
                      </a:r>
                    </a:p>
                  </a:txBody>
                  <a:tcPr anchor="ctr" marL="73152" marR="73152" marT="27432" marB="27432">
                    <a:solidFill>
                      <a:srgbClr val="F1F4F8"/>
                    </a:solidFill>
                  </a:tcPr>
                </a:tc>
              </a:tr>
              <a:tr h="384048">
                <a:tc>
                  <a:txBody>
                    <a:bodyPr/>
                    <a:lstStyle/>
                    <a:p>
                      <a:r>
                        <a:rPr sz="1100" b="0">
                          <a:solidFill>
                            <a:srgbClr val="222830"/>
                          </a:solidFill>
                          <a:latin typeface="Source Sans Pro"/>
                        </a:rPr>
                        <a:t>9</a:t>
                      </a:r>
                    </a:p>
                  </a:txBody>
                  <a:tcPr anchor="ctr" marL="73152" marR="73152" marT="27432" marB="27432">
                    <a:solidFill>
                      <a:srgbClr val="FFFFFF"/>
                    </a:solidFill>
                  </a:tcPr>
                </a:tc>
                <a:tc>
                  <a:txBody>
                    <a:bodyPr/>
                    <a:lstStyle/>
                    <a:p>
                      <a:r>
                        <a:rPr sz="1100" b="0">
                          <a:solidFill>
                            <a:srgbClr val="222830"/>
                          </a:solidFill>
                          <a:latin typeface="Source Sans Pro"/>
                        </a:rPr>
                        <a:t>113</a:t>
                      </a:r>
                    </a:p>
                  </a:txBody>
                  <a:tcPr anchor="ctr" marL="73152" marR="73152" marT="27432" marB="27432">
                    <a:solidFill>
                      <a:srgbClr val="FFFFFF"/>
                    </a:solidFill>
                  </a:tcPr>
                </a:tc>
                <a:tc>
                  <a:txBody>
                    <a:bodyPr/>
                    <a:lstStyle/>
                    <a:p>
                      <a:r>
                        <a:rPr sz="1100" b="0">
                          <a:solidFill>
                            <a:srgbClr val="222830"/>
                          </a:solidFill>
                          <a:latin typeface="Source Sans Pro"/>
                        </a:rPr>
                        <a:t>108</a:t>
                      </a:r>
                    </a:p>
                  </a:txBody>
                  <a:tcPr anchor="ctr" marL="73152" marR="73152" marT="27432" marB="27432">
                    <a:solidFill>
                      <a:srgbClr val="FFFFFF"/>
                    </a:solidFill>
                  </a:tcPr>
                </a:tc>
                <a:tc>
                  <a:txBody>
                    <a:bodyPr/>
                    <a:lstStyle/>
                    <a:p>
                      <a:r>
                        <a:rPr sz="1100" b="0">
                          <a:solidFill>
                            <a:srgbClr val="222830"/>
                          </a:solidFill>
                          <a:latin typeface="Source Sans Pro"/>
                        </a:rPr>
                        <a:t>112</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Langkah 2 — nilai awal ATR-14</a:t>
            </a:r>
            <a:r>
              <a:rPr sz="1700" b="0">
                <a:solidFill>
                  <a:srgbClr val="222830"/>
                </a:solidFill>
                <a:latin typeface="Source Sans Pro"/>
              </a:rPr>
              <a:t> (rata-rata TR bar 1–14):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Langkah 1 — tuliskan definisi sebelum melihat data</a:t>
            </a:r>
            <a:r>
              <a:rPr sz="1700" b="0">
                <a:solidFill>
                  <a:srgbClr val="222830"/>
                </a:solidFill>
                <a:latin typeface="Source Sans Pro"/>
              </a:rPr>
              <a:t> (K-11):</a:t>
            </a:r>
          </a:p>
          <a:p>
            <a:pPr algn="l">
              <a:lnSpc>
                <a:spcPct val="120000"/>
              </a:lnSpc>
              <a:spcBef>
                <a:spcPts val="1000"/>
              </a:spcBef>
              <a:spcAft>
                <a:spcPts val="0"/>
              </a:spcAft>
            </a:pPr>
            <a:r>
              <a:rPr sz="1700" b="0">
                <a:solidFill>
                  <a:srgbClr val="222830"/>
                </a:solidFill>
                <a:latin typeface="Source Sans Pro"/>
              </a:rPr>
              <a:t>▪  Divergensi bearish: puncak harga baru &gt; puncak harga sebelumnya, DAN RSI pada puncak baru &lt; RSI pada puncak sebelumnya, dengan jarak 5–40 bar antarpuncak</a:t>
            </a:r>
          </a:p>
          <a:p>
            <a:pPr algn="l">
              <a:lnSpc>
                <a:spcPct val="120000"/>
              </a:lnSpc>
              <a:spcBef>
                <a:spcPts val="1000"/>
              </a:spcBef>
              <a:spcAft>
                <a:spcPts val="0"/>
              </a:spcAft>
            </a:pPr>
            <a:r>
              <a:rPr sz="1700" b="0">
                <a:solidFill>
                  <a:srgbClr val="222830"/>
                </a:solidFill>
                <a:latin typeface="Source Sans Pro"/>
              </a:rPr>
              <a:t>▪  Pembalikan: harga bergerak ≥2×ATR ke bawah dalam 10 bar setelah sinyal</a:t>
            </a:r>
          </a:p>
          <a:p>
            <a:pPr algn="l">
              <a:lnSpc>
                <a:spcPct val="120000"/>
              </a:lnSpc>
              <a:spcBef>
                <a:spcPts val="1000"/>
              </a:spcBef>
              <a:spcAft>
                <a:spcPts val="0"/>
              </a:spcAft>
            </a:pPr>
            <a:r>
              <a:rPr sz="1700" b="0">
                <a:solidFill>
                  <a:srgbClr val="222830"/>
                </a:solidFill>
                <a:latin typeface="Source Sans Pro"/>
              </a:rPr>
              <a:t>▪  Kelompok pembanding: 1.200 bar dipilih acak dari periode yang sama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300" b="0">
                <a:solidFill>
                  <a:srgbClr val="222830"/>
                </a:solidFill>
                <a:latin typeface="Source Sans Pro"/>
              </a:rPr>
              <a:t>▪  AG = ______ · AL = ______ · RS = ______ · </a:t>
            </a:r>
            <a:r>
              <a:rPr sz="1300" b="1">
                <a:solidFill>
                  <a:srgbClr val="222830"/>
                </a:solidFill>
                <a:latin typeface="Source Sans Pro"/>
              </a:rPr>
              <a:t>RSI = ______</a:t>
            </a:r>
          </a:p>
          <a:p>
            <a:pPr algn="l">
              <a:lnSpc>
                <a:spcPct val="120000"/>
              </a:lnSpc>
              <a:spcBef>
                <a:spcPts val="1000"/>
              </a:spcBef>
              <a:spcAft>
                <a:spcPts val="0"/>
              </a:spcAft>
            </a:pPr>
            <a:r>
              <a:rPr sz="1300" b="0">
                <a:solidFill>
                  <a:srgbClr val="222830"/>
                </a:solidFill>
                <a:latin typeface="Source Sans Pro"/>
              </a:rPr>
              <a:t>▪  Bandingkan dengan RSI yang ditampilkan platform Anda. Selisih: ______</a:t>
            </a:r>
          </a:p>
          <a:p>
            <a:pPr algn="l">
              <a:lnSpc>
                <a:spcPct val="120000"/>
              </a:lnSpc>
              <a:spcBef>
                <a:spcPts val="1000"/>
              </a:spcBef>
              <a:spcAft>
                <a:spcPts val="0"/>
              </a:spcAft>
            </a:pPr>
            <a:r>
              <a:rPr sz="1300" b="0">
                <a:solidFill>
                  <a:srgbClr val="222830"/>
                </a:solidFill>
                <a:latin typeface="Source Sans Pro"/>
              </a:rPr>
              <a:t>▪  Jika berbeda, jelaskan mengapa (periode berbeda? metode penghalusan berbeda? sumber data berbeda?): ______</a:t>
            </a:r>
          </a:p>
          <a:p>
            <a:pPr algn="l">
              <a:lnSpc>
                <a:spcPct val="120000"/>
              </a:lnSpc>
              <a:spcBef>
                <a:spcPts val="1000"/>
              </a:spcBef>
              <a:spcAft>
                <a:spcPts val="0"/>
              </a:spcAft>
            </a:pPr>
            <a:r>
              <a:rPr sz="1300" b="0">
                <a:solidFill>
                  <a:srgbClr val="222830"/>
                </a:solidFill>
                <a:latin typeface="Source Sans Pro"/>
              </a:rPr>
              <a:t>▪  Pasangan dengan |r| &gt; 0,80: ______</a:t>
            </a:r>
          </a:p>
          <a:p>
            <a:pPr algn="l">
              <a:lnSpc>
                <a:spcPct val="120000"/>
              </a:lnSpc>
              <a:spcBef>
                <a:spcPts val="1000"/>
              </a:spcBef>
              <a:spcAft>
                <a:spcPts val="0"/>
              </a:spcAft>
            </a:pPr>
            <a:r>
              <a:rPr sz="1300" b="0">
                <a:solidFill>
                  <a:srgbClr val="222830"/>
                </a:solidFill>
                <a:latin typeface="Source Sans Pro"/>
              </a:rPr>
              <a:t>▪  Indikator yang saya hapus akibat temuan ini: ______</a:t>
            </a:r>
          </a:p>
          <a:p>
            <a:pPr algn="l">
              <a:lnSpc>
                <a:spcPct val="120000"/>
              </a:lnSpc>
              <a:spcBef>
                <a:spcPts val="1000"/>
              </a:spcBef>
              <a:spcAft>
                <a:spcPts val="0"/>
              </a:spcAft>
            </a:pPr>
            <a:r>
              <a:rPr sz="1300" b="0">
                <a:solidFill>
                  <a:srgbClr val="222830"/>
                </a:solidFill>
                <a:latin typeface="Source Sans Pro"/>
              </a:rPr>
              <a:t>▪  Indikator yang saya pertahankan, dan alasannya: ______</a:t>
            </a:r>
          </a:p>
          <a:p>
            <a:pPr algn="l">
              <a:lnSpc>
                <a:spcPct val="120000"/>
              </a:lnSpc>
              <a:spcBef>
                <a:spcPts val="1000"/>
              </a:spcBef>
              <a:spcAft>
                <a:spcPts val="0"/>
              </a:spcAft>
            </a:pPr>
            <a:r>
              <a:rPr sz="1300" b="0">
                <a:solidFill>
                  <a:srgbClr val="222830"/>
                </a:solidFill>
                <a:latin typeface="Source Sans Pro"/>
              </a:rPr>
              <a:t>▪  Jumlah parameter yang diuji: ______ × ______ × ______ = </a:t>
            </a:r>
            <a:r>
              <a:rPr sz="1300" b="1">
                <a:solidFill>
                  <a:srgbClr val="222830"/>
                </a:solidFill>
                <a:latin typeface="Source Sans Pro"/>
              </a:rPr>
              <a:t>N = ______</a:t>
            </a:r>
          </a:p>
          <a:p>
            <a:pPr algn="l">
              <a:lnSpc>
                <a:spcPct val="120000"/>
              </a:lnSpc>
              <a:spcBef>
                <a:spcPts val="1000"/>
              </a:spcBef>
              <a:spcAft>
                <a:spcPts val="0"/>
              </a:spcAft>
            </a:pPr>
            <a:r>
              <a:rPr sz="1300" b="0">
                <a:solidFill>
                  <a:srgbClr val="222830"/>
                </a:solidFill>
                <a:latin typeface="Source Sans Pro"/>
              </a:rPr>
              <a:t>▪  SE = sigma/sqrtn = ______</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