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dasar ekonomi trend following dan mengapa ia dapat bertahan. (C2, C4) 2. **Membedakan** rezim bertren dari rezim berbalik arah dengan ukuran objektif. (C4) 3. **Membangun** sistem trend following terkodifikasi lengkap dengan aturan masuk, keluar, dan ukuran posisi. (C6) 4. **Menjelaskan** mengapa trend following memiliki proporsi menang rendah dan kemencengan positif. (C4) 5. **Menghitung** biaya perilaku dari menjalankan sistem berkemencengan positif. (C3, 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Tidak seperti sebagian besar pola bar (L2T.2), trend following memiliki **penjelasan ekonomi yang dapat diuraikan**. Ini penting: L2.3 §4.6 menuntut mekanisme, bukan sekadar pola.</a:t>
            </a:r>
          </a:p>
          <a:p/>
          <a:p>
            <a:r>
              <a:t>**Penjelasan keempat bersifat struktural** dan sulit dihilangkan, karena ia berasal dari aturan manajemen risiko yang memang diperlukan.</a:t>
            </a:r>
          </a:p>
          <a:p/>
          <a:p>
            <a:r>
              <a:t>**Peringatan yang wajib menyertai.** Adanya penjelasan **tidak** membuktikan keunggulan itu ada pada instrumen dan periode yang Anda perdagangkan. Ia hanya membuat hipotesisnya layak diuji. Pengujian tetap wajib (L2T.1 §4.5).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**Prinsip perancangan yang menentukan:**</a:t>
            </a:r>
          </a:p>
          <a:p/>
          <a:p>
            <a:r>
              <a:t>&gt; **Aturan keluar lebih menentukan hasil daripada aturan masuk.**</a:t>
            </a:r>
          </a:p>
          <a:p/>
          <a:p>
            <a:r>
              <a:t>Alasannya: pada sistem tren, sebagian kecil transaksi menghasilkan sebagian besar keuntungan. Aturan keluar yang memotong kemenangan besar terlalu dini menghapus seluruh keunggulan sistem.</a:t>
            </a:r>
          </a:p>
          <a:p/>
          <a:p>
            <a:r>
              <a:t>**Ini bertentangan dengan intuisi sebagian besar pemula**, yang menghabiskan hampir seluruh usaha pada aturan masuk.</a:t>
            </a:r>
          </a:p>
          <a:p/>
          <a:p>
            <a:r>
              <a:t>**Ukuran posisi berbasis volatilitas** — cara menyamakan risiko antar-instrumen:</a:t>
            </a:r>
          </a:p>
          <a:p/>
          <a:p>
            <a:r>
              <a:t>Jumlah unit = (Modal × risiko per transaksi) / (Kelipatan × volatilitas instrumen)</a:t>
            </a:r>
          </a:p>
          <a:p/>
          <a:p>
            <a:r>
              <a:t>Tujuannya: setiap transaksi merisikokan jumlah rupiah yang sama, terlepas dari apakah instrumennya bergejolak atau tenang.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Sistem trend following secara struktural menghasilkan:</a:t>
            </a:r>
          </a:p>
          <a:p/>
          <a:p>
            <a:r>
              <a:t>**Konsekuensi distribusi keuntungan.** Pada sistem tren, distribusi keuntungan sangat tidak merata: sering kali **kurang dari 10% transaksi menghasilkan sebagian besar keuntungan bersih**.</a:t>
            </a:r>
          </a:p>
          <a:p/>
          <a:p>
            <a:r>
              <a:t>**Implikasi yang sangat penting:**</a:t>
            </a:r>
          </a:p>
          <a:p/>
          <a:p>
            <a:r>
              <a:t>**Inilah alasan struktural mengapa jalur Trader menuntut tingkat kepatuhan ≥ 90%** (L1 §7): pada sistem berkemencengan positif, melewatkan sinyal bukan kehati-hatian — ia menghancurkan ekspektasi.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ilustrasi, dua periode berbeda pada instrumen yang sama:</a:t>
            </a:r>
          </a:p>
          <a:p/>
          <a:p>
            <a:r>
              <a:t>**Kinerja sistem tren yang sama pada kedua periode:**</a:t>
            </a:r>
          </a:p>
          <a:p/>
          <a:p>
            <a:r>
              <a:t>**Tafsir.**</a:t>
            </a:r>
          </a:p>
          <a:p/>
          <a:p>
            <a:r>
              <a:t>Sistem yang **sama persis** menghasilkan +10,2R pada satu periode dan −8,8R pada periode lain. Perbedaannya bukan pada aturan — melainkan pada **rezim**.</a:t>
            </a:r>
          </a:p>
          <a:p/>
          <a:p>
            <a:r>
              <a:t>**Kesimpulan yang benar dan yang salah:**</a:t>
            </a:r>
          </a:p>
          <a:p/>
          <a:p>
            <a:r>
              <a:t>**Hasil gabungan kedua periode:**</a:t>
            </a:r>
          </a:p>
          <a:p/>
          <a:p>
            <a:r>
              <a:t>**Ekspektasi gabungan positif tetapi sangat tipis** — dan pada 23 transaksi, sama sekali tidak dapat dibedakan dari kebetulan. Diperlukan data jauh lebih banyak (L2T.2 §4.5).</a:t>
            </a:r>
          </a:p>
          <a:p/>
          <a:p>
            <a:r>
              <a:t>Sistem trend following, 80 transaksi (data ilustrasi), diurutkan dari hasil terbesar:</a:t>
            </a:r>
          </a:p>
          <a:p/>
          <a:p>
            <a:r>
              <a:t>**Analisis konsentrasi:**</a:t>
            </a:r>
          </a:p>
          <a:p/>
          <a:p>
            <a:r>
              <a:t>**Tafsir yang menentukan:**</a:t>
            </a:r>
          </a:p>
          <a:p/>
          <a:p>
            <a:r>
              <a:t>&gt; **Tanpa lima transaksi terbesar dari 80, sistem ini merugi 20,0R.**</a:t>
            </a:r>
          </a:p>
          <a:p/>
          <a:p>
            <a:r>
              <a:t>Lima transaksi itu adalah **6,25% dari seluruh transaksi**.</a:t>
            </a:r>
          </a:p>
          <a:p/>
          <a:p>
            <a:r>
              <a:t>**Konsekuensi praktis:**</a:t>
            </a:r>
          </a:p>
          <a:p/>
          <a:p>
            <a:r>
              <a:t>**Baris ketiga adalah yang paling penting.** Aturan "ambil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ilustrasi, dua periode berbeda pada instrumen yang sama:</a:t>
            </a:r>
          </a:p>
          <a:p/>
          <a:p>
            <a:r>
              <a:t>**Kinerja sistem tren yang sama pada kedua periode:**</a:t>
            </a:r>
          </a:p>
          <a:p/>
          <a:p>
            <a:r>
              <a:t>**Tafsir.**</a:t>
            </a:r>
          </a:p>
          <a:p/>
          <a:p>
            <a:r>
              <a:t>Sistem yang **sama persis** menghasilkan +10,2R pada satu periode dan −8,8R pada periode lain. Perbedaannya bukan pada aturan — melainkan pada **rezim**.</a:t>
            </a:r>
          </a:p>
          <a:p/>
          <a:p>
            <a:r>
              <a:t>**Kesimpulan yang benar dan yang salah:**</a:t>
            </a:r>
          </a:p>
          <a:p/>
          <a:p>
            <a:r>
              <a:t>**Hasil gabungan kedua periode:**</a:t>
            </a:r>
          </a:p>
          <a:p/>
          <a:p>
            <a:r>
              <a:t>**Ekspektasi gabungan positif tetapi sangat tipis** — dan pada 23 transaksi, sama sekali tidak dapat dibedakan dari kebetulan. Diperlukan data jauh lebih banyak (L2T.2 §4.5).</a:t>
            </a:r>
          </a:p>
          <a:p/>
          <a:p>
            <a:r>
              <a:t>Sistem trend following, 80 transaksi (data ilustrasi), diurutkan dari hasil terbesar:</a:t>
            </a:r>
          </a:p>
          <a:p/>
          <a:p>
            <a:r>
              <a:t>**Analisis konsentrasi:**</a:t>
            </a:r>
          </a:p>
          <a:p/>
          <a:p>
            <a:r>
              <a:t>**Tafsir yang menentukan:**</a:t>
            </a:r>
          </a:p>
          <a:p/>
          <a:p>
            <a:r>
              <a:t>&gt; **Tanpa lima transaksi terbesar dari 80, sistem ini merugi 20,0R.**</a:t>
            </a:r>
          </a:p>
          <a:p/>
          <a:p>
            <a:r>
              <a:t>Lima transaksi itu adalah **6,25% dari seluruh transaksi**.</a:t>
            </a:r>
          </a:p>
          <a:p/>
          <a:p>
            <a:r>
              <a:t>**Konsekuensi praktis:**</a:t>
            </a:r>
          </a:p>
          <a:p/>
          <a:p>
            <a:r>
              <a:t>**Baris ketiga adalah yang paling penting.** Aturan "ambil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ilustrasi, dua periode berbeda pada instrumen yang sama:</a:t>
            </a:r>
          </a:p>
          <a:p/>
          <a:p>
            <a:r>
              <a:t>**Kinerja sistem tren yang sama pada kedua periode:**</a:t>
            </a:r>
          </a:p>
          <a:p/>
          <a:p>
            <a:r>
              <a:t>**Tafsir.**</a:t>
            </a:r>
          </a:p>
          <a:p/>
          <a:p>
            <a:r>
              <a:t>Sistem yang **sama persis** menghasilkan +10,2R pada satu periode dan −8,8R pada periode lain. Perbedaannya bukan pada aturan — melainkan pada **rezim**.</a:t>
            </a:r>
          </a:p>
          <a:p/>
          <a:p>
            <a:r>
              <a:t>**Kesimpulan yang benar dan yang salah:**</a:t>
            </a:r>
          </a:p>
          <a:p/>
          <a:p>
            <a:r>
              <a:t>**Hasil gabungan kedua periode:**</a:t>
            </a:r>
          </a:p>
          <a:p/>
          <a:p>
            <a:r>
              <a:t>**Ekspektasi gabungan positif tetapi sangat tipis** — dan pada 23 transaksi, sama sekali tidak dapat dibedakan dari kebetulan. Diperlukan data jauh lebih banyak (L2T.2 §4.5).</a:t>
            </a:r>
          </a:p>
          <a:p/>
          <a:p>
            <a:r>
              <a:t>Sistem trend following, 80 transaksi (data ilustrasi), diurutkan dari hasil terbesar:</a:t>
            </a:r>
          </a:p>
          <a:p/>
          <a:p>
            <a:r>
              <a:t>**Analisis konsentrasi:**</a:t>
            </a:r>
          </a:p>
          <a:p/>
          <a:p>
            <a:r>
              <a:t>**Tafsir yang menentukan:**</a:t>
            </a:r>
          </a:p>
          <a:p/>
          <a:p>
            <a:r>
              <a:t>&gt; **Tanpa lima transaksi terbesar dari 80, sistem ini merugi 20,0R.**</a:t>
            </a:r>
          </a:p>
          <a:p/>
          <a:p>
            <a:r>
              <a:t>Lima transaksi itu adalah **6,25% dari seluruh transaksi**.</a:t>
            </a:r>
          </a:p>
          <a:p/>
          <a:p>
            <a:r>
              <a:t>**Konsekuensi praktis:**</a:t>
            </a:r>
          </a:p>
          <a:p/>
          <a:p>
            <a:r>
              <a:t>**Baris ketiga adalah yang paling penting.** Aturan "ambil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ilustrasi, dua periode berbeda pada instrumen yang sama:</a:t>
            </a:r>
          </a:p>
          <a:p/>
          <a:p>
            <a:r>
              <a:t>**Kinerja sistem tren yang sama pada kedua periode:**</a:t>
            </a:r>
          </a:p>
          <a:p/>
          <a:p>
            <a:r>
              <a:t>**Tafsir.**</a:t>
            </a:r>
          </a:p>
          <a:p/>
          <a:p>
            <a:r>
              <a:t>Sistem yang **sama persis** menghasilkan +10,2R pada satu periode dan −8,8R pada periode lain. Perbedaannya bukan pada aturan — melainkan pada **rezim**.</a:t>
            </a:r>
          </a:p>
          <a:p/>
          <a:p>
            <a:r>
              <a:t>**Kesimpulan yang benar dan yang salah:**</a:t>
            </a:r>
          </a:p>
          <a:p/>
          <a:p>
            <a:r>
              <a:t>**Hasil gabungan kedua periode:**</a:t>
            </a:r>
          </a:p>
          <a:p/>
          <a:p>
            <a:r>
              <a:t>**Ekspektasi gabungan positif tetapi sangat tipis** — dan pada 23 transaksi, sama sekali tidak dapat dibedakan dari kebetulan. Diperlukan data jauh lebih banyak (L2T.2 §4.5).</a:t>
            </a:r>
          </a:p>
          <a:p/>
          <a:p>
            <a:r>
              <a:t>Sistem trend following, 80 transaksi (data ilustrasi), diurutkan dari hasil terbesar:</a:t>
            </a:r>
          </a:p>
          <a:p/>
          <a:p>
            <a:r>
              <a:t>**Analisis konsentrasi:**</a:t>
            </a:r>
          </a:p>
          <a:p/>
          <a:p>
            <a:r>
              <a:t>**Tafsir yang menentukan:**</a:t>
            </a:r>
          </a:p>
          <a:p/>
          <a:p>
            <a:r>
              <a:t>&gt; **Tanpa lima transaksi terbesar dari 80, sistem ini merugi 20,0R.**</a:t>
            </a:r>
          </a:p>
          <a:p/>
          <a:p>
            <a:r>
              <a:t>Lima transaksi itu adalah **6,25% dari seluruh transaksi**.</a:t>
            </a:r>
          </a:p>
          <a:p/>
          <a:p>
            <a:r>
              <a:t>**Konsekuensi praktis:**</a:t>
            </a:r>
          </a:p>
          <a:p/>
          <a:p>
            <a:r>
              <a:t>**Baris ketiga adalah yang paling penting.** Aturan "ambil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ilustrasi, dua periode berbeda pada instrumen yang sama:</a:t>
            </a:r>
          </a:p>
          <a:p/>
          <a:p>
            <a:r>
              <a:t>**Kinerja sistem tren yang sama pada kedua periode:**</a:t>
            </a:r>
          </a:p>
          <a:p/>
          <a:p>
            <a:r>
              <a:t>**Tafsir.**</a:t>
            </a:r>
          </a:p>
          <a:p/>
          <a:p>
            <a:r>
              <a:t>Sistem yang **sama persis** menghasilkan +10,2R pada satu periode dan −8,8R pada periode lain. Perbedaannya bukan pada aturan — melainkan pada **rezim**.</a:t>
            </a:r>
          </a:p>
          <a:p/>
          <a:p>
            <a:r>
              <a:t>**Kesimpulan yang benar dan yang salah:**</a:t>
            </a:r>
          </a:p>
          <a:p/>
          <a:p>
            <a:r>
              <a:t>**Hasil gabungan kedua periode:**</a:t>
            </a:r>
          </a:p>
          <a:p/>
          <a:p>
            <a:r>
              <a:t>**Ekspektasi gabungan positif tetapi sangat tipis** — dan pada 23 transaksi, sama sekali tidak dapat dibedakan dari kebetulan. Diperlukan data jauh lebih banyak (L2T.2 §4.5).</a:t>
            </a:r>
          </a:p>
          <a:p/>
          <a:p>
            <a:r>
              <a:t>Sistem trend following, 80 transaksi (data ilustrasi), diurutkan dari hasil terbesar:</a:t>
            </a:r>
          </a:p>
          <a:p/>
          <a:p>
            <a:r>
              <a:t>**Analisis konsentrasi:**</a:t>
            </a:r>
          </a:p>
          <a:p/>
          <a:p>
            <a:r>
              <a:t>**Tafsir yang menentukan:**</a:t>
            </a:r>
          </a:p>
          <a:p/>
          <a:p>
            <a:r>
              <a:t>&gt; **Tanpa lima transaksi terbesar dari 80, sistem ini merugi 20,0R.**</a:t>
            </a:r>
          </a:p>
          <a:p/>
          <a:p>
            <a:r>
              <a:t>Lima transaksi itu adalah **6,25% dari seluruh transaksi**.</a:t>
            </a:r>
          </a:p>
          <a:p/>
          <a:p>
            <a:r>
              <a:t>**Konsekuensi praktis:**</a:t>
            </a:r>
          </a:p>
          <a:p/>
          <a:p>
            <a:r>
              <a:t>**Baris ketiga adalah yang paling penting.** Aturan "ambil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Ukuran rezim.** Hitung rasio efisiensi bergulir 60 bar pada data nyata minimal 5 tahun. Gambarkan. Tandai periode efisiensi tinggi dan rendah.</a:t>
            </a:r>
          </a:p>
          <a:p/>
          <a:p>
            <a:r>
              <a:t>**Bagian B — Sistem terkodifikasi.** Tulis sistem trend following lengkap dengan keenam komponen §4.3. Seluruh parameter ditetapkan **sebelum** pengujian, tertulis bertanggal.</a:t>
            </a:r>
          </a:p>
          <a:p/>
          <a:p>
            <a:r>
              <a:t>**Bagian C — Pengujian per rezim.** Jalankan sistem Anda dan **pisahkan hasil** berdasarkan rezim (efisiensi tinggi vs rendah). Sajikan ekspektasi masing-masing seperti Contoh 1.</a:t>
            </a:r>
          </a:p>
          <a:p/>
          <a:p>
            <a:r>
              <a:t>**Bagian D — Distribusi hasil.** Urutkan seluruh transaksi dari terbesar. Hitung: porsi lima terbesar terhadap hasil bersih, dan hasil tanpa lima terbesar.</a:t>
            </a:r>
          </a:p>
          <a:p/>
          <a:p>
            <a:r>
              <a:t>**Bagian E — Simulasi memotong kemenangan.** Hitung ulang hasil sistem bila seluruh kemenangan dipotong pada 2R, 3R, dan 4R. Bandingkan dengan aturan asli.</a:t>
            </a:r>
          </a:p>
          <a:p/>
          <a:p>
            <a:r>
              <a:t>**Bagian F — Uji kestabilan parameter.** Jalankan pada lima nilai parameter masuk dan lima nilai parameter keluar. Nyatakan apakah hasilnya stabil.</a:t>
            </a:r>
          </a:p>
          <a:p/>
          <a:p>
            <a:r>
              <a:t>**Bagian G — Rangkaian kalah dan ketahanan.** Hitung rangkaian kalah terpanjang yang normal (L2T.2 §4.6). Hitung dampaknya pada modal untuk tiga tingkat risiko. Jawab jujur: **apakah Anda akan tetap menjalankan sistem pada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Tren dan Metode Trend Following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Jalur Trader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dasar ekonomi trend following dan mengapa ia dapat bertahan.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rezim bertren dari rezim berbalik arah dengan ukuran objektif.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Membangun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sistem trend following terkodifikasi lengkap dengan aturan masuk, keluar, dan ukuran posisi.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mengapa trend following memiliki proporsi menang rendah dan kemencengan positif.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biaya perilaku dari menjalankan sistem berkemencengan positif. (C3, 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MENGAPA TREN ADA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penyebaran informasi bertahap · respons berlebih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aliran dana · pembatasan risiko institusional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┌────────────┴────────────┐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REZIM BERTREN            REZIM BERBALIK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sistem tren untung       sistem tren rugi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└────────────┬───────────┘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MENGUKUR REZIM SECARA OBJEKTIF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efisiensi · rasio rentang · autokorelasi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SISTEM TERKODIFIKASI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masuk · keluar · ukuran posisi · penyaring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PROFIL HASIL: menang jarang, besar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→ RANGKAIAN KALAH PANJANG (L2T.2 §4.6)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→ BIAYA PERILAKU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tren dapat ada — empat penjelasan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Mengapa tren dapat ada — empat penjelasan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penjelasan ekonomi yang dapat diuraikan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Ini penting: L2.3 §4.6 menuntut mekanisme, bukan sekadar pola.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tren dapat ada — empat penjelasan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Penjelasan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**Penyebaran informasi bertahap**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Informasi tidak sampai ke semua pelaku sekaligus; harga menyesuaikan bertahap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**Respons awal yang kurang**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Pelaku menjangkar pada harga lama (L0.9 B1); penyesuaian tertunda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**Aliran dana**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Dana mengalir ke aset yang berkinerja baik, memperkuat pergerakan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**Pembatasan risiko institusional**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Aturan risiko memaksa pengurangan posisi saat harga bergerak melawan, memperkuat arah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Rezim: mengapa sistem yang sama untung dan rugi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Rezim: mengapa sistem yang sama untung dan rugi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Rezim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Kinerja sistem tren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**Bertren**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bergerak berkelanjutan satu arah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**Untung besar**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**Berbalik arah**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berayun dalam rentang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**Rugi berulang** (banyak sinyal palsu)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Rezim: mengapa sistem yang sama untung dan rugi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Tafsir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Mendekati 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Pergerakan sangat langsung — **bertren kuat**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Mendekati 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Banyak pergerakan, sedikit kemajuan — **berbalik arah**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Komponen sistem trend following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Komponen sistem trend following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Ukuran posisi berbasis volatilitas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cara menyamakan risiko antar-instrumen: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Komponen sistem trend following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 lazim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harus ditetapkan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**Pemicu masuk**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Terobosan rentang N periode; persilangan rata-rata bergerak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Parameter N; definisi terobosan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**Penyaring arah**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Rata-rata bergerak jangka panjang; struktur (L2T.1)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Kerangka waktu konteks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**Batas kerugian awal**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Kelipatan volatilitas; di bawah lembah ayun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Kelipatan; metode volatilitas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**Keluar mengikuti**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kerugian bergerak; terobosan berlawanan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Jarak; kecepatan penyesuaian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**Ukuran posisi**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Risiko tetap per transaksi berbasis volatilitas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% modal per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**Penyaring rezim**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Ambang efisiensi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**Wajib diuji tingkat dasarnya**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Profil hasil: mengapa menang jarang tetapi besar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Profil hasil: mengapa menang jarang tetapi besar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Inilah alasan struktural mengapa jalur Trader menuntut tingkat kepatuhan ≥ 90%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(L1 §7): pada sistem berkemencengan positif, melewatkan sinyal bukan…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Profil hasil: mengapa menang jarang tetapi besar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Penyebab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**Proporsi menang rendah** (30–45%)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Banyak sinyal palsu pada rezim berbalik arah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**Rasio hasil tinggi** (2,5–4,0)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Kemenangan dibiarkan berjalan; kerugian dipotong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**Kemencengan positif**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Sesekali kemenangan sangat besar (L2.3 §4.2)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**Rangkaian kalah panjang**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Konsekuensi proporsi menang rendah (L2T.2 §4.6)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Profil hasil: mengapa menang jarang tetapi besar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Implikasi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Konsekuensi praktis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Melewatkan beberapa transaksi terbesar dapat menghapus seluruh keuntungan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boleh memilih-milih sinyal**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Tidak dapat diketahui di muka transaksi mana yang besar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sinyal harus diambil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Disiplin eksekusi menjadi komponen keunggulan itu sendiri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L1.12 metrik kepatuhan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Biaya perilaku menjalankan sistem berkemencengan positif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Biaya perilaku menjalankan sistem berkemencengan positif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Wujud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**Rangkaian kalah panjang**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Meninggalkan sistem setelah beberapa kerugian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Kehilangan seluruh ekspektasi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**Memotong kemenangan**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Keluar lebih awal karena "sudah untung banyak"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**Menghapus kemencengan positif**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**Memilih sinyal**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Mengambil sebagian, melewatkan sebagian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Kemungkinan melewatkan yang terbesar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indikator tren sering berkinerja buruk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indikator tren sering berkinerja buruk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Penjelasan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**Keterlambatan melekat**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Rata-rata bergerak adalah rata-rata masa lalu; ia selalu terlambat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**Rezim berbalik arah mendominasi**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Pasar lebih sering berayun daripada bertren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**Parameter dioptimasi berlebihan**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Parameter "terbaik" pada data historis sering tidak bertahan (L2.3 §4.6)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Periode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Periode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Perubahan harga bersih 60 bar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+18,4%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Jumlah total pergerakan absolut harian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62,3%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71,8%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**Rasio efisiensi**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**0,295**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**0,017**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Periode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Periode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Jumlah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Transaksi menang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Proporsi menang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44,4%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**14,3%**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menang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3,8R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1,6R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kalah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**Ekspektasi**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**+1,133R**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**−0,629R**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**Hasil 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**+10,2R**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**−8,8R**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Total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Total hasil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+10,2 − 8,8 = **+1,4R**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**Ekspektasi gabungan**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**+0,061R per transaksi**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Hasil (R)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Kumulatif (R)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% dari keuntungan kotor (63,0R)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+14,2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+9,6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23,8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37,8%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+7,1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30,9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49,0%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+5,8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36,7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58,3%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+4,3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41,0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**65,1%**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6–28 (23 transaksi menang lain)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+22,0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63,0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29–80 (52 transaksi kalah)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−42,0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**+21,0**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Ekspektasi gabungan positif tetapi sangat tipis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pada 23 transaksi, sama sekali tidak dapat dibedakan dari kebetulan. Diperlukan data jauh lebih banyak…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 contoh paling tajam mengapa proporsi menang adalah metrik yang menyesatkan pada sistem berkemencengan positif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mengapa L1.12 melacak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kepatuhan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Ukuran rezim.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rasio efisiensi bergulir 60 bar pada data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Sistem terkodifikasi.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Tulis sistem trend following lengkap dengan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Pengujian per rezim.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Jalankan sistem Anda dan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pisahkan hasil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Distribusi hasil.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Urutkan seluruh transaksi dari terbesar.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Simulasi memotong kemenangan.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ulang hasil sistem bila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Uji kestabilan parameter.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Jalankan pada lima nilai parameter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Rangkaian kalah dan ketahanan.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rangkaian kalah terpanjang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Kebutuhan sampel.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σ_R dan jumlah transaksi minimum.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**Enam komponen lengkap dan dapat direplikasi**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≥ 5 tahun data nyata; seluruh sinyal dihitung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**Hasil per rezim dianalisis**; distribusi hasil diuraikan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**Rangkaian kalah dan dampak modal pada tiga tingkat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**Parameter tertulis bertanggal**; uji kestabilan dijalankan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**Menyatakan status: terbukti / belum terbukti / tidak berkeunggulan**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