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**Menjelaskan** pokok-pokok Teori Dow dan keterbatasannya. (C2, C4) 2. **Mengodifikasi** definisi tren menjadi aturan yang dapat diprogram — menghilangkan penilaian subjektif. (C6) 3. **Menguji** tingkat dasar kelanjutan dan pembalikan setelah peristiwa struktur, dengan data. (C3, C4) 4. **Menganalisis** konflik antar-kerangka waktu dan menetapkan aturan penyelesaiannya. (C4, C6) 5. **Membedakan** pola yang terlihat pada data historis dari pola yang dapat dikenali **saat itu juga**. (C4, 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Jalur Trader tunduk pada standar bukti yang sama dengan jalur Investor (L2.3). Ini harus dinyatakan sebelum teknik apa pun diajarkan.</a:t>
            </a:r>
          </a:p>
          <a:p/>
          <a:p>
            <a:r>
              <a:t>**Perbedaan utama jalur Trader dari jalur Investor** bukan pada standarnya, melainkan pada **jumlah keputusan**: puluhan per bulan alih-alih beberapa per tahun. Itu membuat dua hal lebih menentukan:</a:t>
            </a:r>
          </a:p>
          <a:p/>
          <a:p>
            <a:r>
              <a:t>1. **Biaya transaksi** menumpuk cepat (L1.1, L1.9) 2. **Disiplin eksekusi** diuji jauh lebih sering (L1.12)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Teori Dow menyatakan volume mengonfirmasi tren. Bukti empirisnya lemah dan tidak konsisten.</a:t>
            </a:r>
          </a:p>
          <a:p/>
          <a:p>
            <a:r>
              <a:t>**Yang dapat dikatakan dengan aman:**</a:t>
            </a:r>
          </a:p>
          <a:p/>
          <a:p>
            <a:r>
              <a:t>- Volume mengukur **aktivitas**, bukan arah - Volume sangat dipengaruhi faktor struktural: jadwal, hari libur, aksi korporasi, perubahan komposisi indeks - Pada instrumen tipis, volume sangat berfluktuasi dan informasinya rendah (L1.1 §4.6)</a:t>
            </a:r>
          </a:p>
          <a:p/>
          <a:p>
            <a:r>
              <a:t>**Aturan Level 2:** volume boleh dipakai sebagai **penyaring** (misalnya menolak setup pada volume di bawah ambang), tetapi **klaim apa pun tentang volume harus lolos uji tingkat dasar §4.5** sebelum masuk ke sistem.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Data harga tertinggi 15 bar berturut (ilustrasi):</a:t>
            </a:r>
          </a:p>
          <a:p/>
          <a:p>
            <a:r>
              <a:t>**Puncak ayun dengan k = 2** (lebih tinggi dari 2 bar kiri dan 2 bar kanan):</a:t>
            </a:r>
          </a:p>
          <a:p/>
          <a:p>
            <a:r>
              <a:t>**Puncak ayun dengan k = 3:**</a:t>
            </a:r>
          </a:p>
          <a:p/>
          <a:p>
            <a:r>
              <a:t>**Hasil perbandingan:**</a:t>
            </a:r>
          </a:p>
          <a:p/>
          <a:p>
            <a:r>
              <a:t>**Tafsir.** Data yang **persis sama** menghasilkan kesimpulan struktur yang berbeda hanya karena parameter berubah dari 2 ke 3.</a:t>
            </a:r>
          </a:p>
          <a:p/>
          <a:p>
            <a:r>
              <a:t>**Konsekuensi yang menentukan:**</a:t>
            </a:r>
          </a:p>
          <a:p/>
          <a:p>
            <a:r>
              <a:t>1. **k wajib ditetapkan sebelum melihat data** — bila ditetapkan sesudah, Anda memilih parameter yang menghasilkan struktur yang Anda inginkan 2. **Setiap klaim struktur harus menyebutkan k-nya** — tanpa itu, klaim tidak dapat direplikasi 3. **Uji kestabilan parameter** (L2.3 §4.6): bila kesimpulan hanya berlaku pada satu nilai k, ia rapuh</a:t>
            </a:r>
          </a:p>
          <a:p/>
          <a:p>
            <a:r>
              <a:t>**Keterlambatan konfirmasi:**</a:t>
            </a:r>
          </a:p>
          <a:p/>
          <a:p>
            <a:r>
              <a:t>Ini **biaya struktural** yang tidak dapat dihindari: struktur hanya dapat dikenali setelah terbentuk.</a:t>
            </a:r>
          </a:p>
          <a:p/>
          <a:p>
            <a:r>
              <a:t>**Pola yang diuji:** "setelah terobosan struktur ke bawah pada tren naik, 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Data harga tertinggi 15 bar berturut (ilustrasi):</a:t>
            </a:r>
          </a:p>
          <a:p/>
          <a:p>
            <a:r>
              <a:t>**Puncak ayun dengan k = 2** (lebih tinggi dari 2 bar kiri dan 2 bar kanan):</a:t>
            </a:r>
          </a:p>
          <a:p/>
          <a:p>
            <a:r>
              <a:t>**Puncak ayun dengan k = 3:**</a:t>
            </a:r>
          </a:p>
          <a:p/>
          <a:p>
            <a:r>
              <a:t>**Hasil perbandingan:**</a:t>
            </a:r>
          </a:p>
          <a:p/>
          <a:p>
            <a:r>
              <a:t>**Tafsir.** Data yang **persis sama** menghasilkan kesimpulan struktur yang berbeda hanya karena parameter berubah dari 2 ke 3.</a:t>
            </a:r>
          </a:p>
          <a:p/>
          <a:p>
            <a:r>
              <a:t>**Konsekuensi yang menentukan:**</a:t>
            </a:r>
          </a:p>
          <a:p/>
          <a:p>
            <a:r>
              <a:t>1. **k wajib ditetapkan sebelum melihat data** — bila ditetapkan sesudah, Anda memilih parameter yang menghasilkan struktur yang Anda inginkan 2. **Setiap klaim struktur harus menyebutkan k-nya** — tanpa itu, klaim tidak dapat direplikasi 3. **Uji kestabilan parameter** (L2.3 §4.6): bila kesimpulan hanya berlaku pada satu nilai k, ia rapuh</a:t>
            </a:r>
          </a:p>
          <a:p/>
          <a:p>
            <a:r>
              <a:t>**Keterlambatan konfirmasi:**</a:t>
            </a:r>
          </a:p>
          <a:p/>
          <a:p>
            <a:r>
              <a:t>Ini **biaya struktural** yang tidak dapat dihindari: struktur hanya dapat dikenali setelah terbentuk.</a:t>
            </a:r>
          </a:p>
          <a:p/>
          <a:p>
            <a:r>
              <a:t>**Pola yang diuji:** "setelah terobosan struktur ke bawah pada tren naik, 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Data harga tertinggi 15 bar berturut (ilustrasi):</a:t>
            </a:r>
          </a:p>
          <a:p/>
          <a:p>
            <a:r>
              <a:t>**Puncak ayun dengan k = 2** (lebih tinggi dari 2 bar kiri dan 2 bar kanan):</a:t>
            </a:r>
          </a:p>
          <a:p/>
          <a:p>
            <a:r>
              <a:t>**Puncak ayun dengan k = 3:**</a:t>
            </a:r>
          </a:p>
          <a:p/>
          <a:p>
            <a:r>
              <a:t>**Hasil perbandingan:**</a:t>
            </a:r>
          </a:p>
          <a:p/>
          <a:p>
            <a:r>
              <a:t>**Tafsir.** Data yang **persis sama** menghasilkan kesimpulan struktur yang berbeda hanya karena parameter berubah dari 2 ke 3.</a:t>
            </a:r>
          </a:p>
          <a:p/>
          <a:p>
            <a:r>
              <a:t>**Konsekuensi yang menentukan:**</a:t>
            </a:r>
          </a:p>
          <a:p/>
          <a:p>
            <a:r>
              <a:t>1. **k wajib ditetapkan sebelum melihat data** — bila ditetapkan sesudah, Anda memilih parameter yang menghasilkan struktur yang Anda inginkan 2. **Setiap klaim struktur harus menyebutkan k-nya** — tanpa itu, klaim tidak dapat direplikasi 3. **Uji kestabilan parameter** (L2.3 §4.6): bila kesimpulan hanya berlaku pada satu nilai k, ia rapuh</a:t>
            </a:r>
          </a:p>
          <a:p/>
          <a:p>
            <a:r>
              <a:t>**Keterlambatan konfirmasi:**</a:t>
            </a:r>
          </a:p>
          <a:p/>
          <a:p>
            <a:r>
              <a:t>Ini **biaya struktural** yang tidak dapat dihindari: struktur hanya dapat dikenali setelah terbentuk.</a:t>
            </a:r>
          </a:p>
          <a:p/>
          <a:p>
            <a:r>
              <a:t>**Pola yang diuji:** "setelah terobosan struktur ke bawah pada tren naik, 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Data harga tertinggi 15 bar berturut (ilustrasi):</a:t>
            </a:r>
          </a:p>
          <a:p/>
          <a:p>
            <a:r>
              <a:t>**Puncak ayun dengan k = 2** (lebih tinggi dari 2 bar kiri dan 2 bar kanan):</a:t>
            </a:r>
          </a:p>
          <a:p/>
          <a:p>
            <a:r>
              <a:t>**Puncak ayun dengan k = 3:**</a:t>
            </a:r>
          </a:p>
          <a:p/>
          <a:p>
            <a:r>
              <a:t>**Hasil perbandingan:**</a:t>
            </a:r>
          </a:p>
          <a:p/>
          <a:p>
            <a:r>
              <a:t>**Tafsir.** Data yang **persis sama** menghasilkan kesimpulan struktur yang berbeda hanya karena parameter berubah dari 2 ke 3.</a:t>
            </a:r>
          </a:p>
          <a:p/>
          <a:p>
            <a:r>
              <a:t>**Konsekuensi yang menentukan:**</a:t>
            </a:r>
          </a:p>
          <a:p/>
          <a:p>
            <a:r>
              <a:t>1. **k wajib ditetapkan sebelum melihat data** — bila ditetapkan sesudah, Anda memilih parameter yang menghasilkan struktur yang Anda inginkan 2. **Setiap klaim struktur harus menyebutkan k-nya** — tanpa itu, klaim tidak dapat direplikasi 3. **Uji kestabilan parameter** (L2.3 §4.6): bila kesimpulan hanya berlaku pada satu nilai k, ia rapuh</a:t>
            </a:r>
          </a:p>
          <a:p/>
          <a:p>
            <a:r>
              <a:t>**Keterlambatan konfirmasi:**</a:t>
            </a:r>
          </a:p>
          <a:p/>
          <a:p>
            <a:r>
              <a:t>Ini **biaya struktural** yang tidak dapat dihindari: struktur hanya dapat dikenali setelah terbentuk.</a:t>
            </a:r>
          </a:p>
          <a:p/>
          <a:p>
            <a:r>
              <a:t>**Pola yang diuji:** "setelah terobosan struktur ke bawah pada tren naik, 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Kodifikasi struktur.** Tulis definisi titik ayun dan tren Anda dalam bentuk aturan yang dapat diprogram. Tetapkan k **sebelum** melihat data. Nyatakan alasan pemilihan k.</a:t>
            </a:r>
          </a:p>
          <a:p/>
          <a:p>
            <a:r>
              <a:t>**Bagian B — Uji kestabilan parameter.** Terapkan aturan Anda dengan k = 2, 3, 5, dan 8 pada data yang sama. Bandingkan jumlah titik ayun dan struktur yang terbaca. Nyatakan apakah kesimpulan Anda stabil.</a:t>
            </a:r>
          </a:p>
          <a:p/>
          <a:p>
            <a:r>
              <a:t>**Bagian C — Penandaan otomatis.** Buat lembar sebar atau skrip yang menandai titik ayun secara otomatis pada data nyata minimal 500 bar. Verifikasi bahwa hasilnya dapat direplikasi.</a:t>
            </a:r>
          </a:p>
          <a:p/>
          <a:p>
            <a:r>
              <a:t>**Bagian D — Uji tingkat dasar.** Pilih **satu** pola struktur. Jalankan ketujuh langkah §4.5. **Wajib menghitung tingkat dasar tanpa syarat.** Hitung galat baku dan ukuran sampel yang diperlukan.</a:t>
            </a:r>
          </a:p>
          <a:p/>
          <a:p>
            <a:r>
              <a:t>**Bagian E — Uji periode terpisah.** Ulangi Bagian D pada periode yang tidak dipakai mengembangkan aturan. Bandingkan hasilnya.</a:t>
            </a:r>
          </a:p>
          <a:p/>
          <a:p>
            <a:r>
              <a:t>**Bagian F — Latihan maju bar demi bar.** Ambil grafik yang belum pernah Anda lihat. Tutup 60% kanannya. Catat **20 keputusan** maju bar demi bar sebelum melihat bar berikutnya. Hitung proporsi yang benar. Bandingkan dengan perkiraan Anda sebelum latihan.</a:t>
            </a:r>
          </a:p>
          <a:p/>
          <a:p>
            <a:r>
              <a:t>**Bagian G — Aturan kerangka waktu.** Tet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Struktur Pasar dan Teori Dow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2 · Analis · Jalur Trader · Pilar P4 Analisis &amp; Riset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pokok-pokok Teori Dow dan keterbatasannya. (C2,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Mengodifikasi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definisi tren menjadi aturan yang dapat diprogram — menghilangkan penilaian subjektif. (C6)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Menguji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tingkat dasar kelanjutan dan pembalikan setelah peristiwa struktur, dengan data. (C3,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Menganalisis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konflik antar-kerangka waktu dan menetapkan aturan penyelesaiannya. (C4, C6)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Membedakan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pola yang terlihat pada data historis dari pola yang dapat dikenali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saat itu juga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 (C4, 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TEORI DOW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harga mendiskonto · tiga tren · tiga fase ·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konfirmasi · volume · tren berlanjut sampai berbalik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┌─────────────────┴─────────────────┐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STRUKTUR TERKODIFIKASI          KERANGKA WAKTU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titik ayun · aturan             tren besar ·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HH/HL/LH/LL yang               menengah · kecil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dapat diprogram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KONFLIK &amp; ATURAN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PENYELESAIANNYA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└─────────────┬──────────────────┘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UJI TINGKAT DASAR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berapa sering pola ini berlanjut?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(L2.3 — bukan berapa bagus contohnya)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BIAS TINJAUAN KE BELAKANG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terlihat jelas vs dapat dikenali saat itu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Standar yang berlaku pada jalur ini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Standar yang berlaku pada jalur ini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Biaya transaksi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menumpuk cepat (L1.1, L1.9)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Disiplin eksekusi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diuji jauh lebih sering (L1.12)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Standar yang berlaku pada jalur ini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Klaim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yang berlaku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"Pola ini berhasil"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Klaim statistik — butuh tingkat dasar dan ukuran sampel (L2.3 §4.4)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"Setup ini valid"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Definisi harus dapat diprogram, bukan dinilai mata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"Saya bisa melihatnya"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Pada data historis semua orang bisa; uji pada data yang belum dilihat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Enam pokok Teori Dow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Enam pokok Teori Dow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Pokok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Keterbatasan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Harga mendiskonto segalanya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Harga mencerminkan seluruh informasi yang diketahui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Tidak dapat diuji; lebih berupa asumsi kerja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Tiga jenis tren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Utama (bulan–tahun), sekunder (minggu–bulan), kecil (hari)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Batas antar-jenis tidak tegas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Tren utama punya tiga fase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Akumulasi, partisipasi publik, distribusi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**Hanya dapat diidentifikasi setelah berlalu**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Indeks harus saling mengonfirmasi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Pergerakan satu indeks perlu dikonfirmasi indeks terkait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Berasal dari konteks pasar yang berbeda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Volume mengonfirmasi tren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Volume naik searah tren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Hubungannya lemah dan tidak konsisten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Tren berlanjut sampai ada sinyal balik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Asumsi kelanjutan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**Sirkular bila "sinyal balik" tidak didefinisikan di muka**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Mengodifikasi struktur: dari mata ke aturan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Mengodifikasi struktur: dari mata ke aturan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Konsekuensi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Implikasi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Titik ayun baru **terkonfirmasi k bar setelah terjadi**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Anda selalu terlambat k bar — ini bukan cacat, ini sifat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Nilai k mengubah seluruh struktur yang terlihat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 harus ditetapkan **sebelum** melihat data (K-11)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Struktur menjadi **dapat direplikasi**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Dua orang dengan aturan sama menghasilkan penandaan sama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Mengodifikasi struktur: dari mata ke aturan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Peristiwa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Definisi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**Terobosan struktur**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Harga menembus lembah ayun terakhir pada tren naik (atau puncak ayun terakhir pada tren turun)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**Kegagalan ayun**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Puncak ayun baru gagal melampaui puncak ayun sebelumnya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**Perubahan karakter**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Terobosan struktur pertama setelah rangkaian tren yang panjang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Kerangka waktu dan konfliknya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Kerangka waktu dan konfliknya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Butir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Ketentuan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**Kerangka waktu keputusan**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Kerangka tempat sinyal masuk dan keluar dihasilkan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**Kerangka waktu konteks**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Satu tingkat lebih tinggi; menentukan arah yang diizinkan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**Kerangka waktu eksekusi**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Satu tingkat lebih rendah; hanya untuk penempatan pesanan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Aturan bila konteks dan keputusan bertentangan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**Ditetapkan di muka** — umumnya: tidak mengambil posisi melawan konteks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Uji tingkat dasar: pertanyaan yang benar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Uji tingkat dasar: pertanyaan yang benar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Langkah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Tindakan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Definisikan pola sebagai aturan yang dapat diprogram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Definisikan "hasil" secara tepat: berapa bar ke depan, berapa besar pergerakan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Temukan **seluruh** kejadian pada periode uji — bukan yang Anda ingat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Hitung proporsi hasil yang diklaim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Hitung **tingkat dasar tanpa syarat**: berapa proporsi itu pada bar acak?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Bandingkan; hitung galat baku proporsi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Uji pada periode yang **tidak dipakai** mengembangkan aturan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Bias tinjauan ke belakang pada analisis grafik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Bias tinjauan ke belakang pada analisis grafik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Penangkal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Cara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**Maju bar demi bar**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Tutup bagian kanan grafik; majukan satu bar; catat keputusan sebelum melihat bar berikutnya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**Aturan yang dapat diprogram**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Bila aturannya dapat dihitung mesin, bias mata hilang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**Catat seluruh kejadian**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Termasuk yang gagal — penyebab bias adalah ingatan selektif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Volume: apa yang dapat dan tidak dapat disimpulkan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Volume: apa yang dapat dan tidak dapat disimpulkan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Volume mengukur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aktivitas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bukan arah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Volume sangat dipengaruhi faktor struktural: jadwal, hari libur, aksi korporasi, perubahan komposisi indeks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Pada instrumen tipis, volume sangat berfluktuasi dan informasinya rendah (L1.1 §4.6)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Volume: apa yang dapat dan tidak dapat disimpulkan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Klaim lazim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Status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"Volume naik saat tren naik"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Kadang; tidak dapat diandalkan sebagai sinyal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"Terobosan dengan volume tinggi lebih valid"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**Harus diuji** dengan tingkat dasar; jangan diasumsikan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"Volume rendah berarti tren lemah"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dapat disimpulkan tanpa uji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Kiri (2 bar)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Kanan (2 bar)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Puncak ayun?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105, 103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106, 104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**Ya**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110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104, 106 → juga 106,104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107, 109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**Ya**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112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109, 107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111, 108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**Ya**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106, 108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107, 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Belum terkonfirmasi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Puncak ayun?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Alasan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**Tidak**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Bar 7 (110) berada dalam 3 bar kanan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110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**Ya**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Lebih tinggi dari bar 4–6 dan 8–10? Bar 10 = 112 &gt; 110 → **Tidak**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112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**Ya**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Lebih tinggi dari bar 7–9 dan 11–13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Parameter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Jumlah puncak ayun terdeteksi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Struktur yang terbaca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 = 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 terkonfirmasi (bar 4, 7, 10)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Rangkaian puncak **naik**: 108 → 110 → 112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 = 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 terkonfirmasi (bar 10)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 cukup titik** untuk menyatakan tren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Puncak ayun dengan k = 2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(lebih tinggi dari 2 bar kiri dan 2 bar kanan):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 wajib ditetapkan sebelum melihat data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bila ditetapkan sesudah, Anda memilih parameter yang menghasilkan struktur yang Anda inginkan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Setiap klaim struktur harus menyebutkan k-nya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tanpa itu, klaim tidak dapat direplikasi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Uji kestabilan parameter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(L2.3 §4.6): bila kesimpulan hanya berlaku pada satu nilai k, ia rapuh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A — Kodifikasi struktur.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Tulis definisi titik ayun dan tren Anda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B — Uji kestabilan parameter.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Terapkan aturan Anda dengan k = 2, 3,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C — Penandaan otomatis.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Buat lembar sebar atau skrip yang menandai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D — Uji tingkat dasar.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Pilih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satu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pola struktur. Jalankan ketujuh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E — Uji periode terpisah.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Ulangi Bagian D pada periode yang tidak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F — Latihan maju bar demi bar.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Ambil grafik yang belum pernah Anda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G — Aturan kerangka waktu.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Tetapkan tiga kerangka waktu Anda dan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H — Dokumen aturan struktur.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Gabungkan menjadi satu dokumen yang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**Aturan dapat diprogram dan direplikasi**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≥ 500 bar data nyata, seluruh kejadian dihitung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**Tingkat dasar tanpa syarat dihitung**; z dan ukuran sampel disajikan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**Rintangan biaya tahunan dihitung** untuk setiap aturan kerangka waktu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**Parameter dan aturan tertulis bertanggal sebelum pengujian**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**Menyatakan bahwa pola belum terbukti bila memang demikian**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