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**Merumuskan** tesis investasi sebagai klaim yang dapat dibantah, bukan pendapat. (C6) 2. **Menyatakan** secara eksplisit apa yang harus benar agar tesis berlaku. (C4, C6) 3. **Menurunkan** ukuran posisi dari kombinasi keyakinan **dan** ketidakpastian. (C5) 4. **Menyusun** rencana pemantauan dengan indikator yang dapat diamati dan jadwal tetap. (C6) 5. **Mempertahankan** tesisnya di hadapan penguji dan **merevisinya** ketika bukti menuntut.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tesis untuk **PT XYZ**, menyatukan hasil L2I.1–L2I.4. Disajikan ringkas; versi lengkap peserta harus 8–12 halaman.</a:t>
            </a:r>
          </a:p>
          <a:p/>
          <a:p>
            <a:r>
              <a:t>---</a:t>
            </a:r>
          </a:p>
          <a:p/>
          <a:p>
            <a:r>
              <a:t>**1. Pernyataan tesis**</a:t>
            </a:r>
          </a:p>
          <a:p/>
          <a:p>
            <a:r>
              <a:t>PT XYZ diperdagangkan pada harga yang tersirat mengasumsikan pertumbuhan FCFF 35% per tahun selama lima tahun. Analisis menunjukkan bahwa FCFF tahun dasar (179,5) ditekan oleh siklus belanja modal yang sedang berlangsung. **Tesis: apabila belanja modal turun ke tingkat pemeliharaan (±240) setelah siklus selesai pada T+2, FCFF dasar naik ke ±324,5 tanpa pertumbuhan usaha — sehingga pertumbuhan yang diperlukan untuk membenarkan harga turun secara material.** Horizon: 3 tahun. Titik peninjauan: setiap laporan triwulanan.</a:t>
            </a:r>
          </a:p>
          <a:p/>
          <a:p>
            <a:r>
              <a:t>**2–5. Ringkasan analisis** (rincian di lampiran)</a:t>
            </a:r>
          </a:p>
          <a:p/>
          <a:p>
            <a:r>
              <a:t>**6. Apa yang harus benar**</a:t>
            </a:r>
          </a:p>
          <a:p/>
          <a:p>
            <a:r>
              <a:t>**Kondisi berkeyakinan rendah: 1 (butir 2).** Di bawah ambang tiga (§4.3) — tesis dapat dilanjutkan, tetapi butir 2 menjadi fokus pemantauan.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tesis untuk **PT XYZ**, menyatukan hasil L2I.1–L2I.4. Disajikan ringkas; versi lengkap peserta harus 8–12 halaman.</a:t>
            </a:r>
          </a:p>
          <a:p/>
          <a:p>
            <a:r>
              <a:t>---</a:t>
            </a:r>
          </a:p>
          <a:p/>
          <a:p>
            <a:r>
              <a:t>**1. Pernyataan tesis**</a:t>
            </a:r>
          </a:p>
          <a:p/>
          <a:p>
            <a:r>
              <a:t>PT XYZ diperdagangkan pada harga yang tersirat mengasumsikan pertumbuhan FCFF 35% per tahun selama lima tahun. Analisis menunjukkan bahwa FCFF tahun dasar (179,5) ditekan oleh siklus belanja modal yang sedang berlangsung. **Tesis: apabila belanja modal turun ke tingkat pemeliharaan (±240) setelah siklus selesai pada T+2, FCFF dasar naik ke ±324,5 tanpa pertumbuhan usaha — sehingga pertumbuhan yang diperlukan untuk membenarkan harga turun secara material.** Horizon: 3 tahun. Titik peninjauan: setiap laporan triwulanan.</a:t>
            </a:r>
          </a:p>
          <a:p/>
          <a:p>
            <a:r>
              <a:t>**2–5. Ringkasan analisis** (rincian di lampiran)</a:t>
            </a:r>
          </a:p>
          <a:p/>
          <a:p>
            <a:r>
              <a:t>**6. Apa yang harus benar**</a:t>
            </a:r>
          </a:p>
          <a:p/>
          <a:p>
            <a:r>
              <a:t>**Kondisi berkeyakinan rendah: 1 (butir 2).** Di bawah ambang tiga (§4.3) — tesis dapat dilanjutkan, tetapi butir 2 menjadi fokus pemantauan.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tesis untuk **PT XYZ**, menyatukan hasil L2I.1–L2I.4. Disajikan ringkas; versi lengkap peserta harus 8–12 halaman.</a:t>
            </a:r>
          </a:p>
          <a:p/>
          <a:p>
            <a:r>
              <a:t>---</a:t>
            </a:r>
          </a:p>
          <a:p/>
          <a:p>
            <a:r>
              <a:t>**1. Pernyataan tesis**</a:t>
            </a:r>
          </a:p>
          <a:p/>
          <a:p>
            <a:r>
              <a:t>PT XYZ diperdagangkan pada harga yang tersirat mengasumsikan pertumbuhan FCFF 35% per tahun selama lima tahun. Analisis menunjukkan bahwa FCFF tahun dasar (179,5) ditekan oleh siklus belanja modal yang sedang berlangsung. **Tesis: apabila belanja modal turun ke tingkat pemeliharaan (±240) setelah siklus selesai pada T+2, FCFF dasar naik ke ±324,5 tanpa pertumbuhan usaha — sehingga pertumbuhan yang diperlukan untuk membenarkan harga turun secara material.** Horizon: 3 tahun. Titik peninjauan: setiap laporan triwulanan.</a:t>
            </a:r>
          </a:p>
          <a:p/>
          <a:p>
            <a:r>
              <a:t>**2–5. Ringkasan analisis** (rincian di lampiran)</a:t>
            </a:r>
          </a:p>
          <a:p/>
          <a:p>
            <a:r>
              <a:t>**6. Apa yang harus benar**</a:t>
            </a:r>
          </a:p>
          <a:p/>
          <a:p>
            <a:r>
              <a:t>**Kondisi berkeyakinan rendah: 1 (butir 2).** Di bawah ambang tiga (§4.3) — tesis dapat dilanjutkan, tetapi butir 2 menjadi fokus pemantauan.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tesis untuk **PT XYZ**, menyatukan hasil L2I.1–L2I.4. Disajikan ringkas; versi lengkap peserta harus 8–12 halaman.</a:t>
            </a:r>
          </a:p>
          <a:p/>
          <a:p>
            <a:r>
              <a:t>---</a:t>
            </a:r>
          </a:p>
          <a:p/>
          <a:p>
            <a:r>
              <a:t>**1. Pernyataan tesis**</a:t>
            </a:r>
          </a:p>
          <a:p/>
          <a:p>
            <a:r>
              <a:t>PT XYZ diperdagangkan pada harga yang tersirat mengasumsikan pertumbuhan FCFF 35% per tahun selama lima tahun. Analisis menunjukkan bahwa FCFF tahun dasar (179,5) ditekan oleh siklus belanja modal yang sedang berlangsung. **Tesis: apabila belanja modal turun ke tingkat pemeliharaan (±240) setelah siklus selesai pada T+2, FCFF dasar naik ke ±324,5 tanpa pertumbuhan usaha — sehingga pertumbuhan yang diperlukan untuk membenarkan harga turun secara material.** Horizon: 3 tahun. Titik peninjauan: setiap laporan triwulanan.</a:t>
            </a:r>
          </a:p>
          <a:p/>
          <a:p>
            <a:r>
              <a:t>**2–5. Ringkasan analisis** (rincian di lampiran)</a:t>
            </a:r>
          </a:p>
          <a:p/>
          <a:p>
            <a:r>
              <a:t>**6. Apa yang harus benar**</a:t>
            </a:r>
          </a:p>
          <a:p/>
          <a:p>
            <a:r>
              <a:t>**Kondisi berkeyakinan rendah: 1 (butir 2).** Di bawah ambang tiga (§4.3) — tesis dapat dilanjutkan, tetapi butir 2 menjadi fokus pemantauan.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tesis untuk **PT XYZ**, menyatukan hasil L2I.1–L2I.4. Disajikan ringkas; versi lengkap peserta harus 8–12 halaman.</a:t>
            </a:r>
          </a:p>
          <a:p/>
          <a:p>
            <a:r>
              <a:t>---</a:t>
            </a:r>
          </a:p>
          <a:p/>
          <a:p>
            <a:r>
              <a:t>**1. Pernyataan tesis**</a:t>
            </a:r>
          </a:p>
          <a:p/>
          <a:p>
            <a:r>
              <a:t>PT XYZ diperdagangkan pada harga yang tersirat mengasumsikan pertumbuhan FCFF 35% per tahun selama lima tahun. Analisis menunjukkan bahwa FCFF tahun dasar (179,5) ditekan oleh siklus belanja modal yang sedang berlangsung. **Tesis: apabila belanja modal turun ke tingkat pemeliharaan (±240) setelah siklus selesai pada T+2, FCFF dasar naik ke ±324,5 tanpa pertumbuhan usaha — sehingga pertumbuhan yang diperlukan untuk membenarkan harga turun secara material.** Horizon: 3 tahun. Titik peninjauan: setiap laporan triwulanan.</a:t>
            </a:r>
          </a:p>
          <a:p/>
          <a:p>
            <a:r>
              <a:t>**2–5. Ringkasan analisis** (rincian di lampiran)</a:t>
            </a:r>
          </a:p>
          <a:p/>
          <a:p>
            <a:r>
              <a:t>**6. Apa yang harus benar**</a:t>
            </a:r>
          </a:p>
          <a:p/>
          <a:p>
            <a:r>
              <a:t>**Kondisi berkeyakinan rendah: 1 (butir 2).** Di bawah ambang tiga (§4.3) — tesis dapat dilanjutkan, tetapi butir 2 menjadi fokus pemantauan.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Tesis lengkap.** Tulis tesis investasi 8–12 halaman dengan sebelas bagian §4.2 untuk emiten yang Anda analisis sepanjang L2I.1–L2I.5.</a:t>
            </a:r>
          </a:p>
          <a:p/>
          <a:p>
            <a:r>
              <a:t>**Bagian B — Apa yang harus benar.** Daftarkan minimal **lima** kondisi dengan format §4.3, lengkap dengan bukti dan tingkat keyakinan. Hitung jumlah kondisi berkeyakinan rendah.</a:t>
            </a:r>
          </a:p>
          <a:p/>
          <a:p>
            <a:r>
              <a:t>**Bagian C — Bukti bertentangan.** Minimal **empat** butir yang benar-benar melemahkan tesis Anda. **Tandai yang paling kuat** dan jelaskan mengapa tesis tetap dilanjutkan (atau tidak).</a:t>
            </a:r>
          </a:p>
          <a:p/>
          <a:p>
            <a:r>
              <a:t>**Bagian D — Syarat pembatalan.** Minimal **lima** syarat dengan format §4.4. Seluruhnya harus berbasis fundamental, **bukan harga**. Tetapkan tingkat tindakan untuk masing-masing.</a:t>
            </a:r>
          </a:p>
          <a:p/>
          <a:p>
            <a:r>
              <a:t>**Bagian E — Penurunan ukuran posisi.** Jalankan keenam langkah §4.5. Tunjukkan setiap penyesuaian dan alasannya. Jalankan uji nol.</a:t>
            </a:r>
          </a:p>
          <a:p/>
          <a:p>
            <a:r>
              <a:t>**Bagian F — Rencana pemantauan.** 5–8 indikator dengan format §4.6. Ambang ditetapkan **sebelum** melihat data terbaru. Masukkan ke agenda tinjauan triwulanan Anda (L1.12).</a:t>
            </a:r>
          </a:p>
          <a:p/>
          <a:p>
            <a:r>
              <a:t>**Bagian G — Audit delapan kesalahan.** Periksa tesis Anda sendiri terhadap kedelapan kesalahan §4.7. Untuk setiap yang ditemukan, perbaiki dan catat perbaikannya.</a:t>
            </a:r>
          </a:p>
          <a:p/>
          <a:p>
            <a:r>
              <a:t>**Bagian H — Latihan silang.**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Menyusun Tesis Investasi yang Dapat Diuji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Investor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Merumuskan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tesis investasi sebagai klaim yang dapat dibantah, bukan pendapat.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Menyatakan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secara eksplisit apa yang harus benar agar tesis berlaku. (C4, 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Menurunkan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ukuran posisi dari kombinasi keyakinan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ketidakpastian. (C5)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rencana pemantauan dengan indikator yang dapat diamati dan jadwal tetap.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Mempertahankan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tesisnya di hadapan penguji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merevisinya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ketika bukti menuntut.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SELURUH ALAT JALUR INVESTOR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L2I.1 kondisi · L2I.2 harga relatif · L2I.3 asumsi tersirat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L2I.4 daya tahan · L2I.5 struktur aset digital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▼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TESIS INVESTASI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klaim SPESIFIK yang DAPAT DIBANTAH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APA YANG HARUS    APA YANG          APA YANG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BENAR             DIASUMSIKAN        MEMBUKTIKAN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(prakondisi)      HARGA              SAYA SALAH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(L2I.3 terbalik)   (syarat pembatalan)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└─────────────────┼─────────────────┘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┌─────────────────┴─────────────────┐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UKURAN POSISI                    RENCANA PEMANTAUAN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keyakinan × (1/ketidakpastian)   indikator · jadwal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dibatasi K-03                     ambang tindakan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membedakan tesis dari pendapat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membedakan tesis dari pendapat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Pendapat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Tesis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"Saya suka emiten ini"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Klaim spesifik tentang hasil tertentu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Kesan, cerita, rekomendasi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Bukti yang dirujuk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**Dapat dibantah?**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 — syaratnya dinyatakan**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dipantau?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 — indikatornya ditetapkan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dievaluasi?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dari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**Dari proses dan dari hasil terpisah** (K-04)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membedakan tesis dari pendapat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 pembatalan yang lemah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lemah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"Saya jual bila turun 20%"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turun tidak membuktikan tesis salah — dan harga naik tidak membuktikannya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"Saya jual bila naik 50%"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Menjual karena untung mengakhiri tesis yang mungkin masih berlaku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tesis: sebelas bagian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tesis: sebelas bagian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**Pernyataan tesis**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Satu paragraf; klaim spesifik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**Apa usahanya**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Model usaha, sumber laba, pelanggan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L2I.1, L2I.4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**Kondisi keuangan**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Rasio kunci, kualitas laba, solvabilitas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L2I.1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**Posisi kompetitif**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Sumber keunggulan dan buktinya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L2I.4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**Harga dan yang diasumsikannya**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Rasio + pertumbuhan tersirat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L2I.2, L2I.3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harus benar**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Prakondisi tesis, terdaftar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**Bukti yang bertentangan**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**Wajib**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L2.4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**Syarat pembatalan**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Peristiwa yang dapat diamati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**Ukuran posisi dan alasannya**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Nominal, %, dan penurunannya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"Apa yang harus benar" — membalik arah penalaran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"Apa yang harus benar" — membalik arah penalaran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Bukti saat 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Keyakinan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(spesifik dan terukur)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(perannya dalam tesis)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(data)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(tinggi/sedang/rendah)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Syarat pembatalan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Syarat pembatalan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Pemicu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**Peringatan**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indikator memburuk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Tingkatkan frekuensi pemantauan; cari penjelasan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**Peninjauan**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indikator memburuk, atau satu secara material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Tulis ulang tesis dengan data baru; putuskan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**Pembatalan**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Kondisi inti tesis terbukti salah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**Keluar dari posisi**, terlepas dari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Menurunkan ukuran posisi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Rencana pemantauan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Rencana pemantauan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Prinsip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**Indikator harus dapat diamati publik**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Yang tidak dapat diamati tidak dapat dipantau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**Frekuensi mengikuti ritme data**, bukan ritme kecemasan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triwulanan dipantau triwulanan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**Ambang ditetapkan di muka**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yang ditetapkan setelah melihat data akan menyesuaikan diri (K-11)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**Masuk ke tinjauan triwulanan**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L1.12 §4.4 agenda 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Kesalahan tesis yang paling umum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Kesalahan tesis yang paling umum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Kesalahan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mengenali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Koreksi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dapat dibantah**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syarat pembatalan berbasis fundamental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**Syarat pembatalan berbasis harga**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"Jual bila turun X%"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Pisahkan tesis dari manajemen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**Mengumpulkan alasan membeli**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 positif panjang, bagian bukti bertentangan tipis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**Mengabaikan asumsi harga**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perhitungan pertumbuhan tersirat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L2I.3 §4.7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**Ukuran posisi dari keyakinan**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"Saya sangat yakin, jadi 15%"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**Horizon tidak dinyatakan**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jelas kapan tesis seharusnya terbukti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Nyatakan horizon dan titik peninjauan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ada rencana pemantauan**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Tesis ditulis lalu ditinggalkan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**Tesis berubah diam-diam**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Alasan memegang berubah tanpa dicatat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Tulis ulang dan tandai revisi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Aspek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Temuan kunci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Kondisi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Kualitas laba 1,41×; cakupan bunga 5,0×; utang bersih/EBITDA 1,67×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Posisi kompetitif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Marjin usaha 12,5% vs industri 10,8%; ROIC 12,03% vs WACC 11,04% — **selisih hanya 0,99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Valuasi relatif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 22,89×; PBV 3,95× vs PBV wajar dari ROE 1,75×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Asumsi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FCFF tersirat **35,01%** vs historis **6,8%**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Bukti saat 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Keyakinan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Siklus belanja modal selesai pada T+2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Pernyataan manajemen; belanja modal naik 3 tahun berturut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**Sedang**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pasca-siklus turun ke ≤ 260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Penyusutan 210; belum ada bukti langsung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**Rendah**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Marjin usaha bertahan ≥ 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Bertahan 5 tahun; tidak ada pesaing baru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tumbuh ≥ 7% (setara industri)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Historis 9,4%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**Tinggi**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belanja modal besar baru sebelum T+4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pengumuman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Bukti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Implikasi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**ROIC hanya 0,99 pp di atas WACC**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Keunggulan kompetitif tipis; sedikit tekanan dapat membuatnya menghancurkan 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Pangsa pasar tidak bertambah selama 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bukti keunggulan yang menguat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PBV 3,95× vs PBV wajar 1,75×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menghargai jauh di atas yang didukung ROE saat ini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sudah naik 3 tahun berturut tanpa kenaikan ROIC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**Investasi belum terbukti menghasilkan imbal hasil**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Periksa tiap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tetap &gt; 350 pada T+3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Triwulanan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**Pembatalan**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Pengumuman siklus belanja modal baru sebelum T+4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Keterbukaan informasi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Saat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**Pembatalan**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Marjin usaha turun di bawah 11% dua triwulan berturut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Triwulanan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Peninjauan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ROIC turun di bawah WACC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Dihitung dari laporan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Tahunan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Peninjauan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Kualitas laba di bawah 1,0 dua tahun berturut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Tahunan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Peninjauan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Pemisahan belanja modal pemeliharaan dan pertumbuhan — tidak diungkapkan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Apakah manajemen akan mempertahankan disiplin belanja modal setelah siklus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Rencana pesaing yang belum diumumkan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Apakah marjin di atas industri berasal dari keunggulan atau dari campuran produk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Tesis lengkap.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tesis investasi 8–12 halaman dengan sebelas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Apa yang harus benar.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Daftarkan minimal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lima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kondisi dengan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Bukti bertentangan.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Minimal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empat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butir yang benar-benar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Syarat pembatalan.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Minimal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lima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syarat dengan format §4.4.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Penurunan ukuran posisi.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Jalankan keenam langkah §4.5. Tunjukkan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Rencana pemantauan.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5–8 indikator dengan format §4.6. Ambang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Audit delapan kesalahan.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Periksa tesis Anda sendiri terhadap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Latihan silang.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Tukar tesis dengan rekan. Bongkar tesis rekan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**Sebelas bagian lengkap**, terhubung ke L2I.1–L2I.5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Setiap klaim kuantitatif merujuk sumber primer bertanggal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**Lima kondisi dengan bukti dan tingkat keyakinan**; jumlah rendah dihitung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 ⚠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**Lima syarat berbasis fundamental yang dapat diamati** dengan tingkat tindakan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 ⚠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**Keenam langkah §4.5 dijalankan**; uji nol lolos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**Bukti bertentangan substantif**; yang terkuat ditandai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