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**Membedakan** kapitalisasi pasar dari valuasi terdilusi penuh dan **menghitung** implikasi jadwal pembukaan token. (C3, C4) 2. **Menganalisis** biaya yang dihasilkan protokol dan **menelusuri** kepada siapa nilai itu mengalir. (C4) 3. **Menguraikan** imbal hasil penguncian menjadi komponen riil dan dilusi. (C3, C4) 4. **Menilai** keterbatasan metrik rantai dan mengenali distorsinya. (C4, C5) 5. **Menyatakan** secara jujur aset mana yang **tidak dapat dianalisis**, dan mengapa.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L2I.1–L2I.4 membangun satu rangkaian pertanyaan untuk perusahaan:</a:t>
            </a:r>
          </a:p>
          <a:p/>
          <a:p>
            <a:r>
              <a:t>1. Apa yang dihasilkannya? (laporan keuangan) 2. Berapa harganya relatif terhadap itu? (valuasi relatif) 3. Berapa nilainya dari arus kas yang akan datang? (valuasi absolut) 4. Mengapa laba itu tidak terkikis persaingan? (keunggulan kompetitif)</a:t>
            </a:r>
          </a:p>
          <a:p/>
          <a:p>
            <a:r>
              <a:t>**Modul ini menerapkan rangkaian yang sama pada aset digital** — dengan dua perbedaan yang harus dipahami sejak awal:</a:t>
            </a:r>
          </a:p>
          <a:p/>
          <a:p>
            <a:r>
              <a:t>Perbedaan kedua tidak memiliki padanan langsung pada saham. Pemegang saham memiliki hak residual atas laba (L1.5 §4.1). Pemegang token **belum tentu memiliki hak apa pun** atas pendapatan protokol — itu bergantung pada rancangan yang tertulis dalam kode dan dokumentasinya.</a:t>
            </a:r>
          </a:p>
          <a:p/>
          <a:p>
            <a:r>
              <a:t>**Peringatan yang wajib disampaikan di awal.** Batas ukuran posisi Level 1 (L1.7 §4.7: maksimum 5% portofolio, 3% per aset) **tetap berlaku sepenuhnya** pada Level 2. Kemampuan menganalisis tidak melonggarkan batas ukuran posisi; peninjauan batas baru dilakukan di Level 3 setelah manajemen risiko portofolio dikuasai.</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**Tiga angka pasokan yang berbeda:**</a:t>
            </a:r>
          </a:p>
          <a:p/>
          <a:p>
            <a:r>
              <a:t>**Dua ukuran valuasi:**</a:t>
            </a:r>
          </a:p>
          <a:p/>
          <a:p>
            <a:r>
              <a:t>Kapitalisasi pasar = Harga × Pasokan beredar</a:t>
            </a:r>
          </a:p>
          <a:p/>
          <a:p>
            <a:r>
              <a:t>Valuasi terdilusi penuh (FDV) = Harga × Pasokan maksimum</a:t>
            </a:r>
          </a:p>
          <a:p/>
          <a:p>
            <a:r>
              <a:t>**Jebakan yang paling umum di kelas aset ini:** menilai aset berdasarkan kapitalisasi pasar, padahal sebagian besar pasokannya belum beredar.</a:t>
            </a:r>
          </a:p>
          <a:p/>
          <a:p>
            <a:r>
              <a:t>**Analoginya pada saham** — meski tidak sempurna — adalah menilai perusahaan dari harga saham dikali saham yang **sedang diperdagangkan hari ini**, sambil mengabaikan bahwa empat kali lipat jumlah saham akan diterbitkan dalam dua tahun kepada pihak dalam pada harga jauh lebih rendah.</a:t>
            </a:r>
          </a:p>
          <a:p/>
          <a:p>
            <a:r>
              <a:t>**Rasio yang wajib dihitung:**</a:t>
            </a:r>
          </a:p>
          <a:p/>
          <a:p>
            <a:r>
              <a:t>Rasio dilusi = (FDV) / (Kapitalisasi pasar) = (Pasokan maksimum) / (Pasokan beredar)</a:t>
            </a:r>
          </a:p>
          <a:p/>
          <a:p>
            <a:r>
              <a:t>**Jadwal pembukaan (unlock schedule)** menentukan **kapan** dilusi terjadi. Yang harus dikumpulkan:</a:t>
            </a:r>
          </a:p>
          <a:p/>
          <a:p>
            <a:r>
              <a:t>**Uji daya serap pasar** — perbandingan yang menentukan:</a:t>
            </a:r>
          </a:p>
          <a:p/>
          <a:p>
            <a:r>
              <a:t>Tekanan pembukaan = (Nilai token yang dibuka per periode) / (Nilai transaksi pasar pada periode yang sama)</a:t>
            </a:r>
          </a:p>
          <a:p/>
          <a:p>
            <a:r>
              <a:t>Ini penerapan langsung uji likuiditas L1.1 §4.6 pada sisi pasokan.</a:t>
            </a:r>
          </a:p>
          <a:p/>
          <a:p>
            <a:r>
              <a:t>Tabel pasokan hampir selalu disajikan. Konsekuensinya hampir tidak pernah dihitung. Tiga langkah berikut memakai hanya angka yang sudah ada di tabel.</a:t>
            </a:r>
          </a:p>
          <a:p/>
          <a:p>
            <a:r>
              <a:t>**Contoh.** Pasokan beredar **1,10 miliar** dari pasokan maksimum **5,0 miliar**.</a:t>
            </a:r>
          </a:p>
          <a:p/>
          <a:p>
            <a:r>
              <a:t>**Langkah 1 — porsi beredar.**</a:t>
            </a:r>
          </a:p>
          <a:p/>
          <a:p>
            <a:r>
              <a:t>(1,10) / (5,)0 = 22,0%</a:t>
            </a:r>
          </a:p>
          <a:p/>
          <a:p>
            <a:r>
              <a:t>**Langkah 2 — rasio kapitalisasi terdilusi penuh.**</a:t>
            </a:r>
          </a:p>
          <a:p/>
          <a:p>
            <a:r>
              <a:t>(5,0) / </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**Dua pertanyaan yang harus dipisahkan:**</a:t>
            </a:r>
          </a:p>
          <a:p/>
          <a:p>
            <a:r>
              <a:t>**Pertanyaan kedua adalah yang menentukan**, dan sering tidak ditanyakan.</a:t>
            </a:r>
          </a:p>
          <a:p/>
          <a:p>
            <a:r>
              <a:t>**Mekanisme akrual nilai yang mungkin:**</a:t>
            </a:r>
          </a:p>
          <a:p/>
          <a:p>
            <a:r>
              <a:t>**Baris ketiga dan kelima adalah yang paling sering ditemukan dan paling sering disalahpahami.** Sebuah protokol dapat menghasilkan pendapatan besar sementara pemegang tokennya **tidak menerima apa pun** dari pendapatan itu.</a:t>
            </a:r>
          </a:p>
          <a:p/>
          <a:p>
            <a:r>
              <a:t>**Pertanyaan pemeriksa yang wajib:**</a:t>
            </a:r>
          </a:p>
          <a:p/>
          <a:p>
            <a:r>
              <a:t>&gt; **"Bila protokol ini menghasilkan pendapatan besar selama sepuluh tahun dan &gt; harga token tidak pernah naik, apakah saya menerima sesuatu?"**</a:t>
            </a:r>
          </a:p>
          <a:p/>
          <a:p>
            <a:r>
              <a:t>Bila jawabannya "tidak", maka nilai token sepenuhnya bergantung pada apa yang orang lain bersedia bayar — yaitu kategori non-penghasil (L1.7 §4.3), terlepas dari seberapa berhasil protokolnya.</a:t>
            </a:r>
          </a:p>
          <a:p/>
          <a:p>
            <a:r>
              <a:t>**Ukuran yang dapat dihitung bila ada akrual nilai:**</a:t>
            </a:r>
          </a:p>
          <a:p/>
          <a:p>
            <a:r>
              <a:t>Rasio harga terhadap akrual = (Kapitalisasi pasar) / (Nilai tahunan yang mengalir ke pemegang token)</a:t>
            </a:r>
          </a:p>
          <a:p/>
          <a:p>
            <a:r>
              <a:t>Ini padanan kasar dari PER. **Bukan padanan sempurna**, karena:</a:t>
            </a:r>
          </a:p>
          <a:p/>
          <a:p>
            <a:r>
              <a:t>- Pendapatan protokol dapat sangat berfluktuasi dan bergantung siklus - Tidak ada standar akuntansi yang diaudit - Pendapatan dapat berasal dari aktivitas yang bersifat sementara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**Ini bagian yang paling penting secara etis dalam modul ini.**</a:t>
            </a:r>
          </a:p>
          <a:p/>
          <a:p>
            <a:r>
              <a:t>Sebagian besar aset digital **tidak dapat dianalisis secara fundamental**, karena:</a:t>
            </a:r>
          </a:p>
          <a:p/>
          <a:p>
            <a:r>
              <a:t>- Tidak menghasilkan pendapatan - Tidak memiliki mekanisme akrual nilai - Nilainya sepenuhnya bergantung pada permintaan spekulatif</a:t>
            </a:r>
          </a:p>
          <a:p/>
          <a:p>
            <a:r>
              <a:t>**Untuk aset semacam itu, kesimpulan analitis yang jujur adalah:**</a:t>
            </a:r>
          </a:p>
          <a:p/>
          <a:p>
            <a:r>
              <a:t>&gt; "Aset ini tidak dapat dinilai dengan metode fundamental. Setiap harga dapat &gt; dibenarkan atau dibantah dengan sama mudahnya. Keputusan memilikinya adalah &gt; keputusan spekulatif, dan harus diperlakukan demikian dalam ukuran posisi."</a:t>
            </a:r>
          </a:p>
          <a:p/>
          <a:p>
            <a:r>
              <a:t>**Ini bukan penilaian moral.** Spekulasi yang **disadari sebagai spekulasi** dan diberi ukuran posisi yang sesuai adalah keputusan yang sah (L0.7 §4.1).</a:t>
            </a:r>
          </a:p>
          <a:p/>
          <a:p>
            <a:r>
              <a:t>**Yang tidak sah adalah:** membungkus spekulasi dengan bahasa analitis sehingga terasa seperti investasi berbasis riset — dan kemudian membenarkan ukuran posisi yang lebih besar karena "sudah riset".</a:t>
            </a:r>
          </a:p>
          <a:p/>
          <a:p>
            <a:r>
              <a:t>**Aturan Level 2 yang mengikat:**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**Token A** (aset rekaan):</a:t>
            </a:r>
          </a:p>
          <a:p/>
          <a:p>
            <a:r>
              <a:t>**Jadwal pembukaan — 8 triwulan ke depan:**</a:t>
            </a:r>
          </a:p>
          <a:p/>
          <a:p>
            <a:r>
              <a:t>**Dampak pada pasokan beredar:**</a:t>
            </a:r>
          </a:p>
          <a:p/>
          <a:p>
            <a:r>
              <a:t>**Perhitungan yang menentukan.** Agar kapitalisasi pasar tetap US$432 juta setelah 8 triwulan dengan pasokan 660 juta:</a:t>
            </a:r>
          </a:p>
          <a:p/>
          <a:p>
            <a:r>
              <a:t>Harga = (432.000.000) / (660.000.000) = mathbfUS0{,}655}$$</a:t>
            </a:r>
          </a:p>
          <a:p/>
          <a:p>
            <a:r>
              <a:t>**Artinya harga harus turun 72,7% hanya agar kapitalisasi pasar tidak berubah.**</a:t>
            </a:r>
          </a:p>
          <a:p/>
          <a:p>
            <a:r>
              <a:t>Sebaliknya, agar harga **tetap** US$2,40 dengan pasokan 660 juta, kapitalisasi pasar harus naik menjadi:</a:t>
            </a:r>
          </a:p>
          <a:p/>
          <a:p>
            <a:r>
              <a:t>660.000.000 × 2,40 = mathbfUS1.584 text{juta}}$$</a:t>
            </a:r>
          </a:p>
          <a:p/>
          <a:p>
            <a:r>
              <a:t>— yaitu **3,67 kali lipat** kapitalisasi pasar saat ini.</a:t>
            </a:r>
          </a:p>
          <a:p/>
          <a:p>
            <a:r>
              <a:t>**Tafsir.**</a:t>
            </a:r>
          </a:p>
          <a:p/>
          <a:p>
            <a:r>
              <a:t>**Pertanyaan lanjutan yang wajib:**</a:t>
            </a:r>
          </a:p>
          <a:p/>
          <a:p>
            <a:r>
              <a:t>1. Siapa penerima token yang dibuka, dan berapa harga perolehan mereka? 2. Apakah ada bukti mereka menjual pada pembukaan sebelumnya? 3. Apakah pertumbuhan penggunaan protokol sebanding dengan pertumbuhan pasokan?</a:t>
            </a:r>
          </a:p>
          <a:p/>
          <a:p>
            <a:r>
              <a:t>**Pelajaran inti.** Rasio dilusi dan jadwal pembukaa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**Token A** (aset rekaan):</a:t>
            </a:r>
          </a:p>
          <a:p/>
          <a:p>
            <a:r>
              <a:t>**Jadwal pembukaan — 8 triwulan ke depan:**</a:t>
            </a:r>
          </a:p>
          <a:p/>
          <a:p>
            <a:r>
              <a:t>**Dampak pada pasokan beredar:**</a:t>
            </a:r>
          </a:p>
          <a:p/>
          <a:p>
            <a:r>
              <a:t>**Perhitungan yang menentukan.** Agar kapitalisasi pasar tetap US$432 juta setelah 8 triwulan dengan pasokan 660 juta:</a:t>
            </a:r>
          </a:p>
          <a:p/>
          <a:p>
            <a:r>
              <a:t>Harga = (432.000.000) / (660.000.000) = mathbfUS0{,}655}$$</a:t>
            </a:r>
          </a:p>
          <a:p/>
          <a:p>
            <a:r>
              <a:t>**Artinya harga harus turun 72,7% hanya agar kapitalisasi pasar tidak berubah.**</a:t>
            </a:r>
          </a:p>
          <a:p/>
          <a:p>
            <a:r>
              <a:t>Sebaliknya, agar harga **tetap** US$2,40 dengan pasokan 660 juta, kapitalisasi pasar harus naik menjadi:</a:t>
            </a:r>
          </a:p>
          <a:p/>
          <a:p>
            <a:r>
              <a:t>660.000.000 × 2,40 = mathbfUS1.584 text{juta}}$$</a:t>
            </a:r>
          </a:p>
          <a:p/>
          <a:p>
            <a:r>
              <a:t>— yaitu **3,67 kali lipat** kapitalisasi pasar saat ini.</a:t>
            </a:r>
          </a:p>
          <a:p/>
          <a:p>
            <a:r>
              <a:t>**Tafsir.**</a:t>
            </a:r>
          </a:p>
          <a:p/>
          <a:p>
            <a:r>
              <a:t>**Pertanyaan lanjutan yang wajib:**</a:t>
            </a:r>
          </a:p>
          <a:p/>
          <a:p>
            <a:r>
              <a:t>1. Siapa penerima token yang dibuka, dan berapa harga perolehan mereka? 2. Apakah ada bukti mereka menjual pada pembukaan sebelumnya? 3. Apakah pertumbuhan penggunaan protokol sebanding dengan pertumbuhan pasokan?</a:t>
            </a:r>
          </a:p>
          <a:p/>
          <a:p>
            <a:r>
              <a:t>**Pelajaran inti.** Rasio dilusi dan jadwal pembukaa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**Token A** (aset rekaan):</a:t>
            </a:r>
          </a:p>
          <a:p/>
          <a:p>
            <a:r>
              <a:t>**Jadwal pembukaan — 8 triwulan ke depan:**</a:t>
            </a:r>
          </a:p>
          <a:p/>
          <a:p>
            <a:r>
              <a:t>**Dampak pada pasokan beredar:**</a:t>
            </a:r>
          </a:p>
          <a:p/>
          <a:p>
            <a:r>
              <a:t>**Perhitungan yang menentukan.** Agar kapitalisasi pasar tetap US$432 juta setelah 8 triwulan dengan pasokan 660 juta:</a:t>
            </a:r>
          </a:p>
          <a:p/>
          <a:p>
            <a:r>
              <a:t>Harga = (432.000.000) / (660.000.000) = mathbfUS0{,}655}$$</a:t>
            </a:r>
          </a:p>
          <a:p/>
          <a:p>
            <a:r>
              <a:t>**Artinya harga harus turun 72,7% hanya agar kapitalisasi pasar tidak berubah.**</a:t>
            </a:r>
          </a:p>
          <a:p/>
          <a:p>
            <a:r>
              <a:t>Sebaliknya, agar harga **tetap** US$2,40 dengan pasokan 660 juta, kapitalisasi pasar harus naik menjadi:</a:t>
            </a:r>
          </a:p>
          <a:p/>
          <a:p>
            <a:r>
              <a:t>660.000.000 × 2,40 = mathbfUS1.584 text{juta}}$$</a:t>
            </a:r>
          </a:p>
          <a:p/>
          <a:p>
            <a:r>
              <a:t>— yaitu **3,67 kali lipat** kapitalisasi pasar saat ini.</a:t>
            </a:r>
          </a:p>
          <a:p/>
          <a:p>
            <a:r>
              <a:t>**Tafsir.**</a:t>
            </a:r>
          </a:p>
          <a:p/>
          <a:p>
            <a:r>
              <a:t>**Pertanyaan lanjutan yang wajib:**</a:t>
            </a:r>
          </a:p>
          <a:p/>
          <a:p>
            <a:r>
              <a:t>1. Siapa penerima token yang dibuka, dan berapa harga perolehan mereka? 2. Apakah ada bukti mereka menjual pada pembukaan sebelumnya? 3. Apakah pertumbuhan penggunaan protokol sebanding dengan pertumbuhan pasokan?</a:t>
            </a:r>
          </a:p>
          <a:p/>
          <a:p>
            <a:r>
              <a:t>**Pelajaran inti.** Rasio dilusi dan jadwal pembukaa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**Token A** (aset rekaan):</a:t>
            </a:r>
          </a:p>
          <a:p/>
          <a:p>
            <a:r>
              <a:t>**Jadwal pembukaan — 8 triwulan ke depan:**</a:t>
            </a:r>
          </a:p>
          <a:p/>
          <a:p>
            <a:r>
              <a:t>**Dampak pada pasokan beredar:**</a:t>
            </a:r>
          </a:p>
          <a:p/>
          <a:p>
            <a:r>
              <a:t>**Perhitungan yang menentukan.** Agar kapitalisasi pasar tetap US$432 juta setelah 8 triwulan dengan pasokan 660 juta:</a:t>
            </a:r>
          </a:p>
          <a:p/>
          <a:p>
            <a:r>
              <a:t>Harga = (432.000.000) / (660.000.000) = mathbfUS0{,}655}$$</a:t>
            </a:r>
          </a:p>
          <a:p/>
          <a:p>
            <a:r>
              <a:t>**Artinya harga harus turun 72,7% hanya agar kapitalisasi pasar tidak berubah.**</a:t>
            </a:r>
          </a:p>
          <a:p/>
          <a:p>
            <a:r>
              <a:t>Sebaliknya, agar harga **tetap** US$2,40 dengan pasokan 660 juta, kapitalisasi pasar harus naik menjadi:</a:t>
            </a:r>
          </a:p>
          <a:p/>
          <a:p>
            <a:r>
              <a:t>660.000.000 × 2,40 = mathbfUS1.584 text{juta}}$$</a:t>
            </a:r>
          </a:p>
          <a:p/>
          <a:p>
            <a:r>
              <a:t>— yaitu **3,67 kali lipat** kapitalisasi pasar saat ini.</a:t>
            </a:r>
          </a:p>
          <a:p/>
          <a:p>
            <a:r>
              <a:t>**Tafsir.**</a:t>
            </a:r>
          </a:p>
          <a:p/>
          <a:p>
            <a:r>
              <a:t>**Pertanyaan lanjutan yang wajib:**</a:t>
            </a:r>
          </a:p>
          <a:p/>
          <a:p>
            <a:r>
              <a:t>1. Siapa penerima token yang dibuka, dan berapa harga perolehan mereka? 2. Apakah ada bukti mereka menjual pada pembukaan sebelumnya? 3. Apakah pertumbuhan penggunaan protokol sebanding dengan pertumbuhan pasokan?</a:t>
            </a:r>
          </a:p>
          <a:p/>
          <a:p>
            <a:r>
              <a:t>**Pelajaran inti.** Rasio dilusi dan jadwal pembukaa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**Token A** (aset rekaan):</a:t>
            </a:r>
          </a:p>
          <a:p/>
          <a:p>
            <a:r>
              <a:t>**Jadwal pembukaan — 8 triwulan ke depan:**</a:t>
            </a:r>
          </a:p>
          <a:p/>
          <a:p>
            <a:r>
              <a:t>**Dampak pada pasokan beredar:**</a:t>
            </a:r>
          </a:p>
          <a:p/>
          <a:p>
            <a:r>
              <a:t>**Perhitungan yang menentukan.** Agar kapitalisasi pasar tetap US$432 juta setelah 8 triwulan dengan pasokan 660 juta:</a:t>
            </a:r>
          </a:p>
          <a:p/>
          <a:p>
            <a:r>
              <a:t>Harga = (432.000.000) / (660.000.000) = mathbfUS0{,}655}$$</a:t>
            </a:r>
          </a:p>
          <a:p/>
          <a:p>
            <a:r>
              <a:t>**Artinya harga harus turun 72,7% hanya agar kapitalisasi pasar tidak berubah.**</a:t>
            </a:r>
          </a:p>
          <a:p/>
          <a:p>
            <a:r>
              <a:t>Sebaliknya, agar harga **tetap** US$2,40 dengan pasokan 660 juta, kapitalisasi pasar harus naik menjadi:</a:t>
            </a:r>
          </a:p>
          <a:p/>
          <a:p>
            <a:r>
              <a:t>660.000.000 × 2,40 = mathbfUS1.584 text{juta}}$$</a:t>
            </a:r>
          </a:p>
          <a:p/>
          <a:p>
            <a:r>
              <a:t>— yaitu **3,67 kali lipat** kapitalisasi pasar saat ini.</a:t>
            </a:r>
          </a:p>
          <a:p/>
          <a:p>
            <a:r>
              <a:t>**Tafsir.**</a:t>
            </a:r>
          </a:p>
          <a:p/>
          <a:p>
            <a:r>
              <a:t>**Pertanyaan lanjutan yang wajib:**</a:t>
            </a:r>
          </a:p>
          <a:p/>
          <a:p>
            <a:r>
              <a:t>1. Siapa penerima token yang dibuka, dan berapa harga perolehan mereka? 2. Apakah ada bukti mereka menjual pada pembukaan sebelumnya? 3. Apakah pertumbuhan penggunaan protokol sebanding dengan pertumbuhan pasokan?</a:t>
            </a:r>
          </a:p>
          <a:p/>
          <a:p>
            <a:r>
              <a:t>**Pelajaran inti.** Rasio dilusi dan jadwal pembukaa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**Bagian A — Analisis pasokan.** Untuk **dua** aset digital, kumpulkan: pasokan beredar, total, dan maksimum; hitung kapitalisasi pasar, FDV, dan rasio dilusi. Cantumkan sumber dan tanggal.</a:t>
            </a:r>
          </a:p>
          <a:p/>
          <a:p>
            <a:r>
              <a:t>**Bagian B — Jadwal pembukaan.** Untuk aset dengan rasio dilusi &gt; 2×, kumpulkan jadwal pembukaan lengkap. Hitung: pasokan beredar per triwulan selama 8 triwulan, tekanan pembukaan terhadap nilai transaksi, dan **harga yang diperlukan agar kapitalisasi pasar tetap**.</a:t>
            </a:r>
          </a:p>
          <a:p/>
          <a:p>
            <a:r>
              <a:t>**Bagian C — Penerima pembukaan.** Identifikasi penerima token yang dibuka dan perkirakan harga perolehan mereka. Nilai implikasinya terhadap insentif menjual.</a:t>
            </a:r>
          </a:p>
          <a:p/>
          <a:p>
            <a:r>
              <a:t>**Bagian D — Analisis pendapatan protokol.** Kumpulkan biaya yang dibayar pengguna selama 12 bulan. Uraikan ke mana biaya itu mengalir. Hitung **kedua rasio** Contoh 2.</a:t>
            </a:r>
          </a:p>
          <a:p/>
          <a:p>
            <a:r>
              <a:t>**Bagian E — Uji akrual nilai.** Jawab pertanyaan pemeriksa §4.3 untuk kedua aset. Bila jawabannya "tidak", **nyatakan bahwa aset itu tidak dapat dianalisis secara fundamental**.</a:t>
            </a:r>
          </a:p>
          <a:p/>
          <a:p>
            <a:r>
              <a:t>**Bagian F — Perubahan pasokan bersih.** Hitung emisi tahunan dikurangi pembakaran tahunan. Nyatakan apakah pasokan bertambah atau berkurang secara bersih.</a:t>
            </a:r>
          </a:p>
          <a:p/>
          <a:p>
            <a:r>
              <a:t>**Bagian G — Penguraian imbal hasil penguncian.** Untuk aset yang menawar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Fundamental Aset Digital dan Tokenomics</a:t>
            </a:r>
          </a:p>
          <a:p>
            <a:pPr algn="l">
              <a:lnSpc>
                <a:spcPct val="115000"/>
              </a:lnSpc>
              <a:spcBef>
                <a:spcPts val="0"/>
              </a:spcBef>
              <a:spcAft>
                <a:spcPts val="600"/>
              </a:spcAft>
            </a:pPr>
            <a:r>
              <a:rPr sz="1600" b="0">
                <a:solidFill>
                  <a:srgbClr val="A8BED6"/>
                </a:solidFill>
                <a:latin typeface="Source Sans Pro"/>
              </a:rPr>
              <a:t>Level 2 · Analis · Jalur Investor · Pilar P4 Analisis &amp; Riset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kapitalisasi pasar dari valuasi terdilusi penuh dan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Menganalisis</a:t>
            </a:r>
            <a:r>
              <a:rPr sz="1700" b="0">
                <a:solidFill>
                  <a:srgbClr val="222830"/>
                </a:solidFill>
                <a:latin typeface="Source Sans Pro"/>
              </a:rPr>
              <a:t> biaya yang dihasilkan protokol dan </a:t>
            </a:r>
            <a:r>
              <a:rPr sz="1700" b="1">
                <a:solidFill>
                  <a:srgbClr val="222830"/>
                </a:solidFill>
                <a:latin typeface="Source Sans Pro"/>
              </a:rPr>
              <a:t>menelusuri</a:t>
            </a:r>
            <a:r>
              <a:rPr sz="1700" b="0">
                <a:solidFill>
                  <a:srgbClr val="222830"/>
                </a:solidFill>
                <a:latin typeface="Source Sans Pro"/>
              </a:rPr>
              <a:t> kepada siapa nilai itu mengalir.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Menguraikan</a:t>
            </a:r>
            <a:r>
              <a:rPr sz="1700" b="0">
                <a:solidFill>
                  <a:srgbClr val="222830"/>
                </a:solidFill>
                <a:latin typeface="Source Sans Pro"/>
              </a:rPr>
              <a:t> imbal hasil penguncian menjadi komponen riil dan dilusi. (C3,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Menilai</a:t>
            </a:r>
            <a:r>
              <a:rPr sz="1700" b="0">
                <a:solidFill>
                  <a:srgbClr val="222830"/>
                </a:solidFill>
                <a:latin typeface="Source Sans Pro"/>
              </a:rPr>
              <a:t> keterbatasan metrik rantai dan mengenali distorsinya. (C4, C5)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Menyatakan</a:t>
            </a:r>
            <a:r>
              <a:rPr sz="1700" b="0">
                <a:solidFill>
                  <a:srgbClr val="222830"/>
                </a:solidFill>
                <a:latin typeface="Source Sans Pro"/>
              </a:rPr>
              <a:t> secara jujur aset mana yang </a:t>
            </a:r>
            <a:r>
              <a:rPr sz="1700" b="1">
                <a:solidFill>
                  <a:srgbClr val="222830"/>
                </a:solidFill>
                <a:latin typeface="Source Sans Pro"/>
              </a:rPr>
              <a:t>tidak dapat dianalisis</a:t>
            </a:r>
            <a:r>
              <a:rPr sz="1700" b="0">
                <a:solidFill>
                  <a:srgbClr val="222830"/>
                </a:solidFill>
                <a:latin typeface="Source Sans Pro"/>
              </a:rPr>
              <a:t>, dan mengapa.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DARI MANA NILAINYA BERASAL?</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PASOKAN         PENDAPATAN         AKRUAL NILAI</a:t>
            </a:r>
          </a:p>
          <a:p>
            <a:pPr algn="l">
              <a:lnSpc>
                <a:spcPct val="105000"/>
              </a:lnSpc>
              <a:spcBef>
                <a:spcPts val="0"/>
              </a:spcBef>
              <a:spcAft>
                <a:spcPts val="100"/>
              </a:spcAft>
            </a:pPr>
            <a:r>
              <a:rPr sz="900" b="0">
                <a:solidFill>
                  <a:srgbClr val="222830"/>
                </a:solidFill>
                <a:latin typeface="Menlo"/>
              </a:rPr>
              <a:t>   beredar vs       biaya protokol     siapa yang</a:t>
            </a:r>
          </a:p>
          <a:p>
            <a:pPr algn="l">
              <a:lnSpc>
                <a:spcPct val="105000"/>
              </a:lnSpc>
              <a:spcBef>
                <a:spcPts val="0"/>
              </a:spcBef>
              <a:spcAft>
                <a:spcPts val="100"/>
              </a:spcAft>
            </a:pPr>
            <a:r>
              <a:rPr sz="900" b="0">
                <a:solidFill>
                  <a:srgbClr val="222830"/>
                </a:solidFill>
                <a:latin typeface="Menlo"/>
              </a:rPr>
              <a:t>   maksimum         yang nyata         menerimanya?</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jadwal            dibayar oleh        pembakaran ·</a:t>
            </a:r>
          </a:p>
          <a:p>
            <a:pPr algn="l">
              <a:lnSpc>
                <a:spcPct val="105000"/>
              </a:lnSpc>
              <a:spcBef>
                <a:spcPts val="0"/>
              </a:spcBef>
              <a:spcAft>
                <a:spcPts val="100"/>
              </a:spcAft>
            </a:pPr>
            <a:r>
              <a:rPr sz="900" b="0">
                <a:solidFill>
                  <a:srgbClr val="222830"/>
                </a:solidFill>
                <a:latin typeface="Menlo"/>
              </a:rPr>
              <a:t>   pembukaan ·       siapa, untuk        bagi hasil ·</a:t>
            </a:r>
          </a:p>
          <a:p>
            <a:pPr algn="l">
              <a:lnSpc>
                <a:spcPct val="105000"/>
              </a:lnSpc>
              <a:spcBef>
                <a:spcPts val="0"/>
              </a:spcBef>
              <a:spcAft>
                <a:spcPts val="100"/>
              </a:spcAft>
            </a:pPr>
            <a:r>
              <a:rPr sz="900" b="0">
                <a:solidFill>
                  <a:srgbClr val="222830"/>
                </a:solidFill>
                <a:latin typeface="Menlo"/>
              </a:rPr>
              <a:t>   emisi ·           apa                 hanya tata kelola</a:t>
            </a:r>
          </a:p>
          <a:p>
            <a:pPr algn="l">
              <a:lnSpc>
                <a:spcPct val="105000"/>
              </a:lnSpc>
              <a:spcBef>
                <a:spcPts val="0"/>
              </a:spcBef>
              <a:spcAft>
                <a:spcPts val="100"/>
              </a:spcAft>
            </a:pPr>
            <a:r>
              <a:rPr sz="900" b="0">
                <a:solidFill>
                  <a:srgbClr val="222830"/>
                </a:solidFill>
                <a:latin typeface="Menlo"/>
              </a:rPr>
              <a:t>   alokasi tim            │                  │</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IMBAL HASIL PENGUNCIAN</a:t>
            </a:r>
          </a:p>
          <a:p>
            <a:pPr algn="l">
              <a:lnSpc>
                <a:spcPct val="105000"/>
              </a:lnSpc>
              <a:spcBef>
                <a:spcPts val="0"/>
              </a:spcBef>
              <a:spcAft>
                <a:spcPts val="100"/>
              </a:spcAft>
            </a:pPr>
            <a:r>
              <a:rPr sz="900" b="0">
                <a:solidFill>
                  <a:srgbClr val="222830"/>
                </a:solidFill>
                <a:latin typeface="Menlo"/>
              </a:rPr>
              <a:t>        riil vs dilusi</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METRIK RANTAI &amp; DISTORSINYA</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BATAS: APA YANG TIDAK DAPAT DIANALISIS</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Menerapkan disiplin yang sama pada objek yang berbeda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Menerapkan disiplin yang sama pada objek yang berbeda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Modul ini menerapkan rangkaian yang sama pada aset digital</a:t>
            </a:r>
            <a:r>
              <a:rPr sz="1700" b="0">
                <a:solidFill>
                  <a:srgbClr val="222830"/>
                </a:solidFill>
                <a:latin typeface="Source Sans Pro"/>
              </a:rPr>
              <a:t> — dengan dua perbedaan yang harus dipahami sejak awal:</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400" b="1">
                <a:solidFill>
                  <a:srgbClr val="0F2B46"/>
                </a:solidFill>
                <a:latin typeface="Source Sans Pro"/>
              </a:rPr>
              <a:t>Menerapkan disiplin yang sama pada objek yang berbeda</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Perbedaan</a:t>
                      </a:r>
                    </a:p>
                  </a:txBody>
                  <a:tcPr anchor="ctr" marL="73152" marR="73152">
                    <a:solidFill>
                      <a:srgbClr val="0F2B46"/>
                    </a:solidFill>
                  </a:tcPr>
                </a:tc>
                <a:tc>
                  <a:txBody>
                    <a:bodyPr/>
                    <a:lstStyle/>
                    <a:p>
                      <a:r>
                        <a:rPr sz="1300" b="1">
                          <a:solidFill>
                            <a:srgbClr val="FFFFFF"/>
                          </a:solidFill>
                          <a:latin typeface="Source Sans Pro"/>
                        </a:rPr>
                        <a:t>Konsekuensi</a:t>
                      </a:r>
                    </a:p>
                  </a:txBody>
                  <a:tcPr anchor="ctr" marL="73152" marR="73152">
                    <a:solidFill>
                      <a:srgbClr val="0F2B46"/>
                    </a:solidFill>
                  </a:tcPr>
                </a:tc>
              </a:tr>
              <a:tr h="384048">
                <a:tc>
                  <a:txBody>
                    <a:bodyPr/>
                    <a:lstStyle/>
                    <a:p>
                      <a:r>
                        <a:rPr sz="1300" b="1">
                          <a:solidFill>
                            <a:srgbClr val="222830"/>
                          </a:solidFill>
                          <a:latin typeface="Source Sans Pro"/>
                        </a:rPr>
                        <a:t>**Pasokan dapat berubah menurut aturan protokol**</a:t>
                      </a:r>
                    </a:p>
                  </a:txBody>
                  <a:tcPr anchor="ctr" marL="73152" marR="73152" marT="27432" marB="27432">
                    <a:solidFill>
                      <a:srgbClr val="FFFFFF"/>
                    </a:solidFill>
                  </a:tcPr>
                </a:tc>
                <a:tc>
                  <a:txBody>
                    <a:bodyPr/>
                    <a:lstStyle/>
                    <a:p>
                      <a:r>
                        <a:rPr sz="1300" b="0">
                          <a:solidFill>
                            <a:srgbClr val="222830"/>
                          </a:solidFill>
                          <a:latin typeface="Source Sans Pro"/>
                        </a:rPr>
                        <a:t>Analisis pasokan menjadi sepenting analisis pendapatan</a:t>
                      </a:r>
                    </a:p>
                  </a:txBody>
                  <a:tcPr anchor="ctr" marL="73152" marR="73152" marT="27432" marB="27432">
                    <a:solidFill>
                      <a:srgbClr val="FFFFFF"/>
                    </a:solidFill>
                  </a:tcPr>
                </a:tc>
              </a:tr>
              <a:tr h="384048">
                <a:tc>
                  <a:txBody>
                    <a:bodyPr/>
                    <a:lstStyle/>
                    <a:p>
                      <a:r>
                        <a:rPr sz="1300" b="1">
                          <a:solidFill>
                            <a:srgbClr val="222830"/>
                          </a:solidFill>
                          <a:latin typeface="Source Sans Pro"/>
                        </a:rPr>
                        <a:t>**Menghasilkan pendapatan tidak otomatis berarti pemegang token menerimanya**</a:t>
                      </a:r>
                    </a:p>
                  </a:txBody>
                  <a:tcPr anchor="ctr" marL="73152" marR="73152" marT="27432" marB="27432">
                    <a:solidFill>
                      <a:srgbClr val="F1F4F8"/>
                    </a:solidFill>
                  </a:tcPr>
                </a:tc>
                <a:tc>
                  <a:txBody>
                    <a:bodyPr/>
                    <a:lstStyle/>
                    <a:p>
                      <a:r>
                        <a:rPr sz="1300" b="0">
                          <a:solidFill>
                            <a:srgbClr val="222830"/>
                          </a:solidFill>
                          <a:latin typeface="Source Sans Pro"/>
                        </a:rPr>
                        <a:t>Akrual nilai harus ditelusuri secara eksplisit</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Analisis pasokan: bagian yang paling sering diabaikan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600" b="1">
                <a:solidFill>
                  <a:srgbClr val="0F2B46"/>
                </a:solidFill>
                <a:latin typeface="Source Sans Pro"/>
              </a:rPr>
              <a:t>Analisis pasokan: bagian yang paling sering diabaikan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Analoginya pada saham</a:t>
            </a:r>
            <a:r>
              <a:rPr sz="1700" b="0">
                <a:solidFill>
                  <a:srgbClr val="222830"/>
                </a:solidFill>
                <a:latin typeface="Source Sans Pro"/>
              </a:rPr>
              <a:t> — meski tidak sempurna — adalah menilai perusahaan dari harga saham dikali saham yang </a:t>
            </a:r>
            <a:r>
              <a:rPr sz="1700" b="1">
                <a:solidFill>
                  <a:srgbClr val="222830"/>
                </a:solidFill>
                <a:latin typeface="Source Sans Pro"/>
              </a:rPr>
              <a:t>sedang diperdagangkan hari ini</a:t>
            </a:r>
            <a:r>
              <a:rPr sz="1700" b="0">
                <a:solidFill>
                  <a:srgbClr val="222830"/>
                </a:solidFill>
                <a:latin typeface="Source Sans Pro"/>
              </a:rPr>
              <a:t>, sambil…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Uji daya serap pasar</a:t>
            </a:r>
            <a:r>
              <a:rPr sz="1700" b="0">
                <a:solidFill>
                  <a:srgbClr val="222830"/>
                </a:solidFill>
                <a:latin typeface="Source Sans Pro"/>
              </a:rPr>
              <a:t> — perbandingan yang menentukan: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400" b="1">
                <a:solidFill>
                  <a:srgbClr val="0F2B46"/>
                </a:solidFill>
                <a:latin typeface="Source Sans Pro"/>
              </a:rPr>
              <a:t>Analisis pasokan: bagian yang paling sering diabaikan</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Ukuran</a:t>
                      </a:r>
                    </a:p>
                  </a:txBody>
                  <a:tcPr anchor="ctr" marL="73152" marR="73152">
                    <a:solidFill>
                      <a:srgbClr val="0F2B46"/>
                    </a:solidFill>
                  </a:tcPr>
                </a:tc>
                <a:tc>
                  <a:txBody>
                    <a:bodyPr/>
                    <a:lstStyle/>
                    <a:p>
                      <a:r>
                        <a:rPr sz="1300" b="1">
                          <a:solidFill>
                            <a:srgbClr val="FFFFFF"/>
                          </a:solidFill>
                          <a:latin typeface="Source Sans Pro"/>
                        </a:rPr>
                        <a:t>Arti</a:t>
                      </a:r>
                    </a:p>
                  </a:txBody>
                  <a:tcPr anchor="ctr" marL="73152" marR="73152">
                    <a:solidFill>
                      <a:srgbClr val="0F2B46"/>
                    </a:solidFill>
                  </a:tcPr>
                </a:tc>
                <a:tc>
                  <a:txBody>
                    <a:bodyPr/>
                    <a:lstStyle/>
                    <a:p>
                      <a:r>
                        <a:rPr sz="1300" b="1">
                          <a:solidFill>
                            <a:srgbClr val="FFFFFF"/>
                          </a:solidFill>
                          <a:latin typeface="Source Sans Pro"/>
                        </a:rPr>
                        <a:t>Kegunaan</a:t>
                      </a:r>
                    </a:p>
                  </a:txBody>
                  <a:tcPr anchor="ctr" marL="73152" marR="73152">
                    <a:solidFill>
                      <a:srgbClr val="0F2B46"/>
                    </a:solidFill>
                  </a:tcPr>
                </a:tc>
              </a:tr>
              <a:tr h="384048">
                <a:tc>
                  <a:txBody>
                    <a:bodyPr/>
                    <a:lstStyle/>
                    <a:p>
                      <a:r>
                        <a:rPr sz="1300" b="1">
                          <a:solidFill>
                            <a:srgbClr val="222830"/>
                          </a:solidFill>
                          <a:latin typeface="Source Sans Pro"/>
                        </a:rPr>
                        <a:t>**Pasokan beredar**</a:t>
                      </a:r>
                    </a:p>
                  </a:txBody>
                  <a:tcPr anchor="ctr" marL="73152" marR="73152" marT="27432" marB="27432">
                    <a:solidFill>
                      <a:srgbClr val="FFFFFF"/>
                    </a:solidFill>
                  </a:tcPr>
                </a:tc>
                <a:tc>
                  <a:txBody>
                    <a:bodyPr/>
                    <a:lstStyle/>
                    <a:p>
                      <a:r>
                        <a:rPr sz="1300" b="0">
                          <a:solidFill>
                            <a:srgbClr val="222830"/>
                          </a:solidFill>
                          <a:latin typeface="Source Sans Pro"/>
                        </a:rPr>
                        <a:t>Token yang sudah dapat diperdagangkan</a:t>
                      </a:r>
                    </a:p>
                  </a:txBody>
                  <a:tcPr anchor="ctr" marL="73152" marR="73152" marT="27432" marB="27432">
                    <a:solidFill>
                      <a:srgbClr val="FFFFFF"/>
                    </a:solidFill>
                  </a:tcPr>
                </a:tc>
                <a:tc>
                  <a:txBody>
                    <a:bodyPr/>
                    <a:lstStyle/>
                    <a:p>
                      <a:r>
                        <a:rPr sz="1300" b="0">
                          <a:solidFill>
                            <a:srgbClr val="222830"/>
                          </a:solidFill>
                          <a:latin typeface="Source Sans Pro"/>
                        </a:rPr>
                        <a:t>Dasar kapitalisasi pasar</a:t>
                      </a:r>
                    </a:p>
                  </a:txBody>
                  <a:tcPr anchor="ctr" marL="73152" marR="73152" marT="27432" marB="27432">
                    <a:solidFill>
                      <a:srgbClr val="FFFFFF"/>
                    </a:solidFill>
                  </a:tcPr>
                </a:tc>
              </a:tr>
              <a:tr h="384048">
                <a:tc>
                  <a:txBody>
                    <a:bodyPr/>
                    <a:lstStyle/>
                    <a:p>
                      <a:r>
                        <a:rPr sz="1300" b="1">
                          <a:solidFill>
                            <a:srgbClr val="222830"/>
                          </a:solidFill>
                          <a:latin typeface="Source Sans Pro"/>
                        </a:rPr>
                        <a:t>**Pasokan total**</a:t>
                      </a:r>
                    </a:p>
                  </a:txBody>
                  <a:tcPr anchor="ctr" marL="73152" marR="73152" marT="27432" marB="27432">
                    <a:solidFill>
                      <a:srgbClr val="F1F4F8"/>
                    </a:solidFill>
                  </a:tcPr>
                </a:tc>
                <a:tc>
                  <a:txBody>
                    <a:bodyPr/>
                    <a:lstStyle/>
                    <a:p>
                      <a:r>
                        <a:rPr sz="1300" b="0">
                          <a:solidFill>
                            <a:srgbClr val="222830"/>
                          </a:solidFill>
                          <a:latin typeface="Source Sans Pro"/>
                        </a:rPr>
                        <a:t>Sudah dibuat, termasuk yang terkunci</a:t>
                      </a:r>
                    </a:p>
                  </a:txBody>
                  <a:tcPr anchor="ctr" marL="73152" marR="73152" marT="27432" marB="27432">
                    <a:solidFill>
                      <a:srgbClr val="F1F4F8"/>
                    </a:solidFill>
                  </a:tcPr>
                </a:tc>
                <a:tc>
                  <a:txBody>
                    <a:bodyPr/>
                    <a:lstStyle/>
                    <a:p>
                      <a:r>
                        <a:rPr sz="1300" b="0">
                          <a:solidFill>
                            <a:srgbClr val="222830"/>
                          </a:solidFill>
                          <a:latin typeface="Source Sans Pro"/>
                        </a:rPr>
                        <a:t> </a:t>
                      </a:r>
                    </a:p>
                  </a:txBody>
                  <a:tcPr anchor="ctr" marL="73152" marR="73152" marT="27432" marB="27432">
                    <a:solidFill>
                      <a:srgbClr val="F1F4F8"/>
                    </a:solidFill>
                  </a:tcPr>
                </a:tc>
              </a:tr>
              <a:tr h="384048">
                <a:tc>
                  <a:txBody>
                    <a:bodyPr/>
                    <a:lstStyle/>
                    <a:p>
                      <a:r>
                        <a:rPr sz="1300" b="1">
                          <a:solidFill>
                            <a:srgbClr val="222830"/>
                          </a:solidFill>
                          <a:latin typeface="Source Sans Pro"/>
                        </a:rPr>
                        <a:t>**Pasokan maksimum**</a:t>
                      </a:r>
                    </a:p>
                  </a:txBody>
                  <a:tcPr anchor="ctr" marL="73152" marR="73152" marT="27432" marB="27432">
                    <a:solidFill>
                      <a:srgbClr val="FFFFFF"/>
                    </a:solidFill>
                  </a:tcPr>
                </a:tc>
                <a:tc>
                  <a:txBody>
                    <a:bodyPr/>
                    <a:lstStyle/>
                    <a:p>
                      <a:r>
                        <a:rPr sz="1300" b="0">
                          <a:solidFill>
                            <a:srgbClr val="222830"/>
                          </a:solidFill>
                          <a:latin typeface="Source Sans Pro"/>
                        </a:rPr>
                        <a:t>Batas atas menurut protokol — bila ada</a:t>
                      </a:r>
                    </a:p>
                  </a:txBody>
                  <a:tcPr anchor="ctr" marL="73152" marR="73152" marT="27432" marB="27432">
                    <a:solidFill>
                      <a:srgbClr val="FFFFFF"/>
                    </a:solidFill>
                  </a:tcPr>
                </a:tc>
                <a:tc>
                  <a:txBody>
                    <a:bodyPr/>
                    <a:lstStyle/>
                    <a:p>
                      <a:r>
                        <a:rPr sz="1300" b="0">
                          <a:solidFill>
                            <a:srgbClr val="222830"/>
                          </a:solidFill>
                          <a:latin typeface="Source Sans Pro"/>
                        </a:rPr>
                        <a:t>Dasar valuasi terdilusi penuh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400" b="1">
                <a:solidFill>
                  <a:srgbClr val="0F2B46"/>
                </a:solidFill>
                <a:latin typeface="Source Sans Pro"/>
              </a:rPr>
              <a:t>Analisis pasokan: bagian yang paling sering diabaikan</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Rasio</a:t>
                      </a:r>
                    </a:p>
                  </a:txBody>
                  <a:tcPr anchor="ctr" marL="73152" marR="73152">
                    <a:solidFill>
                      <a:srgbClr val="0F2B46"/>
                    </a:solidFill>
                  </a:tcPr>
                </a:tc>
                <a:tc>
                  <a:txBody>
                    <a:bodyPr/>
                    <a:lstStyle/>
                    <a:p>
                      <a:r>
                        <a:rPr sz="1300" b="1">
                          <a:solidFill>
                            <a:srgbClr val="FFFFFF"/>
                          </a:solidFill>
                          <a:latin typeface="Source Sans Pro"/>
                        </a:rPr>
                        <a:t>Tafsir</a:t>
                      </a:r>
                    </a:p>
                  </a:txBody>
                  <a:tcPr anchor="ctr" marL="73152" marR="73152">
                    <a:solidFill>
                      <a:srgbClr val="0F2B46"/>
                    </a:solidFill>
                  </a:tcPr>
                </a:tc>
              </a:tr>
              <a:tr h="384048">
                <a:tc>
                  <a:txBody>
                    <a:bodyPr/>
                    <a:lstStyle/>
                    <a:p>
                      <a:r>
                        <a:rPr sz="1300" b="1">
                          <a:solidFill>
                            <a:srgbClr val="222830"/>
                          </a:solidFill>
                          <a:latin typeface="Source Sans Pro"/>
                        </a:rPr>
                        <a:t>Mendekati 1</a:t>
                      </a:r>
                    </a:p>
                  </a:txBody>
                  <a:tcPr anchor="ctr" marL="73152" marR="73152" marT="27432" marB="27432">
                    <a:solidFill>
                      <a:srgbClr val="FFFFFF"/>
                    </a:solidFill>
                  </a:tcPr>
                </a:tc>
                <a:tc>
                  <a:txBody>
                    <a:bodyPr/>
                    <a:lstStyle/>
                    <a:p>
                      <a:r>
                        <a:rPr sz="1300" b="0">
                          <a:solidFill>
                            <a:srgbClr val="222830"/>
                          </a:solidFill>
                          <a:latin typeface="Source Sans Pro"/>
                        </a:rPr>
                        <a:t>Sebagian besar pasokan sudah beredar</a:t>
                      </a:r>
                    </a:p>
                  </a:txBody>
                  <a:tcPr anchor="ctr" marL="73152" marR="73152" marT="27432" marB="27432">
                    <a:solidFill>
                      <a:srgbClr val="FFFFFF"/>
                    </a:solidFill>
                  </a:tcPr>
                </a:tc>
              </a:tr>
              <a:tr h="384048">
                <a:tc>
                  <a:txBody>
                    <a:bodyPr/>
                    <a:lstStyle/>
                    <a:p>
                      <a:r>
                        <a:rPr sz="1300" b="1">
                          <a:solidFill>
                            <a:srgbClr val="222830"/>
                          </a:solidFill>
                          <a:latin typeface="Source Sans Pro"/>
                        </a:rPr>
                        <a:t>2–3×</a:t>
                      </a:r>
                    </a:p>
                  </a:txBody>
                  <a:tcPr anchor="ctr" marL="73152" marR="73152" marT="27432" marB="27432">
                    <a:solidFill>
                      <a:srgbClr val="F1F4F8"/>
                    </a:solidFill>
                  </a:tcPr>
                </a:tc>
                <a:tc>
                  <a:txBody>
                    <a:bodyPr/>
                    <a:lstStyle/>
                    <a:p>
                      <a:r>
                        <a:rPr sz="1300" b="0">
                          <a:solidFill>
                            <a:srgbClr val="222830"/>
                          </a:solidFill>
                          <a:latin typeface="Source Sans Pro"/>
                        </a:rPr>
                        <a:t>Dilusi berarti akan datang</a:t>
                      </a:r>
                    </a:p>
                  </a:txBody>
                  <a:tcPr anchor="ctr" marL="73152" marR="73152" marT="27432" marB="27432">
                    <a:solidFill>
                      <a:srgbClr val="F1F4F8"/>
                    </a:solidFill>
                  </a:tcPr>
                </a:tc>
              </a:tr>
              <a:tr h="384048">
                <a:tc>
                  <a:txBody>
                    <a:bodyPr/>
                    <a:lstStyle/>
                    <a:p>
                      <a:r>
                        <a:rPr sz="1300" b="1">
                          <a:solidFill>
                            <a:srgbClr val="222830"/>
                          </a:solidFill>
                          <a:latin typeface="Source Sans Pro"/>
                        </a:rPr>
                        <a:t>**&gt; 4×**</a:t>
                      </a:r>
                    </a:p>
                  </a:txBody>
                  <a:tcPr anchor="ctr" marL="73152" marR="73152" marT="27432" marB="27432">
                    <a:solidFill>
                      <a:srgbClr val="FFFFFF"/>
                    </a:solidFill>
                  </a:tcPr>
                </a:tc>
                <a:tc>
                  <a:txBody>
                    <a:bodyPr/>
                    <a:lstStyle/>
                    <a:p>
                      <a:r>
                        <a:rPr sz="1300" b="0">
                          <a:solidFill>
                            <a:srgbClr val="222830"/>
                          </a:solidFill>
                          <a:latin typeface="Source Sans Pro"/>
                        </a:rPr>
                        <a:t>**Sebagian besar nilai belum beredar — periksa jadwal pembukaan**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Pendapatan protokol dan akrual nilai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600" b="1">
                <a:solidFill>
                  <a:srgbClr val="0F2B46"/>
                </a:solidFill>
                <a:latin typeface="Source Sans Pro"/>
              </a:rPr>
              <a:t>Pendapatan protokol dan akrual nilai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Pendapatan protokol dapat sangat berfluktuasi dan bergantung siklus</a:t>
            </a:r>
          </a:p>
          <a:p>
            <a:pPr algn="l">
              <a:lnSpc>
                <a:spcPct val="120000"/>
              </a:lnSpc>
              <a:spcBef>
                <a:spcPts val="1000"/>
              </a:spcBef>
              <a:spcAft>
                <a:spcPts val="0"/>
              </a:spcAft>
            </a:pPr>
            <a:r>
              <a:rPr sz="1700" b="0">
                <a:solidFill>
                  <a:srgbClr val="222830"/>
                </a:solidFill>
                <a:latin typeface="Source Sans Pro"/>
              </a:rPr>
              <a:t>▪  Tidak ada standar akuntansi yang diaudit</a:t>
            </a:r>
          </a:p>
          <a:p>
            <a:pPr algn="l">
              <a:lnSpc>
                <a:spcPct val="120000"/>
              </a:lnSpc>
              <a:spcBef>
                <a:spcPts val="1000"/>
              </a:spcBef>
              <a:spcAft>
                <a:spcPts val="0"/>
              </a:spcAft>
            </a:pPr>
            <a:r>
              <a:rPr sz="1700" b="0">
                <a:solidFill>
                  <a:srgbClr val="222830"/>
                </a:solidFill>
                <a:latin typeface="Source Sans Pro"/>
              </a:rPr>
              <a:t>▪  Pendapatan dapat berasal dari aktivitas yang bersifat sementara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Pendapatan protokol dan akrual nilai</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Pertanyaan</a:t>
                      </a:r>
                    </a:p>
                  </a:txBody>
                  <a:tcPr anchor="ctr" marL="73152" marR="73152">
                    <a:solidFill>
                      <a:srgbClr val="0F2B46"/>
                    </a:solidFill>
                  </a:tcPr>
                </a:tc>
                <a:tc>
                  <a:txBody>
                    <a:bodyPr/>
                    <a:lstStyle/>
                    <a:p>
                      <a:r>
                        <a:rPr sz="1300" b="1">
                          <a:solidFill>
                            <a:srgbClr val="FFFFFF"/>
                          </a:solidFill>
                          <a:latin typeface="Source Sans Pro"/>
                        </a:rPr>
                        <a:t>Jawaban dicari di</a:t>
                      </a:r>
                    </a:p>
                  </a:txBody>
                  <a:tcPr anchor="ctr" marL="73152" marR="73152">
                    <a:solidFill>
                      <a:srgbClr val="0F2B46"/>
                    </a:solidFill>
                  </a:tcPr>
                </a:tc>
              </a:tr>
              <a:tr h="384048">
                <a:tc>
                  <a:txBody>
                    <a:bodyPr/>
                    <a:lstStyle/>
                    <a:p>
                      <a:r>
                        <a:rPr sz="1300" b="1">
                          <a:solidFill>
                            <a:srgbClr val="222830"/>
                          </a:solidFill>
                          <a:latin typeface="Source Sans Pro"/>
                        </a:rPr>
                        <a:t>1. Apakah protokol menghasilkan pendapatan?</a:t>
                      </a:r>
                    </a:p>
                  </a:txBody>
                  <a:tcPr anchor="ctr" marL="73152" marR="73152" marT="27432" marB="27432">
                    <a:solidFill>
                      <a:srgbClr val="FFFFFF"/>
                    </a:solidFill>
                  </a:tcPr>
                </a:tc>
                <a:tc>
                  <a:txBody>
                    <a:bodyPr/>
                    <a:lstStyle/>
                    <a:p>
                      <a:r>
                        <a:rPr sz="1300" b="0">
                          <a:solidFill>
                            <a:srgbClr val="222830"/>
                          </a:solidFill>
                          <a:latin typeface="Source Sans Pro"/>
                        </a:rPr>
                        <a:t>Data biaya jaringan atau protokol</a:t>
                      </a:r>
                    </a:p>
                  </a:txBody>
                  <a:tcPr anchor="ctr" marL="73152" marR="73152" marT="27432" marB="27432">
                    <a:solidFill>
                      <a:srgbClr val="FFFFFF"/>
                    </a:solidFill>
                  </a:tcPr>
                </a:tc>
              </a:tr>
              <a:tr h="384048">
                <a:tc>
                  <a:txBody>
                    <a:bodyPr/>
                    <a:lstStyle/>
                    <a:p>
                      <a:r>
                        <a:rPr sz="1300" b="1">
                          <a:solidFill>
                            <a:srgbClr val="222830"/>
                          </a:solidFill>
                          <a:latin typeface="Source Sans Pro"/>
                        </a:rPr>
                        <a:t>2. **Apakah pemegang token menerimanya?**</a:t>
                      </a:r>
                    </a:p>
                  </a:txBody>
                  <a:tcPr anchor="ctr" marL="73152" marR="73152" marT="27432" marB="27432">
                    <a:solidFill>
                      <a:srgbClr val="F1F4F8"/>
                    </a:solidFill>
                  </a:tcPr>
                </a:tc>
                <a:tc>
                  <a:txBody>
                    <a:bodyPr/>
                    <a:lstStyle/>
                    <a:p>
                      <a:r>
                        <a:rPr sz="1300" b="0">
                          <a:solidFill>
                            <a:srgbClr val="222830"/>
                          </a:solidFill>
                          <a:latin typeface="Source Sans Pro"/>
                        </a:rPr>
                        <a:t>**Rancangan akrual nilai**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Pendapatan protokol dan akrual nilai</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Mekanisme</a:t>
                      </a:r>
                    </a:p>
                  </a:txBody>
                  <a:tcPr anchor="ctr" marL="73152" marR="73152">
                    <a:solidFill>
                      <a:srgbClr val="0F2B46"/>
                    </a:solidFill>
                  </a:tcPr>
                </a:tc>
                <a:tc>
                  <a:txBody>
                    <a:bodyPr/>
                    <a:lstStyle/>
                    <a:p>
                      <a:r>
                        <a:rPr sz="1300" b="1">
                          <a:solidFill>
                            <a:srgbClr val="FFFFFF"/>
                          </a:solidFill>
                          <a:latin typeface="Source Sans Pro"/>
                        </a:rPr>
                        <a:t>Cara kerja</a:t>
                      </a:r>
                    </a:p>
                  </a:txBody>
                  <a:tcPr anchor="ctr" marL="73152" marR="73152">
                    <a:solidFill>
                      <a:srgbClr val="0F2B46"/>
                    </a:solidFill>
                  </a:tcPr>
                </a:tc>
                <a:tc>
                  <a:txBody>
                    <a:bodyPr/>
                    <a:lstStyle/>
                    <a:p>
                      <a:r>
                        <a:rPr sz="1300" b="1">
                          <a:solidFill>
                            <a:srgbClr val="FFFFFF"/>
                          </a:solidFill>
                          <a:latin typeface="Source Sans Pro"/>
                        </a:rPr>
                        <a:t>Analog pada saham</a:t>
                      </a:r>
                    </a:p>
                  </a:txBody>
                  <a:tcPr anchor="ctr" marL="73152" marR="73152">
                    <a:solidFill>
                      <a:srgbClr val="0F2B46"/>
                    </a:solidFill>
                  </a:tcPr>
                </a:tc>
              </a:tr>
              <a:tr h="384048">
                <a:tc>
                  <a:txBody>
                    <a:bodyPr/>
                    <a:lstStyle/>
                    <a:p>
                      <a:r>
                        <a:rPr sz="1300" b="1">
                          <a:solidFill>
                            <a:srgbClr val="222830"/>
                          </a:solidFill>
                          <a:latin typeface="Source Sans Pro"/>
                        </a:rPr>
                        <a:t>**Pembakaran (burn)**</a:t>
                      </a:r>
                    </a:p>
                  </a:txBody>
                  <a:tcPr anchor="ctr" marL="73152" marR="73152" marT="27432" marB="27432">
                    <a:solidFill>
                      <a:srgbClr val="FFFFFF"/>
                    </a:solidFill>
                  </a:tcPr>
                </a:tc>
                <a:tc>
                  <a:txBody>
                    <a:bodyPr/>
                    <a:lstStyle/>
                    <a:p>
                      <a:r>
                        <a:rPr sz="1300" b="0">
                          <a:solidFill>
                            <a:srgbClr val="222830"/>
                          </a:solidFill>
                          <a:latin typeface="Source Sans Pro"/>
                        </a:rPr>
                        <a:t>Sebagian biaya dipakai membeli dan menghancurkan token</a:t>
                      </a:r>
                    </a:p>
                  </a:txBody>
                  <a:tcPr anchor="ctr" marL="73152" marR="73152" marT="27432" marB="27432">
                    <a:solidFill>
                      <a:srgbClr val="FFFFFF"/>
                    </a:solidFill>
                  </a:tcPr>
                </a:tc>
                <a:tc>
                  <a:txBody>
                    <a:bodyPr/>
                    <a:lstStyle/>
                    <a:p>
                      <a:r>
                        <a:rPr sz="1300" b="0">
                          <a:solidFill>
                            <a:srgbClr val="222830"/>
                          </a:solidFill>
                          <a:latin typeface="Source Sans Pro"/>
                        </a:rPr>
                        <a:t>Pembelian kembali saham</a:t>
                      </a:r>
                    </a:p>
                  </a:txBody>
                  <a:tcPr anchor="ctr" marL="73152" marR="73152" marT="27432" marB="27432">
                    <a:solidFill>
                      <a:srgbClr val="FFFFFF"/>
                    </a:solidFill>
                  </a:tcPr>
                </a:tc>
              </a:tr>
              <a:tr h="384048">
                <a:tc>
                  <a:txBody>
                    <a:bodyPr/>
                    <a:lstStyle/>
                    <a:p>
                      <a:r>
                        <a:rPr sz="1300" b="1">
                          <a:solidFill>
                            <a:srgbClr val="222830"/>
                          </a:solidFill>
                          <a:latin typeface="Source Sans Pro"/>
                        </a:rPr>
                        <a:t>**Bagi hasil**</a:t>
                      </a:r>
                    </a:p>
                  </a:txBody>
                  <a:tcPr anchor="ctr" marL="73152" marR="73152" marT="27432" marB="27432">
                    <a:solidFill>
                      <a:srgbClr val="F1F4F8"/>
                    </a:solidFill>
                  </a:tcPr>
                </a:tc>
                <a:tc>
                  <a:txBody>
                    <a:bodyPr/>
                    <a:lstStyle/>
                    <a:p>
                      <a:r>
                        <a:rPr sz="1300" b="0">
                          <a:solidFill>
                            <a:srgbClr val="222830"/>
                          </a:solidFill>
                          <a:latin typeface="Source Sans Pro"/>
                        </a:rPr>
                        <a:t>Sebagian biaya dibagikan ke pemegang yang mengunci</a:t>
                      </a:r>
                    </a:p>
                  </a:txBody>
                  <a:tcPr anchor="ctr" marL="73152" marR="73152" marT="27432" marB="27432">
                    <a:solidFill>
                      <a:srgbClr val="F1F4F8"/>
                    </a:solidFill>
                  </a:tcPr>
                </a:tc>
                <a:tc>
                  <a:txBody>
                    <a:bodyPr/>
                    <a:lstStyle/>
                    <a:p>
                      <a:r>
                        <a:rPr sz="1300" b="0">
                          <a:solidFill>
                            <a:srgbClr val="222830"/>
                          </a:solidFill>
                          <a:latin typeface="Source Sans Pro"/>
                        </a:rPr>
                        <a:t>Dividen</a:t>
                      </a:r>
                    </a:p>
                  </a:txBody>
                  <a:tcPr anchor="ctr" marL="73152" marR="73152" marT="27432" marB="27432">
                    <a:solidFill>
                      <a:srgbClr val="F1F4F8"/>
                    </a:solidFill>
                  </a:tcPr>
                </a:tc>
              </a:tr>
              <a:tr h="384048">
                <a:tc>
                  <a:txBody>
                    <a:bodyPr/>
                    <a:lstStyle/>
                    <a:p>
                      <a:r>
                        <a:rPr sz="1300" b="1">
                          <a:solidFill>
                            <a:srgbClr val="222830"/>
                          </a:solidFill>
                          <a:latin typeface="Source Sans Pro"/>
                        </a:rPr>
                        <a:t>**Hak tata kelola saja**</a:t>
                      </a:r>
                    </a:p>
                  </a:txBody>
                  <a:tcPr anchor="ctr" marL="73152" marR="73152" marT="27432" marB="27432">
                    <a:solidFill>
                      <a:srgbClr val="FFFFFF"/>
                    </a:solidFill>
                  </a:tcPr>
                </a:tc>
                <a:tc>
                  <a:txBody>
                    <a:bodyPr/>
                    <a:lstStyle/>
                    <a:p>
                      <a:r>
                        <a:rPr sz="1300" b="0">
                          <a:solidFill>
                            <a:srgbClr val="222830"/>
                          </a:solidFill>
                          <a:latin typeface="Source Sans Pro"/>
                        </a:rPr>
                        <a:t>Token hanya memberi hak suara</a:t>
                      </a:r>
                    </a:p>
                  </a:txBody>
                  <a:tcPr anchor="ctr" marL="73152" marR="73152" marT="27432" marB="27432">
                    <a:solidFill>
                      <a:srgbClr val="FFFFFF"/>
                    </a:solidFill>
                  </a:tcPr>
                </a:tc>
                <a:tc>
                  <a:txBody>
                    <a:bodyPr/>
                    <a:lstStyle/>
                    <a:p>
                      <a:r>
                        <a:rPr sz="1300" b="0">
                          <a:solidFill>
                            <a:srgbClr val="222830"/>
                          </a:solidFill>
                          <a:latin typeface="Source Sans Pro"/>
                        </a:rPr>
                        <a:t>Saham tanpa hak ekonomi</a:t>
                      </a:r>
                    </a:p>
                  </a:txBody>
                  <a:tcPr anchor="ctr" marL="73152" marR="73152" marT="27432" marB="27432">
                    <a:solidFill>
                      <a:srgbClr val="FFFFFF"/>
                    </a:solidFill>
                  </a:tcPr>
                </a:tc>
              </a:tr>
              <a:tr h="384048">
                <a:tc>
                  <a:txBody>
                    <a:bodyPr/>
                    <a:lstStyle/>
                    <a:p>
                      <a:r>
                        <a:rPr sz="1300" b="1">
                          <a:solidFill>
                            <a:srgbClr val="222830"/>
                          </a:solidFill>
                          <a:latin typeface="Source Sans Pro"/>
                        </a:rPr>
                        <a:t>**Utilitas**</a:t>
                      </a:r>
                    </a:p>
                  </a:txBody>
                  <a:tcPr anchor="ctr" marL="73152" marR="73152" marT="27432" marB="27432">
                    <a:solidFill>
                      <a:srgbClr val="F1F4F8"/>
                    </a:solidFill>
                  </a:tcPr>
                </a:tc>
                <a:tc>
                  <a:txBody>
                    <a:bodyPr/>
                    <a:lstStyle/>
                    <a:p>
                      <a:r>
                        <a:rPr sz="1300" b="0">
                          <a:solidFill>
                            <a:srgbClr val="222830"/>
                          </a:solidFill>
                          <a:latin typeface="Source Sans Pro"/>
                        </a:rPr>
                        <a:t>Token diperlukan untuk memakai jaringan</a:t>
                      </a:r>
                    </a:p>
                  </a:txBody>
                  <a:tcPr anchor="ctr" marL="73152" marR="73152" marT="27432" marB="27432">
                    <a:solidFill>
                      <a:srgbClr val="F1F4F8"/>
                    </a:solidFill>
                  </a:tcPr>
                </a:tc>
                <a:tc>
                  <a:txBody>
                    <a:bodyPr/>
                    <a:lstStyle/>
                    <a:p>
                      <a:r>
                        <a:rPr sz="1300" b="0">
                          <a:solidFill>
                            <a:srgbClr val="222830"/>
                          </a:solidFill>
                          <a:latin typeface="Source Sans Pro"/>
                        </a:rPr>
                        <a:t>Tidak ada analog langsung</a:t>
                      </a:r>
                    </a:p>
                  </a:txBody>
                  <a:tcPr anchor="ctr" marL="73152" marR="73152" marT="27432" marB="27432">
                    <a:solidFill>
                      <a:srgbClr val="F1F4F8"/>
                    </a:solidFill>
                  </a:tcPr>
                </a:tc>
              </a:tr>
              <a:tr h="384048">
                <a:tc>
                  <a:txBody>
                    <a:bodyPr/>
                    <a:lstStyle/>
                    <a:p>
                      <a:r>
                        <a:rPr sz="1300" b="1">
                          <a:solidFill>
                            <a:srgbClr val="222830"/>
                          </a:solidFill>
                          <a:latin typeface="Source Sans Pro"/>
                        </a:rPr>
                        <a:t>**Tidak ada**</a:t>
                      </a:r>
                    </a:p>
                  </a:txBody>
                  <a:tcPr anchor="ctr" marL="73152" marR="73152" marT="27432" marB="27432">
                    <a:solidFill>
                      <a:srgbClr val="FFFFFF"/>
                    </a:solidFill>
                  </a:tcPr>
                </a:tc>
                <a:tc>
                  <a:txBody>
                    <a:bodyPr/>
                    <a:lstStyle/>
                    <a:p>
                      <a:r>
                        <a:rPr sz="1300" b="0">
                          <a:solidFill>
                            <a:srgbClr val="222830"/>
                          </a:solidFill>
                          <a:latin typeface="Source Sans Pro"/>
                        </a:rPr>
                        <a:t>Pendapatan masuk ke entitas lain</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Imbal hasil penguncian: riil versus dilusi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Imbal hasil penguncian: riil versus dilusi</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Sumber</a:t>
                      </a:r>
                    </a:p>
                  </a:txBody>
                  <a:tcPr anchor="ctr" marL="73152" marR="73152">
                    <a:solidFill>
                      <a:srgbClr val="0F2B46"/>
                    </a:solidFill>
                  </a:tcPr>
                </a:tc>
                <a:tc>
                  <a:txBody>
                    <a:bodyPr/>
                    <a:lstStyle/>
                    <a:p>
                      <a:r>
                        <a:rPr sz="1300" b="1">
                          <a:solidFill>
                            <a:srgbClr val="FFFFFF"/>
                          </a:solidFill>
                          <a:latin typeface="Source Sans Pro"/>
                        </a:rPr>
                        <a:t>Sifat</a:t>
                      </a:r>
                    </a:p>
                  </a:txBody>
                  <a:tcPr anchor="ctr" marL="73152" marR="73152">
                    <a:solidFill>
                      <a:srgbClr val="0F2B46"/>
                    </a:solidFill>
                  </a:tcPr>
                </a:tc>
              </a:tr>
              <a:tr h="384048">
                <a:tc>
                  <a:txBody>
                    <a:bodyPr/>
                    <a:lstStyle/>
                    <a:p>
                      <a:r>
                        <a:rPr sz="1300" b="1">
                          <a:solidFill>
                            <a:srgbClr val="222830"/>
                          </a:solidFill>
                          <a:latin typeface="Source Sans Pro"/>
                        </a:rPr>
                        <a:t>**Penerbitan token baru**</a:t>
                      </a:r>
                    </a:p>
                  </a:txBody>
                  <a:tcPr anchor="ctr" marL="73152" marR="73152" marT="27432" marB="27432">
                    <a:solidFill>
                      <a:srgbClr val="FFFFFF"/>
                    </a:solidFill>
                  </a:tcPr>
                </a:tc>
                <a:tc>
                  <a:txBody>
                    <a:bodyPr/>
                    <a:lstStyle/>
                    <a:p>
                      <a:r>
                        <a:rPr sz="1300" b="0">
                          <a:solidFill>
                            <a:srgbClr val="222830"/>
                          </a:solidFill>
                          <a:latin typeface="Source Sans Pro"/>
                        </a:rPr>
                        <a:t>**Bukan imbal hasil** — ini dilusi yang dibagikan</a:t>
                      </a:r>
                    </a:p>
                  </a:txBody>
                  <a:tcPr anchor="ctr" marL="73152" marR="73152" marT="27432" marB="27432">
                    <a:solidFill>
                      <a:srgbClr val="FFFFFF"/>
                    </a:solidFill>
                  </a:tcPr>
                </a:tc>
              </a:tr>
              <a:tr h="384048">
                <a:tc>
                  <a:txBody>
                    <a:bodyPr/>
                    <a:lstStyle/>
                    <a:p>
                      <a:r>
                        <a:rPr sz="1300" b="1">
                          <a:solidFill>
                            <a:srgbClr val="222830"/>
                          </a:solidFill>
                          <a:latin typeface="Source Sans Pro"/>
                        </a:rPr>
                        <a:t>Bagi hasil dari biaya yang dibayar pengguna</a:t>
                      </a:r>
                    </a:p>
                  </a:txBody>
                  <a:tcPr anchor="ctr" marL="73152" marR="73152" marT="27432" marB="27432">
                    <a:solidFill>
                      <a:srgbClr val="F1F4F8"/>
                    </a:solidFill>
                  </a:tcPr>
                </a:tc>
                <a:tc>
                  <a:txBody>
                    <a:bodyPr/>
                    <a:lstStyle/>
                    <a:p>
                      <a:r>
                        <a:rPr sz="1300" b="0">
                          <a:solidFill>
                            <a:srgbClr val="222830"/>
                          </a:solidFill>
                          <a:latin typeface="Source Sans Pro"/>
                        </a:rPr>
                        <a:t>**Imbal hasil riil**</a:t>
                      </a:r>
                    </a:p>
                  </a:txBody>
                  <a:tcPr anchor="ctr" marL="73152" marR="73152" marT="27432" marB="27432">
                    <a:solidFill>
                      <a:srgbClr val="F1F4F8"/>
                    </a:solidFill>
                  </a:tcPr>
                </a:tc>
              </a:tr>
              <a:tr h="384048">
                <a:tc>
                  <a:txBody>
                    <a:bodyPr/>
                    <a:lstStyle/>
                    <a:p>
                      <a:r>
                        <a:rPr sz="1300" b="1">
                          <a:solidFill>
                            <a:srgbClr val="222830"/>
                          </a:solidFill>
                          <a:latin typeface="Source Sans Pro"/>
                        </a:rPr>
                        <a:t>Campuran keduanya</a:t>
                      </a:r>
                    </a:p>
                  </a:txBody>
                  <a:tcPr anchor="ctr" marL="73152" marR="73152" marT="27432" marB="27432">
                    <a:solidFill>
                      <a:srgbClr val="FFFFFF"/>
                    </a:solidFill>
                  </a:tcPr>
                </a:tc>
                <a:tc>
                  <a:txBody>
                    <a:bodyPr/>
                    <a:lstStyle/>
                    <a:p>
                      <a:r>
                        <a:rPr sz="1300" b="0">
                          <a:solidFill>
                            <a:srgbClr val="222830"/>
                          </a:solidFill>
                          <a:latin typeface="Source Sans Pro"/>
                        </a:rPr>
                        <a:t>Harus diuraikan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Imbal hasil penguncian: riil versus dilusi</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Keadaan</a:t>
                      </a:r>
                    </a:p>
                  </a:txBody>
                  <a:tcPr anchor="ctr" marL="73152" marR="73152">
                    <a:solidFill>
                      <a:srgbClr val="0F2B46"/>
                    </a:solidFill>
                  </a:tcPr>
                </a:tc>
                <a:tc>
                  <a:txBody>
                    <a:bodyPr/>
                    <a:lstStyle/>
                    <a:p>
                      <a:r>
                        <a:rPr sz="1300" b="1">
                          <a:solidFill>
                            <a:srgbClr val="FFFFFF"/>
                          </a:solidFill>
                          <a:latin typeface="Source Sans Pro"/>
                        </a:rPr>
                        <a:t>Hasil</a:t>
                      </a:r>
                    </a:p>
                  </a:txBody>
                  <a:tcPr anchor="ctr" marL="73152" marR="73152">
                    <a:solidFill>
                      <a:srgbClr val="0F2B46"/>
                    </a:solidFill>
                  </a:tcPr>
                </a:tc>
              </a:tr>
              <a:tr h="384048">
                <a:tc>
                  <a:txBody>
                    <a:bodyPr/>
                    <a:lstStyle/>
                    <a:p>
                      <a:r>
                        <a:rPr sz="1300" b="1">
                          <a:solidFill>
                            <a:srgbClr val="222830"/>
                          </a:solidFill>
                          <a:latin typeface="Source Sans Pro"/>
                        </a:rPr>
                        <a:t>Imbal hasil nominal &gt; inflasi pasokan</a:t>
                      </a:r>
                    </a:p>
                  </a:txBody>
                  <a:tcPr anchor="ctr" marL="73152" marR="73152" marT="27432" marB="27432">
                    <a:solidFill>
                      <a:srgbClr val="FFFFFF"/>
                    </a:solidFill>
                  </a:tcPr>
                </a:tc>
                <a:tc>
                  <a:txBody>
                    <a:bodyPr/>
                    <a:lstStyle/>
                    <a:p>
                      <a:r>
                        <a:rPr sz="1300" b="0">
                          <a:solidFill>
                            <a:srgbClr val="222830"/>
                          </a:solidFill>
                          <a:latin typeface="Source Sans Pro"/>
                        </a:rPr>
                        <a:t>Porsi kepemilikan Anda **naik**</a:t>
                      </a:r>
                    </a:p>
                  </a:txBody>
                  <a:tcPr anchor="ctr" marL="73152" marR="73152" marT="27432" marB="27432">
                    <a:solidFill>
                      <a:srgbClr val="FFFFFF"/>
                    </a:solidFill>
                  </a:tcPr>
                </a:tc>
              </a:tr>
              <a:tr h="384048">
                <a:tc>
                  <a:txBody>
                    <a:bodyPr/>
                    <a:lstStyle/>
                    <a:p>
                      <a:r>
                        <a:rPr sz="1300" b="1">
                          <a:solidFill>
                            <a:srgbClr val="222830"/>
                          </a:solidFill>
                          <a:latin typeface="Source Sans Pro"/>
                        </a:rPr>
                        <a:t>Imbal hasil nominal = inflasi pasokan</a:t>
                      </a:r>
                    </a:p>
                  </a:txBody>
                  <a:tcPr anchor="ctr" marL="73152" marR="73152" marT="27432" marB="27432">
                    <a:solidFill>
                      <a:srgbClr val="F1F4F8"/>
                    </a:solidFill>
                  </a:tcPr>
                </a:tc>
                <a:tc>
                  <a:txBody>
                    <a:bodyPr/>
                    <a:lstStyle/>
                    <a:p>
                      <a:r>
                        <a:rPr sz="1300" b="0">
                          <a:solidFill>
                            <a:srgbClr val="222830"/>
                          </a:solidFill>
                          <a:latin typeface="Source Sans Pro"/>
                        </a:rPr>
                        <a:t>Porsi Anda **tetap** — imbal hasil riil nol</a:t>
                      </a:r>
                    </a:p>
                  </a:txBody>
                  <a:tcPr anchor="ctr" marL="73152" marR="73152" marT="27432" marB="27432">
                    <a:solidFill>
                      <a:srgbClr val="F1F4F8"/>
                    </a:solidFill>
                  </a:tcPr>
                </a:tc>
              </a:tr>
              <a:tr h="384048">
                <a:tc>
                  <a:txBody>
                    <a:bodyPr/>
                    <a:lstStyle/>
                    <a:p>
                      <a:r>
                        <a:rPr sz="1300" b="1">
                          <a:solidFill>
                            <a:srgbClr val="222830"/>
                          </a:solidFill>
                          <a:latin typeface="Source Sans Pro"/>
                        </a:rPr>
                        <a:t>**Tidak mengunci** sama sekali</a:t>
                      </a:r>
                    </a:p>
                  </a:txBody>
                  <a:tcPr anchor="ctr" marL="73152" marR="73152" marT="27432" marB="27432">
                    <a:solidFill>
                      <a:srgbClr val="FFFFFF"/>
                    </a:solidFill>
                  </a:tcPr>
                </a:tc>
                <a:tc>
                  <a:txBody>
                    <a:bodyPr/>
                    <a:lstStyle/>
                    <a:p>
                      <a:r>
                        <a:rPr sz="1300" b="0">
                          <a:solidFill>
                            <a:srgbClr val="222830"/>
                          </a:solidFill>
                          <a:latin typeface="Source Sans Pro"/>
                        </a:rPr>
                        <a:t>Porsi Anda **turun** sebesar dilusi penuh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Metrik rantai dan distorsinya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Metrik rantai dan distorsinya</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Metrik</a:t>
                      </a:r>
                    </a:p>
                  </a:txBody>
                  <a:tcPr anchor="ctr" marL="73152" marR="73152">
                    <a:solidFill>
                      <a:srgbClr val="0F2B46"/>
                    </a:solidFill>
                  </a:tcPr>
                </a:tc>
                <a:tc>
                  <a:txBody>
                    <a:bodyPr/>
                    <a:lstStyle/>
                    <a:p>
                      <a:r>
                        <a:rPr sz="1300" b="1">
                          <a:solidFill>
                            <a:srgbClr val="FFFFFF"/>
                          </a:solidFill>
                          <a:latin typeface="Source Sans Pro"/>
                        </a:rPr>
                        <a:t>Yang diklaim diukur</a:t>
                      </a:r>
                    </a:p>
                  </a:txBody>
                  <a:tcPr anchor="ctr" marL="73152" marR="73152">
                    <a:solidFill>
                      <a:srgbClr val="0F2B46"/>
                    </a:solidFill>
                  </a:tcPr>
                </a:tc>
                <a:tc>
                  <a:txBody>
                    <a:bodyPr/>
                    <a:lstStyle/>
                    <a:p>
                      <a:r>
                        <a:rPr sz="1300" b="1">
                          <a:solidFill>
                            <a:srgbClr val="FFFFFF"/>
                          </a:solidFill>
                          <a:latin typeface="Source Sans Pro"/>
                        </a:rPr>
                        <a:t>Distorsi yang mungkin</a:t>
                      </a:r>
                    </a:p>
                  </a:txBody>
                  <a:tcPr anchor="ctr" marL="73152" marR="73152">
                    <a:solidFill>
                      <a:srgbClr val="0F2B46"/>
                    </a:solidFill>
                  </a:tcPr>
                </a:tc>
              </a:tr>
              <a:tr h="384048">
                <a:tc>
                  <a:txBody>
                    <a:bodyPr/>
                    <a:lstStyle/>
                    <a:p>
                      <a:r>
                        <a:rPr sz="1300" b="1">
                          <a:solidFill>
                            <a:srgbClr val="222830"/>
                          </a:solidFill>
                          <a:latin typeface="Source Sans Pro"/>
                        </a:rPr>
                        <a:t>Alamat aktif</a:t>
                      </a:r>
                    </a:p>
                  </a:txBody>
                  <a:tcPr anchor="ctr" marL="73152" marR="73152" marT="27432" marB="27432">
                    <a:solidFill>
                      <a:srgbClr val="FFFFFF"/>
                    </a:solidFill>
                  </a:tcPr>
                </a:tc>
                <a:tc>
                  <a:txBody>
                    <a:bodyPr/>
                    <a:lstStyle/>
                    <a:p>
                      <a:r>
                        <a:rPr sz="1300" b="0">
                          <a:solidFill>
                            <a:srgbClr val="222830"/>
                          </a:solidFill>
                          <a:latin typeface="Source Sans Pro"/>
                        </a:rPr>
                        <a:t>Jumlah pengguna</a:t>
                      </a:r>
                    </a:p>
                  </a:txBody>
                  <a:tcPr anchor="ctr" marL="73152" marR="73152" marT="27432" marB="27432">
                    <a:solidFill>
                      <a:srgbClr val="FFFFFF"/>
                    </a:solidFill>
                  </a:tcPr>
                </a:tc>
                <a:tc>
                  <a:txBody>
                    <a:bodyPr/>
                    <a:lstStyle/>
                    <a:p>
                      <a:r>
                        <a:rPr sz="1300" b="0">
                          <a:solidFill>
                            <a:srgbClr val="222830"/>
                          </a:solidFill>
                          <a:latin typeface="Source Sans Pro"/>
                        </a:rPr>
                        <a:t>Satu orang dapat memiliki ribuan alamat</a:t>
                      </a:r>
                    </a:p>
                  </a:txBody>
                  <a:tcPr anchor="ctr" marL="73152" marR="73152" marT="27432" marB="27432">
                    <a:solidFill>
                      <a:srgbClr val="FFFFFF"/>
                    </a:solidFill>
                  </a:tcPr>
                </a:tc>
              </a:tr>
              <a:tr h="384048">
                <a:tc>
                  <a:txBody>
                    <a:bodyPr/>
                    <a:lstStyle/>
                    <a:p>
                      <a:r>
                        <a:rPr sz="1300" b="1">
                          <a:solidFill>
                            <a:srgbClr val="222830"/>
                          </a:solidFill>
                          <a:latin typeface="Source Sans Pro"/>
                        </a:rPr>
                        <a:t>Volume transaksi</a:t>
                      </a:r>
                    </a:p>
                  </a:txBody>
                  <a:tcPr anchor="ctr" marL="73152" marR="73152" marT="27432" marB="27432">
                    <a:solidFill>
                      <a:srgbClr val="F1F4F8"/>
                    </a:solidFill>
                  </a:tcPr>
                </a:tc>
                <a:tc>
                  <a:txBody>
                    <a:bodyPr/>
                    <a:lstStyle/>
                    <a:p>
                      <a:r>
                        <a:rPr sz="1300" b="0">
                          <a:solidFill>
                            <a:srgbClr val="222830"/>
                          </a:solidFill>
                          <a:latin typeface="Source Sans Pro"/>
                        </a:rPr>
                        <a:t>Aktivitas ekonomi</a:t>
                      </a:r>
                    </a:p>
                  </a:txBody>
                  <a:tcPr anchor="ctr" marL="73152" marR="73152" marT="27432" marB="27432">
                    <a:solidFill>
                      <a:srgbClr val="F1F4F8"/>
                    </a:solidFill>
                  </a:tcPr>
                </a:tc>
                <a:tc>
                  <a:txBody>
                    <a:bodyPr/>
                    <a:lstStyle/>
                    <a:p>
                      <a:r>
                        <a:rPr sz="1300" b="0">
                          <a:solidFill>
                            <a:srgbClr val="222830"/>
                          </a:solidFill>
                          <a:latin typeface="Source Sans Pro"/>
                        </a:rPr>
                        <a:t>Dapat dibesarkan oleh perdagangan berulang antar-alamat sendiri</a:t>
                      </a:r>
                    </a:p>
                  </a:txBody>
                  <a:tcPr anchor="ctr" marL="73152" marR="73152" marT="27432" marB="27432">
                    <a:solidFill>
                      <a:srgbClr val="F1F4F8"/>
                    </a:solidFill>
                  </a:tcPr>
                </a:tc>
              </a:tr>
              <a:tr h="384048">
                <a:tc>
                  <a:txBody>
                    <a:bodyPr/>
                    <a:lstStyle/>
                    <a:p>
                      <a:r>
                        <a:rPr sz="1300" b="1">
                          <a:solidFill>
                            <a:srgbClr val="222830"/>
                          </a:solidFill>
                          <a:latin typeface="Source Sans Pro"/>
                        </a:rPr>
                        <a:t>Nilai terkunci</a:t>
                      </a:r>
                    </a:p>
                  </a:txBody>
                  <a:tcPr anchor="ctr" marL="73152" marR="73152" marT="27432" marB="27432">
                    <a:solidFill>
                      <a:srgbClr val="FFFFFF"/>
                    </a:solidFill>
                  </a:tcPr>
                </a:tc>
                <a:tc>
                  <a:txBody>
                    <a:bodyPr/>
                    <a:lstStyle/>
                    <a:p>
                      <a:r>
                        <a:rPr sz="1300" b="0">
                          <a:solidFill>
                            <a:srgbClr val="222830"/>
                          </a:solidFill>
                          <a:latin typeface="Source Sans Pro"/>
                        </a:rPr>
                        <a:t>Kepercayaan/adopsi</a:t>
                      </a:r>
                    </a:p>
                  </a:txBody>
                  <a:tcPr anchor="ctr" marL="73152" marR="73152" marT="27432" marB="27432">
                    <a:solidFill>
                      <a:srgbClr val="FFFFFF"/>
                    </a:solidFill>
                  </a:tcPr>
                </a:tc>
                <a:tc>
                  <a:txBody>
                    <a:bodyPr/>
                    <a:lstStyle/>
                    <a:p>
                      <a:r>
                        <a:rPr sz="1300" b="0">
                          <a:solidFill>
                            <a:srgbClr val="222830"/>
                          </a:solidFill>
                          <a:latin typeface="Source Sans Pro"/>
                        </a:rPr>
                        <a:t>Dapat dihitung ganda antar-protokol; dapat ditarik seketika</a:t>
                      </a:r>
                    </a:p>
                  </a:txBody>
                  <a:tcPr anchor="ctr" marL="73152" marR="73152" marT="27432" marB="27432">
                    <a:solidFill>
                      <a:srgbClr val="FFFFFF"/>
                    </a:solidFill>
                  </a:tcPr>
                </a:tc>
              </a:tr>
              <a:tr h="384048">
                <a:tc>
                  <a:txBody>
                    <a:bodyPr/>
                    <a:lstStyle/>
                    <a:p>
                      <a:r>
                        <a:rPr sz="1300" b="1">
                          <a:solidFill>
                            <a:srgbClr val="222830"/>
                          </a:solidFill>
                          <a:latin typeface="Source Sans Pro"/>
                        </a:rPr>
                        <a:t>Jumlah transaksi</a:t>
                      </a:r>
                    </a:p>
                  </a:txBody>
                  <a:tcPr anchor="ctr" marL="73152" marR="73152" marT="27432" marB="27432">
                    <a:solidFill>
                      <a:srgbClr val="F1F4F8"/>
                    </a:solidFill>
                  </a:tcPr>
                </a:tc>
                <a:tc>
                  <a:txBody>
                    <a:bodyPr/>
                    <a:lstStyle/>
                    <a:p>
                      <a:r>
                        <a:rPr sz="1300" b="0">
                          <a:solidFill>
                            <a:srgbClr val="222830"/>
                          </a:solidFill>
                          <a:latin typeface="Source Sans Pro"/>
                        </a:rPr>
                        <a:t>Penggunaan</a:t>
                      </a:r>
                    </a:p>
                  </a:txBody>
                  <a:tcPr anchor="ctr" marL="73152" marR="73152" marT="27432" marB="27432">
                    <a:solidFill>
                      <a:srgbClr val="F1F4F8"/>
                    </a:solidFill>
                  </a:tcPr>
                </a:tc>
                <a:tc>
                  <a:txBody>
                    <a:bodyPr/>
                    <a:lstStyle/>
                    <a:p>
                      <a:r>
                        <a:rPr sz="1300" b="0">
                          <a:solidFill>
                            <a:srgbClr val="222830"/>
                          </a:solidFill>
                          <a:latin typeface="Source Sans Pro"/>
                        </a:rPr>
                        <a:t>Transaksi bernilai sangat kecil dapat mendominasi</a:t>
                      </a:r>
                    </a:p>
                  </a:txBody>
                  <a:tcPr anchor="ctr" marL="73152" marR="73152" marT="27432" marB="27432">
                    <a:solidFill>
                      <a:srgbClr val="F1F4F8"/>
                    </a:solidFill>
                  </a:tcPr>
                </a:tc>
              </a:tr>
              <a:tr h="384048">
                <a:tc>
                  <a:txBody>
                    <a:bodyPr/>
                    <a:lstStyle/>
                    <a:p>
                      <a:r>
                        <a:rPr sz="1300" b="1">
                          <a:solidFill>
                            <a:srgbClr val="222830"/>
                          </a:solidFill>
                          <a:latin typeface="Source Sans Pro"/>
                        </a:rPr>
                        <a:t>Pemegang</a:t>
                      </a:r>
                    </a:p>
                  </a:txBody>
                  <a:tcPr anchor="ctr" marL="73152" marR="73152" marT="27432" marB="27432">
                    <a:solidFill>
                      <a:srgbClr val="FFFFFF"/>
                    </a:solidFill>
                  </a:tcPr>
                </a:tc>
                <a:tc>
                  <a:txBody>
                    <a:bodyPr/>
                    <a:lstStyle/>
                    <a:p>
                      <a:r>
                        <a:rPr sz="1300" b="0">
                          <a:solidFill>
                            <a:srgbClr val="222830"/>
                          </a:solidFill>
                          <a:latin typeface="Source Sans Pro"/>
                        </a:rPr>
                        <a:t>Basis pemilik</a:t>
                      </a:r>
                    </a:p>
                  </a:txBody>
                  <a:tcPr anchor="ctr" marL="73152" marR="73152" marT="27432" marB="27432">
                    <a:solidFill>
                      <a:srgbClr val="FFFFFF"/>
                    </a:solidFill>
                  </a:tcPr>
                </a:tc>
                <a:tc>
                  <a:txBody>
                    <a:bodyPr/>
                    <a:lstStyle/>
                    <a:p>
                      <a:r>
                        <a:rPr sz="1300" b="0">
                          <a:solidFill>
                            <a:srgbClr val="222830"/>
                          </a:solidFill>
                          <a:latin typeface="Source Sans Pro"/>
                        </a:rPr>
                        <a:t>Distribusi lebih penting daripada jumlah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Metrik rantai dan distorsinya</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Uji</a:t>
                      </a:r>
                    </a:p>
                  </a:txBody>
                  <a:tcPr anchor="ctr" marL="73152" marR="73152">
                    <a:solidFill>
                      <a:srgbClr val="0F2B46"/>
                    </a:solidFill>
                  </a:tcPr>
                </a:tc>
                <a:tc>
                  <a:txBody>
                    <a:bodyPr/>
                    <a:lstStyle/>
                    <a:p>
                      <a:r>
                        <a:rPr sz="1300" b="1">
                          <a:solidFill>
                            <a:srgbClr val="FFFFFF"/>
                          </a:solidFill>
                          <a:latin typeface="Source Sans Pro"/>
                        </a:rPr>
                        <a:t>Pertanyaan</a:t>
                      </a:r>
                    </a:p>
                  </a:txBody>
                  <a:tcPr anchor="ctr" marL="73152" marR="73152">
                    <a:solidFill>
                      <a:srgbClr val="0F2B46"/>
                    </a:solidFill>
                  </a:tcPr>
                </a:tc>
              </a:tr>
              <a:tr h="384048">
                <a:tc>
                  <a:txBody>
                    <a:bodyPr/>
                    <a:lstStyle/>
                    <a:p>
                      <a:r>
                        <a:rPr sz="1300" b="1">
                          <a:solidFill>
                            <a:srgbClr val="222830"/>
                          </a:solidFill>
                          <a:latin typeface="Source Sans Pro"/>
                        </a:rPr>
                        <a:t>**Biaya memalsukan**</a:t>
                      </a:r>
                    </a:p>
                  </a:txBody>
                  <a:tcPr anchor="ctr" marL="73152" marR="73152" marT="27432" marB="27432">
                    <a:solidFill>
                      <a:srgbClr val="FFFFFF"/>
                    </a:solidFill>
                  </a:tcPr>
                </a:tc>
                <a:tc>
                  <a:txBody>
                    <a:bodyPr/>
                    <a:lstStyle/>
                    <a:p>
                      <a:r>
                        <a:rPr sz="1300" b="0">
                          <a:solidFill>
                            <a:srgbClr val="222830"/>
                          </a:solidFill>
                          <a:latin typeface="Source Sans Pro"/>
                        </a:rPr>
                        <a:t>Berapa mahal bagi seseorang untuk membesarkan angka ini?</a:t>
                      </a:r>
                    </a:p>
                  </a:txBody>
                  <a:tcPr anchor="ctr" marL="73152" marR="73152" marT="27432" marB="27432">
                    <a:solidFill>
                      <a:srgbClr val="FFFFFF"/>
                    </a:solidFill>
                  </a:tcPr>
                </a:tc>
              </a:tr>
              <a:tr h="384048">
                <a:tc>
                  <a:txBody>
                    <a:bodyPr/>
                    <a:lstStyle/>
                    <a:p>
                      <a:r>
                        <a:rPr sz="1300" b="1">
                          <a:solidFill>
                            <a:srgbClr val="222830"/>
                          </a:solidFill>
                          <a:latin typeface="Source Sans Pro"/>
                        </a:rPr>
                        <a:t>**Konsistensi**</a:t>
                      </a:r>
                    </a:p>
                  </a:txBody>
                  <a:tcPr anchor="ctr" marL="73152" marR="73152" marT="27432" marB="27432">
                    <a:solidFill>
                      <a:srgbClr val="F1F4F8"/>
                    </a:solidFill>
                  </a:tcPr>
                </a:tc>
                <a:tc>
                  <a:txBody>
                    <a:bodyPr/>
                    <a:lstStyle/>
                    <a:p>
                      <a:r>
                        <a:rPr sz="1300" b="0">
                          <a:solidFill>
                            <a:srgbClr val="222830"/>
                          </a:solidFill>
                          <a:latin typeface="Source Sans Pro"/>
                        </a:rPr>
                        <a:t>Apakah metrik ini sejalan dengan metrik lain yang lebih sulit dipalsukan?</a:t>
                      </a:r>
                    </a:p>
                  </a:txBody>
                  <a:tcPr anchor="ctr" marL="73152" marR="73152" marT="27432" marB="27432">
                    <a:solidFill>
                      <a:srgbClr val="F1F4F8"/>
                    </a:solidFill>
                  </a:tcPr>
                </a:tc>
              </a:tr>
              <a:tr h="384048">
                <a:tc>
                  <a:txBody>
                    <a:bodyPr/>
                    <a:lstStyle/>
                    <a:p>
                      <a:r>
                        <a:rPr sz="1300" b="1">
                          <a:solidFill>
                            <a:srgbClr val="222830"/>
                          </a:solidFill>
                          <a:latin typeface="Source Sans Pro"/>
                        </a:rPr>
                        <a:t>**Kegigihan**</a:t>
                      </a:r>
                    </a:p>
                  </a:txBody>
                  <a:tcPr anchor="ctr" marL="73152" marR="73152" marT="27432" marB="27432">
                    <a:solidFill>
                      <a:srgbClr val="FFFFFF"/>
                    </a:solidFill>
                  </a:tcPr>
                </a:tc>
                <a:tc>
                  <a:txBody>
                    <a:bodyPr/>
                    <a:lstStyle/>
                    <a:p>
                      <a:r>
                        <a:rPr sz="1300" b="0">
                          <a:solidFill>
                            <a:srgbClr val="222830"/>
                          </a:solidFill>
                          <a:latin typeface="Source Sans Pro"/>
                        </a:rPr>
                        <a:t>Apakah ia bertahan ketika insentif (hadiah, kampanye) dihentikan?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Konsentrasi kepemilikan dan tata kelola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400" b="1">
                <a:solidFill>
                  <a:srgbClr val="0F2B46"/>
                </a:solidFill>
                <a:latin typeface="Source Sans Pro"/>
              </a:rPr>
              <a:t>Konsentrasi kepemilikan dan tata kelola</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Yang diperiksa</a:t>
                      </a:r>
                    </a:p>
                  </a:txBody>
                  <a:tcPr anchor="ctr" marL="73152" marR="73152">
                    <a:solidFill>
                      <a:srgbClr val="0F2B46"/>
                    </a:solidFill>
                  </a:tcPr>
                </a:tc>
                <a:tc>
                  <a:txBody>
                    <a:bodyPr/>
                    <a:lstStyle/>
                    <a:p>
                      <a:r>
                        <a:rPr sz="1300" b="1">
                          <a:solidFill>
                            <a:srgbClr val="FFFFFF"/>
                          </a:solidFill>
                          <a:latin typeface="Source Sans Pro"/>
                        </a:rPr>
                        <a:t>Mengapa penting</a:t>
                      </a:r>
                    </a:p>
                  </a:txBody>
                  <a:tcPr anchor="ctr" marL="73152" marR="73152">
                    <a:solidFill>
                      <a:srgbClr val="0F2B46"/>
                    </a:solidFill>
                  </a:tcPr>
                </a:tc>
              </a:tr>
              <a:tr h="384048">
                <a:tc>
                  <a:txBody>
                    <a:bodyPr/>
                    <a:lstStyle/>
                    <a:p>
                      <a:r>
                        <a:rPr sz="1300" b="1">
                          <a:solidFill>
                            <a:srgbClr val="222830"/>
                          </a:solidFill>
                          <a:latin typeface="Source Sans Pro"/>
                        </a:rPr>
                        <a:t>Porsi yang dipegang tim dan investor awal</a:t>
                      </a:r>
                    </a:p>
                  </a:txBody>
                  <a:tcPr anchor="ctr" marL="73152" marR="73152" marT="27432" marB="27432">
                    <a:solidFill>
                      <a:srgbClr val="FFFFFF"/>
                    </a:solidFill>
                  </a:tcPr>
                </a:tc>
                <a:tc>
                  <a:txBody>
                    <a:bodyPr/>
                    <a:lstStyle/>
                    <a:p>
                      <a:r>
                        <a:rPr sz="1300" b="0">
                          <a:solidFill>
                            <a:srgbClr val="222830"/>
                          </a:solidFill>
                          <a:latin typeface="Source Sans Pro"/>
                        </a:rPr>
                        <a:t>Potensi tekanan jual; keselarasan kepentingan</a:t>
                      </a:r>
                    </a:p>
                  </a:txBody>
                  <a:tcPr anchor="ctr" marL="73152" marR="73152" marT="27432" marB="27432">
                    <a:solidFill>
                      <a:srgbClr val="FFFFFF"/>
                    </a:solidFill>
                  </a:tcPr>
                </a:tc>
              </a:tr>
              <a:tr h="384048">
                <a:tc>
                  <a:txBody>
                    <a:bodyPr/>
                    <a:lstStyle/>
                    <a:p>
                      <a:r>
                        <a:rPr sz="1300" b="1">
                          <a:solidFill>
                            <a:srgbClr val="222830"/>
                          </a:solidFill>
                          <a:latin typeface="Source Sans Pro"/>
                        </a:rPr>
                        <a:t>Porsi perbendaharaan protokol</a:t>
                      </a:r>
                    </a:p>
                  </a:txBody>
                  <a:tcPr anchor="ctr" marL="73152" marR="73152" marT="27432" marB="27432">
                    <a:solidFill>
                      <a:srgbClr val="F1F4F8"/>
                    </a:solidFill>
                  </a:tcPr>
                </a:tc>
                <a:tc>
                  <a:txBody>
                    <a:bodyPr/>
                    <a:lstStyle/>
                    <a:p>
                      <a:r>
                        <a:rPr sz="1300" b="0">
                          <a:solidFill>
                            <a:srgbClr val="222830"/>
                          </a:solidFill>
                          <a:latin typeface="Source Sans Pro"/>
                        </a:rPr>
                        <a:t>Dapat dikeluarkan menurut keputusan tata kelola</a:t>
                      </a:r>
                    </a:p>
                  </a:txBody>
                  <a:tcPr anchor="ctr" marL="73152" marR="73152" marT="27432" marB="27432">
                    <a:solidFill>
                      <a:srgbClr val="F1F4F8"/>
                    </a:solidFill>
                  </a:tcPr>
                </a:tc>
              </a:tr>
              <a:tr h="384048">
                <a:tc>
                  <a:txBody>
                    <a:bodyPr/>
                    <a:lstStyle/>
                    <a:p>
                      <a:r>
                        <a:rPr sz="1300" b="1">
                          <a:solidFill>
                            <a:srgbClr val="222830"/>
                          </a:solidFill>
                          <a:latin typeface="Source Sans Pro"/>
                        </a:rPr>
                        <a:t>Konsentrasi alamat terbesar</a:t>
                      </a:r>
                    </a:p>
                  </a:txBody>
                  <a:tcPr anchor="ctr" marL="73152" marR="73152" marT="27432" marB="27432">
                    <a:solidFill>
                      <a:srgbClr val="FFFFFF"/>
                    </a:solidFill>
                  </a:tcPr>
                </a:tc>
                <a:tc>
                  <a:txBody>
                    <a:bodyPr/>
                    <a:lstStyle/>
                    <a:p>
                      <a:r>
                        <a:rPr sz="1300" b="0">
                          <a:solidFill>
                            <a:srgbClr val="222830"/>
                          </a:solidFill>
                          <a:latin typeface="Source Sans Pro"/>
                        </a:rPr>
                        <a:t>Beberapa alamat dapat menggerakkan harga</a:t>
                      </a:r>
                    </a:p>
                  </a:txBody>
                  <a:tcPr anchor="ctr" marL="73152" marR="73152" marT="27432" marB="27432">
                    <a:solidFill>
                      <a:srgbClr val="FFFFFF"/>
                    </a:solidFill>
                  </a:tcPr>
                </a:tc>
              </a:tr>
              <a:tr h="384048">
                <a:tc>
                  <a:txBody>
                    <a:bodyPr/>
                    <a:lstStyle/>
                    <a:p>
                      <a:r>
                        <a:rPr sz="1300" b="1">
                          <a:solidFill>
                            <a:srgbClr val="222830"/>
                          </a:solidFill>
                          <a:latin typeface="Source Sans Pro"/>
                        </a:rPr>
                        <a:t>Ambang tata kelola</a:t>
                      </a:r>
                    </a:p>
                  </a:txBody>
                  <a:tcPr anchor="ctr" marL="73152" marR="73152" marT="27432" marB="27432">
                    <a:solidFill>
                      <a:srgbClr val="F1F4F8"/>
                    </a:solidFill>
                  </a:tcPr>
                </a:tc>
                <a:tc>
                  <a:txBody>
                    <a:bodyPr/>
                    <a:lstStyle/>
                    <a:p>
                      <a:r>
                        <a:rPr sz="1300" b="0">
                          <a:solidFill>
                            <a:srgbClr val="222830"/>
                          </a:solidFill>
                          <a:latin typeface="Source Sans Pro"/>
                        </a:rPr>
                        <a:t>Apakah sekelompok kecil dapat mengubah aturan?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Menyatakan batas: aset yang tidak dapat dianalisis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600" b="1">
                <a:solidFill>
                  <a:srgbClr val="0F2B46"/>
                </a:solidFill>
                <a:latin typeface="Source Sans Pro"/>
              </a:rPr>
              <a:t>Menyatakan batas: aset yang tidak dapat dianalisis</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Tidak menghasilkan pendapatan</a:t>
            </a:r>
          </a:p>
          <a:p>
            <a:pPr algn="l">
              <a:lnSpc>
                <a:spcPct val="120000"/>
              </a:lnSpc>
              <a:spcBef>
                <a:spcPts val="1000"/>
              </a:spcBef>
              <a:spcAft>
                <a:spcPts val="0"/>
              </a:spcAft>
            </a:pPr>
            <a:r>
              <a:rPr sz="1700" b="0">
                <a:solidFill>
                  <a:srgbClr val="222830"/>
                </a:solidFill>
                <a:latin typeface="Source Sans Pro"/>
              </a:rPr>
              <a:t>▪  Tidak memiliki mekanisme akrual nilai</a:t>
            </a:r>
          </a:p>
          <a:p>
            <a:pPr algn="l">
              <a:lnSpc>
                <a:spcPct val="120000"/>
              </a:lnSpc>
              <a:spcBef>
                <a:spcPts val="1000"/>
              </a:spcBef>
              <a:spcAft>
                <a:spcPts val="0"/>
              </a:spcAft>
            </a:pPr>
            <a:r>
              <a:rPr sz="1700" b="0">
                <a:solidFill>
                  <a:srgbClr val="222830"/>
                </a:solidFill>
                <a:latin typeface="Source Sans Pro"/>
              </a:rPr>
              <a:t>▪  Nilainya sepenuhnya bergantung pada permintaan spekulatif</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400" b="1">
                <a:solidFill>
                  <a:srgbClr val="0F2B46"/>
                </a:solidFill>
                <a:latin typeface="Source Sans Pro"/>
              </a:rPr>
              <a:t>Menyatakan batas: aset yang tidak dapat dianalisis</a:t>
            </a:r>
          </a:p>
        </p:txBody>
      </p:sp>
      <p:graphicFrame>
        <p:nvGraphicFramePr>
          <p:cNvPr id="4" name="Table 3"/>
          <p:cNvGraphicFramePr>
            <a:graphicFrameLocks noGrp="1"/>
          </p:cNvGraphicFramePr>
          <p:nvPr/>
        </p:nvGraphicFramePr>
        <p:xfrm>
          <a:off x="777240" y="1828800"/>
          <a:ext cx="10637215" cy="115214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Bila</a:t>
                      </a:r>
                    </a:p>
                  </a:txBody>
                  <a:tcPr anchor="ctr" marL="73152" marR="73152">
                    <a:solidFill>
                      <a:srgbClr val="0F2B46"/>
                    </a:solidFill>
                  </a:tcPr>
                </a:tc>
                <a:tc>
                  <a:txBody>
                    <a:bodyPr/>
                    <a:lstStyle/>
                    <a:p>
                      <a:r>
                        <a:rPr sz="1300" b="1">
                          <a:solidFill>
                            <a:srgbClr val="FFFFFF"/>
                          </a:solidFill>
                          <a:latin typeface="Source Sans Pro"/>
                        </a:rPr>
                        <a:t>Maka</a:t>
                      </a:r>
                    </a:p>
                  </a:txBody>
                  <a:tcPr anchor="ctr" marL="73152" marR="73152">
                    <a:solidFill>
                      <a:srgbClr val="0F2B46"/>
                    </a:solidFill>
                  </a:tcPr>
                </a:tc>
              </a:tr>
              <a:tr h="384048">
                <a:tc>
                  <a:txBody>
                    <a:bodyPr/>
                    <a:lstStyle/>
                    <a:p>
                      <a:r>
                        <a:rPr sz="1300" b="1">
                          <a:solidFill>
                            <a:srgbClr val="222830"/>
                          </a:solidFill>
                          <a:latin typeface="Source Sans Pro"/>
                        </a:rPr>
                        <a:t>Sumber nilai dapat diuraikan dan akrual nilai jelas</a:t>
                      </a:r>
                    </a:p>
                  </a:txBody>
                  <a:tcPr anchor="ctr" marL="73152" marR="73152" marT="27432" marB="27432">
                    <a:solidFill>
                      <a:srgbClr val="FFFFFF"/>
                    </a:solidFill>
                  </a:tcPr>
                </a:tc>
                <a:tc>
                  <a:txBody>
                    <a:bodyPr/>
                    <a:lstStyle/>
                    <a:p>
                      <a:r>
                        <a:rPr sz="1300" b="0">
                          <a:solidFill>
                            <a:srgbClr val="222830"/>
                          </a:solidFill>
                          <a:latin typeface="Source Sans Pro"/>
                        </a:rPr>
                        <a:t>Boleh disusun tesis fundamental</a:t>
                      </a:r>
                    </a:p>
                  </a:txBody>
                  <a:tcPr anchor="ctr" marL="73152" marR="73152" marT="27432" marB="27432">
                    <a:solidFill>
                      <a:srgbClr val="FFFFFF"/>
                    </a:solidFill>
                  </a:tcPr>
                </a:tc>
              </a:tr>
              <a:tr h="384048">
                <a:tc>
                  <a:txBody>
                    <a:bodyPr/>
                    <a:lstStyle/>
                    <a:p>
                      <a:r>
                        <a:rPr sz="1300" b="1">
                          <a:solidFill>
                            <a:srgbClr val="222830"/>
                          </a:solidFill>
                          <a:latin typeface="Source Sans Pro"/>
                        </a:rPr>
                        <a:t>Sumber nilai tidak dapat diuraikan</a:t>
                      </a:r>
                    </a:p>
                  </a:txBody>
                  <a:tcPr anchor="ctr" marL="73152" marR="73152" marT="27432" marB="27432">
                    <a:solidFill>
                      <a:srgbClr val="F1F4F8"/>
                    </a:solidFill>
                  </a:tcPr>
                </a:tc>
                <a:tc>
                  <a:txBody>
                    <a:bodyPr/>
                    <a:lstStyle/>
                    <a:p>
                      <a:r>
                        <a:rPr sz="1300" b="0">
                          <a:solidFill>
                            <a:srgbClr val="222830"/>
                          </a:solidFill>
                          <a:latin typeface="Source Sans Pro"/>
                        </a:rPr>
                        <a:t>**Wajib dinyatakan sebagai spekulatif** dalam tesis, dengan ukuran posisi yang mengikuti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Butir</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Harga</a:t>
                      </a:r>
                    </a:p>
                  </a:txBody>
                  <a:tcPr anchor="ctr" marL="73152" marR="73152" marT="27432" marB="27432">
                    <a:solidFill>
                      <a:srgbClr val="FFFFFF"/>
                    </a:solidFill>
                  </a:tcPr>
                </a:tc>
                <a:tc>
                  <a:txBody>
                    <a:bodyPr/>
                    <a:lstStyle/>
                    <a:p>
                      <a:r>
                        <a:rPr sz="1300" b="0">
                          <a:solidFill>
                            <a:srgbClr val="222830"/>
                          </a:solidFill>
                          <a:latin typeface="Source Sans Pro"/>
                        </a:rPr>
                        <a:t>US$2,40</a:t>
                      </a:r>
                    </a:p>
                  </a:txBody>
                  <a:tcPr anchor="ctr" marL="73152" marR="73152" marT="27432" marB="27432">
                    <a:solidFill>
                      <a:srgbClr val="FFFFFF"/>
                    </a:solidFill>
                  </a:tcPr>
                </a:tc>
              </a:tr>
              <a:tr h="384048">
                <a:tc>
                  <a:txBody>
                    <a:bodyPr/>
                    <a:lstStyle/>
                    <a:p>
                      <a:r>
                        <a:rPr sz="1300" b="1">
                          <a:solidFill>
                            <a:srgbClr val="222830"/>
                          </a:solidFill>
                          <a:latin typeface="Source Sans Pro"/>
                        </a:rPr>
                        <a:t>Pasokan beredar</a:t>
                      </a:r>
                    </a:p>
                  </a:txBody>
                  <a:tcPr anchor="ctr" marL="73152" marR="73152" marT="27432" marB="27432">
                    <a:solidFill>
                      <a:srgbClr val="F1F4F8"/>
                    </a:solidFill>
                  </a:tcPr>
                </a:tc>
                <a:tc>
                  <a:txBody>
                    <a:bodyPr/>
                    <a:lstStyle/>
                    <a:p>
                      <a:r>
                        <a:rPr sz="1300" b="0">
                          <a:solidFill>
                            <a:srgbClr val="222830"/>
                          </a:solidFill>
                          <a:latin typeface="Source Sans Pro"/>
                        </a:rPr>
                        <a:t>180 juta</a:t>
                      </a:r>
                    </a:p>
                  </a:txBody>
                  <a:tcPr anchor="ctr" marL="73152" marR="73152" marT="27432" marB="27432">
                    <a:solidFill>
                      <a:srgbClr val="F1F4F8"/>
                    </a:solidFill>
                  </a:tcPr>
                </a:tc>
              </a:tr>
              <a:tr h="384048">
                <a:tc>
                  <a:txBody>
                    <a:bodyPr/>
                    <a:lstStyle/>
                    <a:p>
                      <a:r>
                        <a:rPr sz="1300" b="1">
                          <a:solidFill>
                            <a:srgbClr val="222830"/>
                          </a:solidFill>
                          <a:latin typeface="Source Sans Pro"/>
                        </a:rPr>
                        <a:t>Pasokan maksimum</a:t>
                      </a:r>
                    </a:p>
                  </a:txBody>
                  <a:tcPr anchor="ctr" marL="73152" marR="73152" marT="27432" marB="27432">
                    <a:solidFill>
                      <a:srgbClr val="FFFFFF"/>
                    </a:solidFill>
                  </a:tcPr>
                </a:tc>
                <a:tc>
                  <a:txBody>
                    <a:bodyPr/>
                    <a:lstStyle/>
                    <a:p>
                      <a:r>
                        <a:rPr sz="1300" b="0">
                          <a:solidFill>
                            <a:srgbClr val="222830"/>
                          </a:solidFill>
                          <a:latin typeface="Source Sans Pro"/>
                        </a:rPr>
                        <a:t>1.000 juta</a:t>
                      </a:r>
                    </a:p>
                  </a:txBody>
                  <a:tcPr anchor="ctr" marL="73152" marR="73152" marT="27432" marB="27432">
                    <a:solidFill>
                      <a:srgbClr val="FFFFFF"/>
                    </a:solidFill>
                  </a:tcPr>
                </a:tc>
              </a:tr>
              <a:tr h="384048">
                <a:tc>
                  <a:txBody>
                    <a:bodyPr/>
                    <a:lstStyle/>
                    <a:p>
                      <a:r>
                        <a:rPr sz="1300" b="1">
                          <a:solidFill>
                            <a:srgbClr val="222830"/>
                          </a:solidFill>
                          <a:latin typeface="Source Sans Pro"/>
                        </a:rPr>
                        <a:t>**Kapitalisasi pasar**</a:t>
                      </a:r>
                    </a:p>
                  </a:txBody>
                  <a:tcPr anchor="ctr" marL="73152" marR="73152" marT="27432" marB="27432">
                    <a:solidFill>
                      <a:srgbClr val="F1F4F8"/>
                    </a:solidFill>
                  </a:tcPr>
                </a:tc>
                <a:tc>
                  <a:txBody>
                    <a:bodyPr/>
                    <a:lstStyle/>
                    <a:p>
                      <a:r>
                        <a:rPr sz="1300" b="0">
                          <a:solidFill>
                            <a:srgbClr val="222830"/>
                          </a:solidFill>
                          <a:latin typeface="Source Sans Pro"/>
                        </a:rPr>
                        <a:t>**US$432 juta**</a:t>
                      </a:r>
                    </a:p>
                  </a:txBody>
                  <a:tcPr anchor="ctr" marL="73152" marR="73152" marT="27432" marB="27432">
                    <a:solidFill>
                      <a:srgbClr val="F1F4F8"/>
                    </a:solidFill>
                  </a:tcPr>
                </a:tc>
              </a:tr>
              <a:tr h="384048">
                <a:tc>
                  <a:txBody>
                    <a:bodyPr/>
                    <a:lstStyle/>
                    <a:p>
                      <a:r>
                        <a:rPr sz="1300" b="1">
                          <a:solidFill>
                            <a:srgbClr val="222830"/>
                          </a:solidFill>
                          <a:latin typeface="Source Sans Pro"/>
                        </a:rPr>
                        <a:t>**Valuasi terdilusi penuh (FDV)**</a:t>
                      </a:r>
                    </a:p>
                  </a:txBody>
                  <a:tcPr anchor="ctr" marL="73152" marR="73152" marT="27432" marB="27432">
                    <a:solidFill>
                      <a:srgbClr val="FFFFFF"/>
                    </a:solidFill>
                  </a:tcPr>
                </a:tc>
                <a:tc>
                  <a:txBody>
                    <a:bodyPr/>
                    <a:lstStyle/>
                    <a:p>
                      <a:r>
                        <a:rPr sz="1300" b="0">
                          <a:solidFill>
                            <a:srgbClr val="222830"/>
                          </a:solidFill>
                          <a:latin typeface="Source Sans Pro"/>
                        </a:rPr>
                        <a:t>**US$2.400 juta**</a:t>
                      </a:r>
                    </a:p>
                  </a:txBody>
                  <a:tcPr anchor="ctr" marL="73152" marR="73152" marT="27432" marB="27432">
                    <a:solidFill>
                      <a:srgbClr val="FFFFFF"/>
                    </a:solidFill>
                  </a:tcPr>
                </a:tc>
              </a:tr>
              <a:tr h="384048">
                <a:tc>
                  <a:txBody>
                    <a:bodyPr/>
                    <a:lstStyle/>
                    <a:p>
                      <a:r>
                        <a:rPr sz="1300" b="1">
                          <a:solidFill>
                            <a:srgbClr val="222830"/>
                          </a:solidFill>
                          <a:latin typeface="Source Sans Pro"/>
                        </a:rPr>
                        <a:t>**Rasio dilusi**</a:t>
                      </a:r>
                    </a:p>
                  </a:txBody>
                  <a:tcPr anchor="ctr" marL="73152" marR="73152" marT="27432" marB="27432">
                    <a:solidFill>
                      <a:srgbClr val="F1F4F8"/>
                    </a:solidFill>
                  </a:tcPr>
                </a:tc>
                <a:tc>
                  <a:txBody>
                    <a:bodyPr/>
                    <a:lstStyle/>
                    <a:p>
                      <a:r>
                        <a:rPr sz="1300" b="0">
                          <a:solidFill>
                            <a:srgbClr val="222830"/>
                          </a:solidFill>
                          <a:latin typeface="Source Sans Pro"/>
                        </a:rPr>
                        <a:t>**5,56×**</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Butir</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Token dibuka per triwulan</a:t>
                      </a:r>
                    </a:p>
                  </a:txBody>
                  <a:tcPr anchor="ctr" marL="73152" marR="73152" marT="27432" marB="27432">
                    <a:solidFill>
                      <a:srgbClr val="FFFFFF"/>
                    </a:solidFill>
                  </a:tcPr>
                </a:tc>
                <a:tc>
                  <a:txBody>
                    <a:bodyPr/>
                    <a:lstStyle/>
                    <a:p>
                      <a:r>
                        <a:rPr sz="1300" b="0">
                          <a:solidFill>
                            <a:srgbClr val="222830"/>
                          </a:solidFill>
                          <a:latin typeface="Source Sans Pro"/>
                        </a:rPr>
                        <a:t>60 juta</a:t>
                      </a:r>
                    </a:p>
                  </a:txBody>
                  <a:tcPr anchor="ctr" marL="73152" marR="73152" marT="27432" marB="27432">
                    <a:solidFill>
                      <a:srgbClr val="FFFFFF"/>
                    </a:solidFill>
                  </a:tcPr>
                </a:tc>
              </a:tr>
              <a:tr h="384048">
                <a:tc>
                  <a:txBody>
                    <a:bodyPr/>
                    <a:lstStyle/>
                    <a:p>
                      <a:r>
                        <a:rPr sz="1300" b="1">
                          <a:solidFill>
                            <a:srgbClr val="222830"/>
                          </a:solidFill>
                          <a:latin typeface="Source Sans Pro"/>
                        </a:rPr>
                        <a:t>Nilai pada harga saat ini</a:t>
                      </a:r>
                    </a:p>
                  </a:txBody>
                  <a:tcPr anchor="ctr" marL="73152" marR="73152" marT="27432" marB="27432">
                    <a:solidFill>
                      <a:srgbClr val="F1F4F8"/>
                    </a:solidFill>
                  </a:tcPr>
                </a:tc>
                <a:tc>
                  <a:txBody>
                    <a:bodyPr/>
                    <a:lstStyle/>
                    <a:p>
                      <a:r>
                        <a:rPr sz="1300" b="0">
                          <a:solidFill>
                            <a:srgbClr val="222830"/>
                          </a:solidFill>
                          <a:latin typeface="Source Sans Pro"/>
                        </a:rPr>
                        <a:t>US$144 juta</a:t>
                      </a:r>
                    </a:p>
                  </a:txBody>
                  <a:tcPr anchor="ctr" marL="73152" marR="73152" marT="27432" marB="27432">
                    <a:solidFill>
                      <a:srgbClr val="F1F4F8"/>
                    </a:solidFill>
                  </a:tcPr>
                </a:tc>
              </a:tr>
              <a:tr h="384048">
                <a:tc>
                  <a:txBody>
                    <a:bodyPr/>
                    <a:lstStyle/>
                    <a:p>
                      <a:r>
                        <a:rPr sz="1300" b="1">
                          <a:solidFill>
                            <a:srgbClr val="222830"/>
                          </a:solidFill>
                          <a:latin typeface="Source Sans Pro"/>
                        </a:rPr>
                        <a:t>Nilai transaksi harian rata-rata</a:t>
                      </a:r>
                    </a:p>
                  </a:txBody>
                  <a:tcPr anchor="ctr" marL="73152" marR="73152" marT="27432" marB="27432">
                    <a:solidFill>
                      <a:srgbClr val="FFFFFF"/>
                    </a:solidFill>
                  </a:tcPr>
                </a:tc>
                <a:tc>
                  <a:txBody>
                    <a:bodyPr/>
                    <a:lstStyle/>
                    <a:p>
                      <a:r>
                        <a:rPr sz="1300" b="0">
                          <a:solidFill>
                            <a:srgbClr val="222830"/>
                          </a:solidFill>
                          <a:latin typeface="Source Sans Pro"/>
                        </a:rPr>
                        <a:t>US$6 juta</a:t>
                      </a:r>
                    </a:p>
                  </a:txBody>
                  <a:tcPr anchor="ctr" marL="73152" marR="73152" marT="27432" marB="27432">
                    <a:solidFill>
                      <a:srgbClr val="FFFFFF"/>
                    </a:solidFill>
                  </a:tcPr>
                </a:tc>
              </a:tr>
              <a:tr h="384048">
                <a:tc>
                  <a:txBody>
                    <a:bodyPr/>
                    <a:lstStyle/>
                    <a:p>
                      <a:r>
                        <a:rPr sz="1300" b="1">
                          <a:solidFill>
                            <a:srgbClr val="222830"/>
                          </a:solidFill>
                          <a:latin typeface="Source Sans Pro"/>
                        </a:rPr>
                        <a:t>Nilai transaksi per triwulan (90 hari)</a:t>
                      </a:r>
                    </a:p>
                  </a:txBody>
                  <a:tcPr anchor="ctr" marL="73152" marR="73152" marT="27432" marB="27432">
                    <a:solidFill>
                      <a:srgbClr val="F1F4F8"/>
                    </a:solidFill>
                  </a:tcPr>
                </a:tc>
                <a:tc>
                  <a:txBody>
                    <a:bodyPr/>
                    <a:lstStyle/>
                    <a:p>
                      <a:r>
                        <a:rPr sz="1300" b="0">
                          <a:solidFill>
                            <a:srgbClr val="222830"/>
                          </a:solidFill>
                          <a:latin typeface="Source Sans Pro"/>
                        </a:rPr>
                        <a:t>US$540 juta</a:t>
                      </a:r>
                    </a:p>
                  </a:txBody>
                  <a:tcPr anchor="ctr" marL="73152" marR="73152" marT="27432" marB="27432">
                    <a:solidFill>
                      <a:srgbClr val="F1F4F8"/>
                    </a:solidFill>
                  </a:tcPr>
                </a:tc>
              </a:tr>
              <a:tr h="384048">
                <a:tc>
                  <a:txBody>
                    <a:bodyPr/>
                    <a:lstStyle/>
                    <a:p>
                      <a:r>
                        <a:rPr sz="1300" b="1">
                          <a:solidFill>
                            <a:srgbClr val="222830"/>
                          </a:solidFill>
                          <a:latin typeface="Source Sans Pro"/>
                        </a:rPr>
                        <a:t>**Tekanan pembukaan**</a:t>
                      </a:r>
                    </a:p>
                  </a:txBody>
                  <a:tcPr anchor="ctr" marL="73152" marR="73152" marT="27432" marB="27432">
                    <a:solidFill>
                      <a:srgbClr val="FFFFFF"/>
                    </a:solidFill>
                  </a:tcPr>
                </a:tc>
                <a:tc>
                  <a:txBody>
                    <a:bodyPr/>
                    <a:lstStyle/>
                    <a:p>
                      <a:r>
                        <a:rPr sz="1300" b="0">
                          <a:solidFill>
                            <a:srgbClr val="222830"/>
                          </a:solidFill>
                          <a:latin typeface="Source Sans Pro"/>
                        </a:rPr>
                        <a:t>144 ÷ 540 = **26,7%**</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Triwulan</a:t>
                      </a:r>
                    </a:p>
                  </a:txBody>
                  <a:tcPr anchor="ctr" marL="73152" marR="73152">
                    <a:solidFill>
                      <a:srgbClr val="0F2B46"/>
                    </a:solidFill>
                  </a:tcPr>
                </a:tc>
                <a:tc>
                  <a:txBody>
                    <a:bodyPr/>
                    <a:lstStyle/>
                    <a:p>
                      <a:r>
                        <a:rPr sz="1300" b="1">
                          <a:solidFill>
                            <a:srgbClr val="FFFFFF"/>
                          </a:solidFill>
                          <a:latin typeface="Source Sans Pro"/>
                        </a:rPr>
                        <a:t>Pasokan beredar</a:t>
                      </a:r>
                    </a:p>
                  </a:txBody>
                  <a:tcPr anchor="ctr" marL="73152" marR="73152">
                    <a:solidFill>
                      <a:srgbClr val="0F2B46"/>
                    </a:solidFill>
                  </a:tcPr>
                </a:tc>
                <a:tc>
                  <a:txBody>
                    <a:bodyPr/>
                    <a:lstStyle/>
                    <a:p>
                      <a:r>
                        <a:rPr sz="1300" b="1">
                          <a:solidFill>
                            <a:srgbClr val="FFFFFF"/>
                          </a:solidFill>
                          <a:latin typeface="Source Sans Pro"/>
                        </a:rPr>
                        <a:t>Kenaikan kumulatif dari sekarang</a:t>
                      </a:r>
                    </a:p>
                  </a:txBody>
                  <a:tcPr anchor="ctr" marL="73152" marR="73152">
                    <a:solidFill>
                      <a:srgbClr val="0F2B46"/>
                    </a:solidFill>
                  </a:tcPr>
                </a:tc>
              </a:tr>
              <a:tr h="384048">
                <a:tc>
                  <a:txBody>
                    <a:bodyPr/>
                    <a:lstStyle/>
                    <a:p>
                      <a:r>
                        <a:rPr sz="1300" b="1">
                          <a:solidFill>
                            <a:srgbClr val="222830"/>
                          </a:solidFill>
                          <a:latin typeface="Source Sans Pro"/>
                        </a:rPr>
                        <a:t>Sekarang</a:t>
                      </a:r>
                    </a:p>
                  </a:txBody>
                  <a:tcPr anchor="ctr" marL="73152" marR="73152" marT="27432" marB="27432">
                    <a:solidFill>
                      <a:srgbClr val="FFFFFF"/>
                    </a:solidFill>
                  </a:tcPr>
                </a:tc>
                <a:tc>
                  <a:txBody>
                    <a:bodyPr/>
                    <a:lstStyle/>
                    <a:p>
                      <a:r>
                        <a:rPr sz="1300" b="0">
                          <a:solidFill>
                            <a:srgbClr val="222830"/>
                          </a:solidFill>
                          <a:latin typeface="Source Sans Pro"/>
                        </a:rPr>
                        <a:t>180 juta</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+1</a:t>
                      </a:r>
                    </a:p>
                  </a:txBody>
                  <a:tcPr anchor="ctr" marL="73152" marR="73152" marT="27432" marB="27432">
                    <a:solidFill>
                      <a:srgbClr val="F1F4F8"/>
                    </a:solidFill>
                  </a:tcPr>
                </a:tc>
                <a:tc>
                  <a:txBody>
                    <a:bodyPr/>
                    <a:lstStyle/>
                    <a:p>
                      <a:r>
                        <a:rPr sz="1300" b="0">
                          <a:solidFill>
                            <a:srgbClr val="222830"/>
                          </a:solidFill>
                          <a:latin typeface="Source Sans Pro"/>
                        </a:rPr>
                        <a:t>240 juta</a:t>
                      </a:r>
                    </a:p>
                  </a:txBody>
                  <a:tcPr anchor="ctr" marL="73152" marR="73152" marT="27432" marB="27432">
                    <a:solidFill>
                      <a:srgbClr val="F1F4F8"/>
                    </a:solidFill>
                  </a:tcPr>
                </a:tc>
                <a:tc>
                  <a:txBody>
                    <a:bodyPr/>
                    <a:lstStyle/>
                    <a:p>
                      <a:r>
                        <a:rPr sz="1300" b="0">
                          <a:solidFill>
                            <a:srgbClr val="222830"/>
                          </a:solidFill>
                          <a:latin typeface="Source Sans Pro"/>
                        </a:rPr>
                        <a:t>**+33,3%**</a:t>
                      </a:r>
                    </a:p>
                  </a:txBody>
                  <a:tcPr anchor="ctr" marL="73152" marR="73152" marT="27432" marB="27432">
                    <a:solidFill>
                      <a:srgbClr val="F1F4F8"/>
                    </a:solidFill>
                  </a:tcPr>
                </a:tc>
              </a:tr>
              <a:tr h="384048">
                <a:tc>
                  <a:txBody>
                    <a:bodyPr/>
                    <a:lstStyle/>
                    <a:p>
                      <a:r>
                        <a:rPr sz="1300" b="1">
                          <a:solidFill>
                            <a:srgbClr val="222830"/>
                          </a:solidFill>
                          <a:latin typeface="Source Sans Pro"/>
                        </a:rPr>
                        <a:t>+2</a:t>
                      </a:r>
                    </a:p>
                  </a:txBody>
                  <a:tcPr anchor="ctr" marL="73152" marR="73152" marT="27432" marB="27432">
                    <a:solidFill>
                      <a:srgbClr val="FFFFFF"/>
                    </a:solidFill>
                  </a:tcPr>
                </a:tc>
                <a:tc>
                  <a:txBody>
                    <a:bodyPr/>
                    <a:lstStyle/>
                    <a:p>
                      <a:r>
                        <a:rPr sz="1300" b="0">
                          <a:solidFill>
                            <a:srgbClr val="222830"/>
                          </a:solidFill>
                          <a:latin typeface="Source Sans Pro"/>
                        </a:rPr>
                        <a:t>300 juta</a:t>
                      </a:r>
                    </a:p>
                  </a:txBody>
                  <a:tcPr anchor="ctr" marL="73152" marR="73152" marT="27432" marB="27432">
                    <a:solidFill>
                      <a:srgbClr val="FFFFFF"/>
                    </a:solidFill>
                  </a:tcPr>
                </a:tc>
                <a:tc>
                  <a:txBody>
                    <a:bodyPr/>
                    <a:lstStyle/>
                    <a:p>
                      <a:r>
                        <a:rPr sz="1300" b="0">
                          <a:solidFill>
                            <a:srgbClr val="222830"/>
                          </a:solidFill>
                          <a:latin typeface="Source Sans Pro"/>
                        </a:rPr>
                        <a:t>+66,7%</a:t>
                      </a:r>
                    </a:p>
                  </a:txBody>
                  <a:tcPr anchor="ctr" marL="73152" marR="73152" marT="27432" marB="27432">
                    <a:solidFill>
                      <a:srgbClr val="FFFFFF"/>
                    </a:solidFill>
                  </a:tcPr>
                </a:tc>
              </a:tr>
              <a:tr h="384048">
                <a:tc>
                  <a:txBody>
                    <a:bodyPr/>
                    <a:lstStyle/>
                    <a:p>
                      <a:r>
                        <a:rPr sz="1300" b="1">
                          <a:solidFill>
                            <a:srgbClr val="222830"/>
                          </a:solidFill>
                          <a:latin typeface="Source Sans Pro"/>
                        </a:rPr>
                        <a:t>+4</a:t>
                      </a:r>
                    </a:p>
                  </a:txBody>
                  <a:tcPr anchor="ctr" marL="73152" marR="73152" marT="27432" marB="27432">
                    <a:solidFill>
                      <a:srgbClr val="F1F4F8"/>
                    </a:solidFill>
                  </a:tcPr>
                </a:tc>
                <a:tc>
                  <a:txBody>
                    <a:bodyPr/>
                    <a:lstStyle/>
                    <a:p>
                      <a:r>
                        <a:rPr sz="1300" b="0">
                          <a:solidFill>
                            <a:srgbClr val="222830"/>
                          </a:solidFill>
                          <a:latin typeface="Source Sans Pro"/>
                        </a:rPr>
                        <a:t>420 juta</a:t>
                      </a:r>
                    </a:p>
                  </a:txBody>
                  <a:tcPr anchor="ctr" marL="73152" marR="73152" marT="27432" marB="27432">
                    <a:solidFill>
                      <a:srgbClr val="F1F4F8"/>
                    </a:solidFill>
                  </a:tcPr>
                </a:tc>
                <a:tc>
                  <a:txBody>
                    <a:bodyPr/>
                    <a:lstStyle/>
                    <a:p>
                      <a:r>
                        <a:rPr sz="1300" b="0">
                          <a:solidFill>
                            <a:srgbClr val="222830"/>
                          </a:solidFill>
                          <a:latin typeface="Source Sans Pro"/>
                        </a:rPr>
                        <a:t>+133,3%</a:t>
                      </a:r>
                    </a:p>
                  </a:txBody>
                  <a:tcPr anchor="ctr" marL="73152" marR="73152" marT="27432" marB="27432">
                    <a:solidFill>
                      <a:srgbClr val="F1F4F8"/>
                    </a:solidFill>
                  </a:tcPr>
                </a:tc>
              </a:tr>
              <a:tr h="384048">
                <a:tc>
                  <a:txBody>
                    <a:bodyPr/>
                    <a:lstStyle/>
                    <a:p>
                      <a:r>
                        <a:rPr sz="1300" b="1">
                          <a:solidFill>
                            <a:srgbClr val="222830"/>
                          </a:solidFill>
                          <a:latin typeface="Source Sans Pro"/>
                        </a:rPr>
                        <a:t>+8</a:t>
                      </a:r>
                    </a:p>
                  </a:txBody>
                  <a:tcPr anchor="ctr" marL="73152" marR="73152" marT="27432" marB="27432">
                    <a:solidFill>
                      <a:srgbClr val="FFFFFF"/>
                    </a:solidFill>
                  </a:tcPr>
                </a:tc>
                <a:tc>
                  <a:txBody>
                    <a:bodyPr/>
                    <a:lstStyle/>
                    <a:p>
                      <a:r>
                        <a:rPr sz="1300" b="0">
                          <a:solidFill>
                            <a:srgbClr val="222830"/>
                          </a:solidFill>
                          <a:latin typeface="Source Sans Pro"/>
                        </a:rPr>
                        <a:t>**660 juta**</a:t>
                      </a:r>
                    </a:p>
                  </a:txBody>
                  <a:tcPr anchor="ctr" marL="73152" marR="73152" marT="27432" marB="27432">
                    <a:solidFill>
                      <a:srgbClr val="FFFFFF"/>
                    </a:solidFill>
                  </a:tcPr>
                </a:tc>
                <a:tc>
                  <a:txBody>
                    <a:bodyPr/>
                    <a:lstStyle/>
                    <a:p>
                      <a:r>
                        <a:rPr sz="1300" b="0">
                          <a:solidFill>
                            <a:srgbClr val="222830"/>
                          </a:solidFill>
                          <a:latin typeface="Source Sans Pro"/>
                        </a:rPr>
                        <a:t>**+266,7%**</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Butir</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Biaya yang dibayar pengguna</a:t>
                      </a:r>
                    </a:p>
                  </a:txBody>
                  <a:tcPr anchor="ctr" marL="73152" marR="73152" marT="27432" marB="27432">
                    <a:solidFill>
                      <a:srgbClr val="FFFFFF"/>
                    </a:solidFill>
                  </a:tcPr>
                </a:tc>
                <a:tc>
                  <a:txBody>
                    <a:bodyPr/>
                    <a:lstStyle/>
                    <a:p>
                      <a:r>
                        <a:rPr sz="1300" b="0">
                          <a:solidFill>
                            <a:srgbClr val="222830"/>
                          </a:solidFill>
                          <a:latin typeface="Source Sans Pro"/>
                        </a:rPr>
                        <a:t>US$48 juta</a:t>
                      </a:r>
                    </a:p>
                  </a:txBody>
                  <a:tcPr anchor="ctr" marL="73152" marR="73152" marT="27432" marB="27432">
                    <a:solidFill>
                      <a:srgbClr val="FFFFFF"/>
                    </a:solidFill>
                  </a:tcPr>
                </a:tc>
              </a:tr>
              <a:tr h="384048">
                <a:tc>
                  <a:txBody>
                    <a:bodyPr/>
                    <a:lstStyle/>
                    <a:p>
                      <a:r>
                        <a:rPr sz="1300" b="1">
                          <a:solidFill>
                            <a:srgbClr val="222830"/>
                          </a:solidFill>
                          <a:latin typeface="Source Sans Pro"/>
                        </a:rPr>
                        <a:t>Porsi ke penyedia layanan/validator</a:t>
                      </a:r>
                    </a:p>
                  </a:txBody>
                  <a:tcPr anchor="ctr" marL="73152" marR="73152" marT="27432" marB="27432">
                    <a:solidFill>
                      <a:srgbClr val="F1F4F8"/>
                    </a:solidFill>
                  </a:tcPr>
                </a:tc>
                <a:tc>
                  <a:txBody>
                    <a:bodyPr/>
                    <a:lstStyle/>
                    <a:p>
                      <a:r>
                        <a:rPr sz="1300" b="0">
                          <a:solidFill>
                            <a:srgbClr val="222830"/>
                          </a:solidFill>
                          <a:latin typeface="Source Sans Pro"/>
                        </a:rPr>
                        <a:t>60% → US$28,8 juta</a:t>
                      </a:r>
                    </a:p>
                  </a:txBody>
                  <a:tcPr anchor="ctr" marL="73152" marR="73152" marT="27432" marB="27432">
                    <a:solidFill>
                      <a:srgbClr val="F1F4F8"/>
                    </a:solidFill>
                  </a:tcPr>
                </a:tc>
              </a:tr>
              <a:tr h="384048">
                <a:tc>
                  <a:txBody>
                    <a:bodyPr/>
                    <a:lstStyle/>
                    <a:p>
                      <a:r>
                        <a:rPr sz="1300" b="1">
                          <a:solidFill>
                            <a:srgbClr val="222830"/>
                          </a:solidFill>
                          <a:latin typeface="Source Sans Pro"/>
                        </a:rPr>
                        <a:t>Porsi ke perbendaharaan protokol</a:t>
                      </a:r>
                    </a:p>
                  </a:txBody>
                  <a:tcPr anchor="ctr" marL="73152" marR="73152" marT="27432" marB="27432">
                    <a:solidFill>
                      <a:srgbClr val="FFFFFF"/>
                    </a:solidFill>
                  </a:tcPr>
                </a:tc>
                <a:tc>
                  <a:txBody>
                    <a:bodyPr/>
                    <a:lstStyle/>
                    <a:p>
                      <a:r>
                        <a:rPr sz="1300" b="0">
                          <a:solidFill>
                            <a:srgbClr val="222830"/>
                          </a:solidFill>
                          <a:latin typeface="Source Sans Pro"/>
                        </a:rPr>
                        <a:t>15% → US$7,2 juta</a:t>
                      </a:r>
                    </a:p>
                  </a:txBody>
                  <a:tcPr anchor="ctr" marL="73152" marR="73152" marT="27432" marB="27432">
                    <a:solidFill>
                      <a:srgbClr val="FFFFFF"/>
                    </a:solidFill>
                  </a:tcPr>
                </a:tc>
              </a:tr>
              <a:tr h="384048">
                <a:tc>
                  <a:txBody>
                    <a:bodyPr/>
                    <a:lstStyle/>
                    <a:p>
                      <a:r>
                        <a:rPr sz="1300" b="1">
                          <a:solidFill>
                            <a:srgbClr val="222830"/>
                          </a:solidFill>
                          <a:latin typeface="Source Sans Pro"/>
                        </a:rPr>
                        <a:t>**Porsi ke pemegang token (pembakaran)**</a:t>
                      </a:r>
                    </a:p>
                  </a:txBody>
                  <a:tcPr anchor="ctr" marL="73152" marR="73152" marT="27432" marB="27432">
                    <a:solidFill>
                      <a:srgbClr val="F1F4F8"/>
                    </a:solidFill>
                  </a:tcPr>
                </a:tc>
                <a:tc>
                  <a:txBody>
                    <a:bodyPr/>
                    <a:lstStyle/>
                    <a:p>
                      <a:r>
                        <a:rPr sz="1300" b="0">
                          <a:solidFill>
                            <a:srgbClr val="222830"/>
                          </a:solidFill>
                          <a:latin typeface="Source Sans Pro"/>
                        </a:rPr>
                        <a:t>**25% → US$12 juta**</a:t>
                      </a:r>
                    </a:p>
                  </a:txBody>
                  <a:tcPr anchor="ctr" marL="73152" marR="73152" marT="27432" marB="27432">
                    <a:solidFill>
                      <a:srgbClr val="F1F4F8"/>
                    </a:solidFill>
                  </a:tcPr>
                </a:tc>
              </a:tr>
              <a:tr h="384048">
                <a:tc>
                  <a:txBody>
                    <a:bodyPr/>
                    <a:lstStyle/>
                    <a:p>
                      <a:r>
                        <a:rPr sz="1300" b="1">
                          <a:solidFill>
                            <a:srgbClr val="222830"/>
                          </a:solidFill>
                          <a:latin typeface="Source Sans Pro"/>
                        </a:rPr>
                        <a:t>Kapitalisasi pasar</a:t>
                      </a:r>
                    </a:p>
                  </a:txBody>
                  <a:tcPr anchor="ctr" marL="73152" marR="73152" marT="27432" marB="27432">
                    <a:solidFill>
                      <a:srgbClr val="FFFFFF"/>
                    </a:solidFill>
                  </a:tcPr>
                </a:tc>
                <a:tc>
                  <a:txBody>
                    <a:bodyPr/>
                    <a:lstStyle/>
                    <a:p>
                      <a:r>
                        <a:rPr sz="1300" b="0">
                          <a:solidFill>
                            <a:srgbClr val="222830"/>
                          </a:solidFill>
                          <a:latin typeface="Source Sans Pro"/>
                        </a:rPr>
                        <a:t>US$360 juta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Token A</a:t>
            </a:r>
            <a:r>
              <a:rPr sz="1700" b="0">
                <a:solidFill>
                  <a:srgbClr val="222830"/>
                </a:solidFill>
                <a:latin typeface="Source Sans Pro"/>
              </a:rPr>
              <a:t> (aset rekaan):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Protokol B</a:t>
            </a:r>
            <a:r>
              <a:rPr sz="1700" b="0">
                <a:solidFill>
                  <a:srgbClr val="222830"/>
                </a:solidFill>
                <a:latin typeface="Source Sans Pro"/>
              </a:rPr>
              <a:t> (rekaan), data 12 bulan: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Jawaban: ya</a:t>
            </a:r>
            <a:r>
              <a:rPr sz="1700" b="0">
                <a:solidFill>
                  <a:srgbClr val="222830"/>
                </a:solidFill>
                <a:latin typeface="Source Sans Pro"/>
              </a:rPr>
              <a:t> — melalui pembakaran, pasokan berkurang sehingga porsi kepemilikan naik. Maka Protokol B </a:t>
            </a:r>
            <a:r>
              <a:rPr sz="1700" b="1">
                <a:solidFill>
                  <a:srgbClr val="222830"/>
                </a:solidFill>
                <a:latin typeface="Source Sans Pro"/>
              </a:rPr>
              <a:t>dapat dianalisis</a:t>
            </a:r>
            <a:r>
              <a:rPr sz="1700" b="0">
                <a:solidFill>
                  <a:srgbClr val="222830"/>
                </a:solidFill>
                <a:latin typeface="Source Sans Pro"/>
              </a:rPr>
              <a:t> secara fundamental.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Protokol C</a:t>
            </a:r>
            <a:r>
              <a:rPr sz="1700" b="0">
                <a:solidFill>
                  <a:srgbClr val="222830"/>
                </a:solidFill>
                <a:latin typeface="Source Sans Pro"/>
              </a:rPr>
              <a:t> (rekaan) menawarkan imbal hasil penguncian </a:t>
            </a:r>
            <a:r>
              <a:rPr sz="1700" b="1">
                <a:solidFill>
                  <a:srgbClr val="222830"/>
                </a:solidFill>
                <a:latin typeface="Source Sans Pro"/>
              </a:rPr>
              <a:t>14,0% per tahun</a:t>
            </a:r>
            <a:r>
              <a:rPr sz="1700" b="0">
                <a:solidFill>
                  <a:srgbClr val="222830"/>
                </a:solidFill>
                <a:latin typeface="Source Sans Pro"/>
              </a:rPr>
              <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300" b="0">
                <a:solidFill>
                  <a:srgbClr val="222830"/>
                </a:solidFill>
                <a:latin typeface="Source Sans Pro"/>
              </a:rPr>
              <a:t>▪  </a:t>
            </a:r>
            <a:r>
              <a:rPr sz="1300" b="1">
                <a:solidFill>
                  <a:srgbClr val="222830"/>
                </a:solidFill>
                <a:latin typeface="Source Sans Pro"/>
              </a:rPr>
              <a:t>Bagian A — Analisis pasokan.</a:t>
            </a:r>
            <a:r>
              <a:rPr sz="1300" b="0">
                <a:solidFill>
                  <a:srgbClr val="222830"/>
                </a:solidFill>
                <a:latin typeface="Source Sans Pro"/>
              </a:rPr>
              <a:t> Untuk </a:t>
            </a:r>
            <a:r>
              <a:rPr sz="1300" b="1">
                <a:solidFill>
                  <a:srgbClr val="222830"/>
                </a:solidFill>
                <a:latin typeface="Source Sans Pro"/>
              </a:rPr>
              <a:t>dua</a:t>
            </a:r>
            <a:r>
              <a:rPr sz="1300" b="0">
                <a:solidFill>
                  <a:srgbClr val="222830"/>
                </a:solidFill>
                <a:latin typeface="Source Sans Pro"/>
              </a:rPr>
              <a:t> aset digital, kumpulkan: pasokan</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B — Jadwal pembukaan.</a:t>
            </a:r>
            <a:r>
              <a:rPr sz="1300" b="0">
                <a:solidFill>
                  <a:srgbClr val="222830"/>
                </a:solidFill>
                <a:latin typeface="Source Sans Pro"/>
              </a:rPr>
              <a:t> Untuk aset dengan rasio dilusi &gt; 2×, kumpulkan</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C — Penerima pembukaan.</a:t>
            </a:r>
            <a:r>
              <a:rPr sz="1300" b="0">
                <a:solidFill>
                  <a:srgbClr val="222830"/>
                </a:solidFill>
                <a:latin typeface="Source Sans Pro"/>
              </a:rPr>
              <a:t> Identifikasi penerima token yang dibuka dan</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D — Analisis pendapatan protokol.</a:t>
            </a:r>
            <a:r>
              <a:rPr sz="1300" b="0">
                <a:solidFill>
                  <a:srgbClr val="222830"/>
                </a:solidFill>
                <a:latin typeface="Source Sans Pro"/>
              </a:rPr>
              <a:t> Kumpulkan biaya yang dibayar</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E — Uji akrual nilai.</a:t>
            </a:r>
            <a:r>
              <a:rPr sz="1300" b="0">
                <a:solidFill>
                  <a:srgbClr val="222830"/>
                </a:solidFill>
                <a:latin typeface="Source Sans Pro"/>
              </a:rPr>
              <a:t> Jawab pertanyaan pemeriksa §4.3 untuk kedua</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F — Perubahan pasokan bersih.</a:t>
            </a:r>
            <a:r>
              <a:rPr sz="1300" b="0">
                <a:solidFill>
                  <a:srgbClr val="222830"/>
                </a:solidFill>
                <a:latin typeface="Source Sans Pro"/>
              </a:rPr>
              <a:t> Hitung emisi tahunan dikurangi</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G — Penguraian imbal hasil penguncian.</a:t>
            </a:r>
            <a:r>
              <a:rPr sz="1300" b="0">
                <a:solidFill>
                  <a:srgbClr val="222830"/>
                </a:solidFill>
                <a:latin typeface="Source Sans Pro"/>
              </a:rPr>
              <a:t> Untuk aset yang menawarkan</a:t>
            </a:r>
          </a:p>
          <a:p>
            <a:pPr algn="l">
              <a:lnSpc>
                <a:spcPct val="120000"/>
              </a:lnSpc>
              <a:spcBef>
                <a:spcPts val="1000"/>
              </a:spcBef>
              <a:spcAft>
                <a:spcPts val="0"/>
              </a:spcAft>
            </a:pPr>
            <a:r>
              <a:rPr sz="1300" b="0">
                <a:solidFill>
                  <a:srgbClr val="222830"/>
                </a:solidFill>
                <a:latin typeface="Source Sans Pro"/>
              </a:rPr>
              <a:t>▪  </a:t>
            </a:r>
            <a:r>
              <a:rPr sz="1300" b="1">
                <a:solidFill>
                  <a:srgbClr val="222830"/>
                </a:solidFill>
                <a:latin typeface="Source Sans Pro"/>
              </a:rPr>
              <a:t>Bagian H — Audit metrik rantai.</a:t>
            </a:r>
            <a:r>
              <a:rPr sz="1300" b="0">
                <a:solidFill>
                  <a:srgbClr val="222830"/>
                </a:solidFill>
                <a:latin typeface="Source Sans Pro"/>
              </a:rPr>
              <a:t> Pilih tiga metrik rantai yang dikutip</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**Pasokan, FDV, dan jadwal pembukaan dianalisis lengkap**</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Data pasokan dan biaya dari sumber yang dapat diverifikasi independen</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**Kedua rasio dihitung**; akrual nilai ditelusuri</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**Diuraikan lengkap** termasuk dampak tidak mengunci</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Batas Level 1 diterapkan dengan nominal</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**Menyatakan secara eksplisit aset mana yang tidak dapat dianalisis**</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