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**Menganalisis** struktur industri menggunakan kerangka lima kekuatan persaingan. (C4) 2. **Mengidentifikasi** sumber keunggulan kompetitif dan **menilai** ketahanannya. (C4, C5) 3. **Menghubungkan** keunggulan kompetitif dengan imbal hasil modal yang bertahan di atas biaya modal. (C4) 4. **Menguji** apakah asumsi pertumbuhan dan marjin dalam model valuasi didukung posisi kompetitif. (C5) 5. **Menyatakan** apa yang dapat menghancurkan keunggulan tersebut, secara spesifik.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perusahaan di industri yang sama, ROIC sepuluh tahun (%):</a:t>
            </a:r>
          </a:p>
          <a:p/>
          <a:p>
            <a:r>
              <a:t>**WACC industri diasumsikan 11,5%.**</a:t>
            </a:r>
          </a:p>
          <a:p/>
          <a:p>
            <a:r>
              <a:t>**Analisis:**</a:t>
            </a:r>
          </a:p>
          <a:p/>
          <a:p>
            <a:r>
              <a:t>**Tafsir:**</a:t>
            </a:r>
          </a:p>
          <a:p/>
          <a:p>
            <a:r>
              <a:t>**Pelajaran metodologis yang penting.** Rata-rata sepuluh tahun PT Rapuh (12,16%) **lebih tinggi** daripada PT Sedang (11,94%) — tetapi PT Rapuh jauh lebih berbahaya karena arahnya.</a:t>
            </a:r>
          </a:p>
          <a:p/>
          <a:p>
            <a:r>
              <a:t>**Rata-rata menyembunyikan tren.** Ini penerapan langsung L2.3 §4.3: laporkan pemusatan **dan** sebaran **dan** arah, tidak pernah satu ukuran saja.</a:t>
            </a:r>
          </a:p>
          <a:p/>
          <a:p>
            <a:r>
              <a:t>**Pertanyaan yang mengikuti untuk PT Kokoh:** apa mekanisme yang membuat ROIC-nya bertahan 10 tahun? Bila tidak dapat dijawab dengan salah satu dari enam sumber §4.3, maka data 10 tahun itu mungkin kebetulan — dan L2.3 §4.4 mengingatkan bahwa 10 titik data tidak membuktikan banyak.</a:t>
            </a:r>
          </a:p>
          <a:p/>
          <a:p>
            <a:r>
              <a:t>Melanjutkan **PT XYZ** dari L2I.3: harga pasar mengasumsikan pertumbuhan FCFF **35,01% per tahun selama 5 tahun**.</a:t>
            </a:r>
          </a:p>
          <a:p/>
          <a:p>
            <a:r>
              <a:t>**Langkah 1 — Bandingkan dengan sejar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perusahaan di industri yang sama, ROIC sepuluh tahun (%):</a:t>
            </a:r>
          </a:p>
          <a:p/>
          <a:p>
            <a:r>
              <a:t>**WACC industri diasumsikan 11,5%.**</a:t>
            </a:r>
          </a:p>
          <a:p/>
          <a:p>
            <a:r>
              <a:t>**Analisis:**</a:t>
            </a:r>
          </a:p>
          <a:p/>
          <a:p>
            <a:r>
              <a:t>**Tafsir:**</a:t>
            </a:r>
          </a:p>
          <a:p/>
          <a:p>
            <a:r>
              <a:t>**Pelajaran metodologis yang penting.** Rata-rata sepuluh tahun PT Rapuh (12,16%) **lebih tinggi** daripada PT Sedang (11,94%) — tetapi PT Rapuh jauh lebih berbahaya karena arahnya.</a:t>
            </a:r>
          </a:p>
          <a:p/>
          <a:p>
            <a:r>
              <a:t>**Rata-rata menyembunyikan tren.** Ini penerapan langsung L2.3 §4.3: laporkan pemusatan **dan** sebaran **dan** arah, tidak pernah satu ukuran saja.</a:t>
            </a:r>
          </a:p>
          <a:p/>
          <a:p>
            <a:r>
              <a:t>**Pertanyaan yang mengikuti untuk PT Kokoh:** apa mekanisme yang membuat ROIC-nya bertahan 10 tahun? Bila tidak dapat dijawab dengan salah satu dari enam sumber §4.3, maka data 10 tahun itu mungkin kebetulan — dan L2.3 §4.4 mengingatkan bahwa 10 titik data tidak membuktikan banyak.</a:t>
            </a:r>
          </a:p>
          <a:p/>
          <a:p>
            <a:r>
              <a:t>Melanjutkan **PT XYZ** dari L2I.3: harga pasar mengasumsikan pertumbuhan FCFF **35,01% per tahun selama 5 tahun**.</a:t>
            </a:r>
          </a:p>
          <a:p/>
          <a:p>
            <a:r>
              <a:t>**Langkah 1 — Bandingkan dengan sejar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perusahaan di industri yang sama, ROIC sepuluh tahun (%):</a:t>
            </a:r>
          </a:p>
          <a:p/>
          <a:p>
            <a:r>
              <a:t>**WACC industri diasumsikan 11,5%.**</a:t>
            </a:r>
          </a:p>
          <a:p/>
          <a:p>
            <a:r>
              <a:t>**Analisis:**</a:t>
            </a:r>
          </a:p>
          <a:p/>
          <a:p>
            <a:r>
              <a:t>**Tafsir:**</a:t>
            </a:r>
          </a:p>
          <a:p/>
          <a:p>
            <a:r>
              <a:t>**Pelajaran metodologis yang penting.** Rata-rata sepuluh tahun PT Rapuh (12,16%) **lebih tinggi** daripada PT Sedang (11,94%) — tetapi PT Rapuh jauh lebih berbahaya karena arahnya.</a:t>
            </a:r>
          </a:p>
          <a:p/>
          <a:p>
            <a:r>
              <a:t>**Rata-rata menyembunyikan tren.** Ini penerapan langsung L2.3 §4.3: laporkan pemusatan **dan** sebaran **dan** arah, tidak pernah satu ukuran saja.</a:t>
            </a:r>
          </a:p>
          <a:p/>
          <a:p>
            <a:r>
              <a:t>**Pertanyaan yang mengikuti untuk PT Kokoh:** apa mekanisme yang membuat ROIC-nya bertahan 10 tahun? Bila tidak dapat dijawab dengan salah satu dari enam sumber §4.3, maka data 10 tahun itu mungkin kebetulan — dan L2.3 §4.4 mengingatkan bahwa 10 titik data tidak membuktikan banyak.</a:t>
            </a:r>
          </a:p>
          <a:p/>
          <a:p>
            <a:r>
              <a:t>Melanjutkan **PT XYZ** dari L2I.3: harga pasar mengasumsikan pertumbuhan FCFF **35,01% per tahun selama 5 tahun**.</a:t>
            </a:r>
          </a:p>
          <a:p/>
          <a:p>
            <a:r>
              <a:t>**Langkah 1 — Bandingkan dengan sejar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perusahaan di industri yang sama, ROIC sepuluh tahun (%):</a:t>
            </a:r>
          </a:p>
          <a:p/>
          <a:p>
            <a:r>
              <a:t>**WACC industri diasumsikan 11,5%.**</a:t>
            </a:r>
          </a:p>
          <a:p/>
          <a:p>
            <a:r>
              <a:t>**Analisis:**</a:t>
            </a:r>
          </a:p>
          <a:p/>
          <a:p>
            <a:r>
              <a:t>**Tafsir:**</a:t>
            </a:r>
          </a:p>
          <a:p/>
          <a:p>
            <a:r>
              <a:t>**Pelajaran metodologis yang penting.** Rata-rata sepuluh tahun PT Rapuh (12,16%) **lebih tinggi** daripada PT Sedang (11,94%) — tetapi PT Rapuh jauh lebih berbahaya karena arahnya.</a:t>
            </a:r>
          </a:p>
          <a:p/>
          <a:p>
            <a:r>
              <a:t>**Rata-rata menyembunyikan tren.** Ini penerapan langsung L2.3 §4.3: laporkan pemusatan **dan** sebaran **dan** arah, tidak pernah satu ukuran saja.</a:t>
            </a:r>
          </a:p>
          <a:p/>
          <a:p>
            <a:r>
              <a:t>**Pertanyaan yang mengikuti untuk PT Kokoh:** apa mekanisme yang membuat ROIC-nya bertahan 10 tahun? Bila tidak dapat dijawab dengan salah satu dari enam sumber §4.3, maka data 10 tahun itu mungkin kebetulan — dan L2.3 §4.4 mengingatkan bahwa 10 titik data tidak membuktikan banyak.</a:t>
            </a:r>
          </a:p>
          <a:p/>
          <a:p>
            <a:r>
              <a:t>Melanjutkan **PT XYZ** dari L2I.3: harga pasar mengasumsikan pertumbuhan FCFF **35,01% per tahun selama 5 tahun**.</a:t>
            </a:r>
          </a:p>
          <a:p/>
          <a:p>
            <a:r>
              <a:t>**Langkah 1 — Bandingkan dengan sejar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Tiga perusahaan di industri yang sama, ROIC sepuluh tahun (%):</a:t>
            </a:r>
          </a:p>
          <a:p/>
          <a:p>
            <a:r>
              <a:t>**WACC industri diasumsikan 11,5%.**</a:t>
            </a:r>
          </a:p>
          <a:p/>
          <a:p>
            <a:r>
              <a:t>**Analisis:**</a:t>
            </a:r>
          </a:p>
          <a:p/>
          <a:p>
            <a:r>
              <a:t>**Tafsir:**</a:t>
            </a:r>
          </a:p>
          <a:p/>
          <a:p>
            <a:r>
              <a:t>**Pelajaran metodologis yang penting.** Rata-rata sepuluh tahun PT Rapuh (12,16%) **lebih tinggi** daripada PT Sedang (11,94%) — tetapi PT Rapuh jauh lebih berbahaya karena arahnya.</a:t>
            </a:r>
          </a:p>
          <a:p/>
          <a:p>
            <a:r>
              <a:t>**Rata-rata menyembunyikan tren.** Ini penerapan langsung L2.3 §4.3: laporkan pemusatan **dan** sebaran **dan** arah, tidak pernah satu ukuran saja.</a:t>
            </a:r>
          </a:p>
          <a:p/>
          <a:p>
            <a:r>
              <a:t>**Pertanyaan yang mengikuti untuk PT Kokoh:** apa mekanisme yang membuat ROIC-nya bertahan 10 tahun? Bila tidak dapat dijawab dengan salah satu dari enam sumber §4.3, maka data 10 tahun itu mungkin kebetulan — dan L2.3 §4.4 mengingatkan bahwa 10 titik data tidak membuktikan banyak.</a:t>
            </a:r>
          </a:p>
          <a:p/>
          <a:p>
            <a:r>
              <a:t>Melanjutkan **PT XYZ** dari L2I.3: harga pasar mengasumsikan pertumbuhan FCFF **35,01% per tahun selama 5 tahun**.</a:t>
            </a:r>
          </a:p>
          <a:p/>
          <a:p>
            <a:r>
              <a:t>**Langkah 1 — Bandingkan dengan sejar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Peta lima kekuatan berbukti.** Untuk industri emiten Anda, isi kerangka §4.2. **Setiap penilaian wajib disertai bukti kuantitatif**, bukan kesan. Cantumkan sumbernya.</a:t>
            </a:r>
          </a:p>
          <a:p/>
          <a:p>
            <a:r>
              <a:t>**Bagian B — Konsentrasi pelanggan dan pemasok.** Dari catatan atas laporan keuangan, temukan konsentrasi pelanggan dan pemasok. Hitung porsinya. Nilai implikasinya terhadap kekuatan tawar.</a:t>
            </a:r>
          </a:p>
          <a:p/>
          <a:p>
            <a:r>
              <a:t>**Bagian C — Identifikasi sumber keunggulan.** Tentukan sumber keunggulan emiten Anda dari enam kemungkinan §4.3. Untuk masing-masing, sebutkan **tanda dalam angka** yang mendukungnya.</a:t>
            </a:r>
          </a:p>
          <a:p/>
          <a:p>
            <a:r>
              <a:t>**Bagian D — ROIC sepuluh tahun.** Hitung ROIC emiten Anda untuk 10 tahun (atau sepanjang data tersedia). Bandingkan dengan perkiraan WACC. Hitung: rata-rata, terendah, jumlah tahun di bawah WACC, dan **tren lima tahun terakhir**.</a:t>
            </a:r>
          </a:p>
          <a:p/>
          <a:p>
            <a:r>
              <a:t>**Bagian E — Perbandingan dengan pesaing.** Lakukan hal sama untuk minimal **dua pesaing**. Sajikan dalam satu tabel seperti Contoh 1.</a:t>
            </a:r>
          </a:p>
          <a:p/>
          <a:p>
            <a:r>
              <a:t>**Bagian F — Ketahanan marjin.** Identifikasi tahun terburuk industri dalam periode data. Bandingkan marjin emiten Anda dan pesaingnya pada tahun itu.</a:t>
            </a:r>
          </a:p>
          <a:p/>
          <a:p>
            <a:r>
              <a:t>**Bagian G — Uji terhadap valuasi.** Ambil pertumbuhan tersirat dari LK-L2I.3 Bagian H. Jalankan kelima langkah §4.5. Urai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Analisis Industri dan Keunggulan Kompetitif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Investor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Menganalisis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struktur industri menggunakan kerangka lima kekuatan persaingan.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sumber keunggulan kompetitif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ketahanannya. (C4, 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Menghubungkan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keunggulan kompetitif dengan imbal hasil modal yang bertahan di atas biaya modal.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Menguji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apakah asumsi pertumbuhan dan marjin dalam model valuasi didukung posisi kompetitif. (C5)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Menyatakan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 yang dapat menghancurkan keunggulan tersebut, secara spesifik.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MENGAPA SEBUAH USAHA MENGHASILKAN LABA TINGGI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DAN APAKAH ITU BERTAHAN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┌───────────────────────┼───────────────────────┐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STRUKTUR INDUSTRI      KEUNGGULAN              BUKTI ANGKA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lima kekuatan:         KOMPETITIF              ROIC &gt; WACC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pendatang baru       · biaya                 bertahan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pemasok              · jaringan              bertahun-tahun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pembeli              · aset takberwujud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substitusi           · biaya pindah          konsistensi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persaingan           · skala efisien         marjin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│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└───────────┬───────────┴──────────────────────┘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UJI TERHADAP ASUMSI VALUASI (L2I.3)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"apakah pertumbuhan tersirat dapat dipertahankan?"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APA YANG DAPAT MENGHANCURKANNYA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Pertanyaan yang menghubungkan modul ini dengan 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Lima kekuatan yang membentuk struktur industri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Lima kekuatan yang membentuk struktur industri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Kekuatan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Industri menarik bila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**Ancaman pendatang baru**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mudah pesaing baru masuk?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Hambatan masuk **tinggi**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**Kekuatan tawar pemasok**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Dapatkah pemasok menaikkan harga?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Pemasok **banyak dan tergantikan**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**Kekuatan tawar pembeli**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Dapatkah pembeli menekan harga?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Pembeli **terpencar dan tidak terkonsentrasi**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**Ancaman produk substitusi**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Adakah cara lain memenuhi kebutuhan yang sama?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Substitusi **sedikit atau mahal**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**Intensitas persaingan**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Seberapa keras persaingan antar-pemain?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Persaingan **terbatas dan rasional**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Lima kekuatan yang membentuk struktur industri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Kekuatan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Bukti kuantitatif yang dicari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Pendatang baru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Jumlah pemain baru 5–10 tahun terakhir; kebutuhan modal awal; persyaratan izin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Pemasok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Konsentrasi pemasok; porsi biaya bahan baku; apakah ada kontrak jangka panjang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Konsentrasi pelanggan (dari catatan segmen); porsi pelanggan terbesar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Substitusi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Tren volume kategori; perubahan perilaku yang terukur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Persaingan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Tren marjin industri; pangsa pasar yang berpindah; perang harga yang terdokumentasi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Enam sumber keunggulan kompetitif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Enam sumber keunggulan kompetitif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Tanda dalam angka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Kerapuhan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**Keunggulan biaya**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Proses, lokasi, akses bahan baku, atau skala yang membuat biaya per unit lebih 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Marjin kotor **konsisten** di atas industri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ditiru; hilang bila teknologi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**Efek jaringan**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Nilai bagi setiap pengguna naik seiring bertambahnya pengguna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pengguna mempercepat pendapatan per pengguna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pecah menjadi jaringan lokal; rentan terhadap platform baru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**Aset takberwujud**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Merek, paten, izin, hak eksklusif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Kemampuan menaikkan harga tanpa kehilangan volume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Merek dapat rusak; paten berakhir; izin dapat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**Biaya pindah**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Mahal atau merepotkan bagi pelanggan untuk berpindah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Tingkat retensi tinggi; pendapatan berulang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Turun bila pesaing menanggung biaya pindah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**Skala efisien**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Pasar hanya cukup besar untuk sedikit pemain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Struktur pasar stabil bertahun-tahun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Hilang bila pasar tumbuh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**Akses istimewa**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Konsesi, jaringan distribusi, hubungan yang sulit ditiru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Marjin bertahan meski produk serupa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**Dapat berubah bila kebijakan berubah**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Enam sumber keunggulan kompetitif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Sifat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Implikasi analitis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Bergantung pada kebijakan yang dapat berubah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Risikonya **regulatorik**, bukan kompetitif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Sulit diperkirakan dari data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Analisis kompetitif biasa tidak menangkapnya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Dapat berakhir mendadak, bukan bertahap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Skenario terputusnya harus diuji terpisah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Bukti kuantitatif: ROIC di atas biaya modal yang bertahan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Bukti kuantitatif: ROIC di atas biaya modal yang bertahan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ROIC &gt; WACC **secara konsisten**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menciptakan nilai; ada sesuatu yang melindunginya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ROIC ≈ WACC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keunggulan berarti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ROIC &lt; WACC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**Pertumbuhan justru menghancurkan 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Bukti kuantitatif: ROIC di atas biaya modal yang bertahan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dicari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**Ketahanan**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ROIC 7–10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bertahan di atas WACC pada tahun buruk juga?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**Ketahanan marjin**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Marjin usaha pada tahun terburuk siklus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tetap positif dan di atas pesaing?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**Arah**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Tren ROIC dan marjin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Menguat, stabil, atau **terkikis**?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Menghubungkan ke 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Menghubungkan ke valuasi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Modul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pertumbuhan yang tersirat dalam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L2I.3 §4.7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pertumbuhan historis perusahaan dan industri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L2I.1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Identifikasi sumber keunggulan dan buktinya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§4.3, §4.4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Nilai: dapatkah keunggulan itu mendukung pertumbuhan tersirat?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Nyatakan apa yang dapat menghancurkannya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Menghubungkan ke valuasi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Kesimpulan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Keunggulan kuat **dan** pertumbuhan tersirat wajar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Tesis dapat disusun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Keunggulan kuat **tetapi** pertumbuhan tersirat tidak wajar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baik, harga menuntut terlalu banyak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Keunggulan lemah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**Pertumbuhan tinggi tidak dapat dipertahankan**, berapa pun harganya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Menyatakan apa yang dapat menghancurkannya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Menyatakan apa yang dapat menghancurkannya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Ancaman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 kerusakan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Tanda awal yang dapat diamati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Perkiraan waktu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(spesifik)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(bagaimana ia merusak)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(apa yang akan saya lihat lebih dulu)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(bulan/tahun)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Kokoh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Sedang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Rapuh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17,1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17,9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T−1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Kokoh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Sedang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PT Rapuh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ROIC rata-rata 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**19,06%**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**11,94%**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**12,16%**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ROIC terendah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**16,40%**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5,90%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ROIC tertinggi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Selisih rata-rata terhadap WACC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**+7,56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+0,44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+0,66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**Tahun di bawah WACC**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 dari 10**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 dari 10**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 dari 10**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Tren 5 tahun terakhir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**Menurun tajam**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Perusahaan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Penilaian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**PT Kokoh**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**Ada keunggulan yang bertahan**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ROIC tidak pernah di bawah WACC dalam 10 tahun, termasuk pada tahun terburuk industri (T−5)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**PT Sedang**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keunggulan berarti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hanya 0,44 pp di atas WACC; tiga tahun di bawah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**PT Rapuh**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**Keunggulan sedang terkikis**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10 tahun menyesatkan; tren jelas menurun dari 22,8% ke 5,9%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pendapatan rata-rata 5 tahun terakhir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EBIT rata-rata 5 tahun terakhir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FCFF rata-rata 5 tahun terakhir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**Pertumbuhan FCFF yang tersirat harga**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**35,01%**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**Rasio**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**5,1 kali pertumbuhan historis**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35,01% per tahun selama 5 tahun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Peta lima kekuatan berbukti.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industri emiten Anda, isi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Konsentrasi pelanggan dan pemasok.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Dari catatan atas laporan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Identifikasi sumber keunggulan.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Tentukan sumber keunggulan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ROIC sepuluh tahun.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ROIC emiten Anda untuk 10 tahun (atau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Perbandingan dengan pesaing.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Lakukan hal sama untuk minimal **dua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Ketahanan marjin.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Identifikasi tahun terburuk industri dalam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Uji terhadap valuasi.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pertumbuhan tersirat dari LK-L2I.3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Daftar ancaman.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minimal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empat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ancaman dengan format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