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**Menghitung** arus kas bebas bagi perusahaan dan bagi pemegang saham dari laporan keuangan. (C3) 2. **Menghitung** biaya modal rata-rata tertimbang dan menjelaskan komponennya. (C3, C2) 3. **Membangun** model arus kas terdiskonto lengkap dengan nilai terminal. (C6) 4. **Menguji** sensitivitas hasil terhadap asumsi dan **menjelaskan** dominasi nilai terminal. (C4) 5. **Menerapkan** DCF terbalik untuk mengungkap asumsi yang tersirat dalam harga pasar, dan **menilai** kewajarannya. (C4, 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Nilai sebuah aset penghasil arus kas adalah nilai kini seluruh arus kas yang akan dihasilkannya:</a:t>
            </a:r>
          </a:p>
          <a:p/>
          <a:p>
            <a:r>
              <a:t>V_0 = sum_t=1^n (FCF_t) / ((1+r)^t) + (TV_n) / ((1+r)^n)</a:t>
            </a:r>
          </a:p>
          <a:p/>
          <a:p>
            <a:r>
              <a:t>Gagasan ini benar secara konseptual dan sulit diterapkan secara praktis. Alasannya sederhana: **ia menuntut Anda memperkirakan arus kas bertahun-tahun ke depan, dan Anda tidak dapat melakukannya dengan tepat.**</a:t>
            </a:r>
          </a:p>
          <a:p/>
          <a:p>
            <a:r>
              <a:t>**Peringatan yang harus disampaikan sebelum rumus mana pun diajarkan:**</a:t>
            </a:r>
          </a:p>
          <a:p/>
          <a:p>
            <a:r>
              <a:t>&gt; DCF **tidak** menghasilkan nilai yang benar. Ia menghasilkan **nilai yang &gt; mengikuti dari asumsi Anda**. Bila asumsinya berubah sedikit, hasilnya berubah &gt; banyak.</a:t>
            </a:r>
          </a:p>
          <a:p/>
          <a:p>
            <a:r>
              <a:t>**Konsekuensi yang menentukan cara modul ini mengajarkannya:**</a:t>
            </a:r>
          </a:p>
          <a:p/>
          <a:p>
            <a:r>
              <a:t>**Penggunaan paling berharga dari DCF adalah bentuk terbaliknya** (§4.7) — bukan untuk menghitung nilai, melainkan untuk menjawab: "apa yang harus benar agar harga hari ini masuk akal?"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**(a) Arus kas bebas bagi perusahaan (FCFF)** — kas yang tersedia bagi **seluruh** penyedia modal (pemberi utang dan pemegang saham):</a:t>
            </a:r>
          </a:p>
          <a:p/>
          <a:p>
            <a:r>
              <a:t>FCFF = EBIT × (1 - t) + D&amp;A - Belanja modal - DeltaModal kerja</a:t>
            </a:r>
          </a:p>
          <a:p/>
          <a:p>
            <a:r>
              <a:t>Didiskonto dengan **WACC**, menghasilkan **nilai perusahaan (EV)**. Nilai ekuitas = EV − utang bersih.</a:t>
            </a:r>
          </a:p>
          <a:p/>
          <a:p>
            <a:r>
              <a:t>**(b) Arus kas bebas bagi pemegang saham (FCFE)** — kas yang tersedia bagi pemegang saham setelah kewajiban kepada pemberi utang:</a:t>
            </a:r>
          </a:p>
          <a:p/>
          <a:p>
            <a:r>
              <a:t>FCFE = FCFF - Beban bunga × (1-t) + Utang baru bersih</a:t>
            </a:r>
          </a:p>
          <a:p/>
          <a:p>
            <a:r>
              <a:t>Didiskonto dengan **biaya ekuitas**, langsung menghasilkan **nilai ekuitas**.</a:t>
            </a:r>
          </a:p>
          <a:p/>
          <a:p>
            <a:r>
              <a:t>**Mana yang dipakai:**</a:t>
            </a:r>
          </a:p>
          <a:p/>
          <a:p>
            <a:r>
              <a:t>**Kesalahan yang paling sering dan paling fatal:** mendiskonto FCFF dengan biaya ekuitas, atau FCFE dengan WACC. Keduanya menghasilkan angka yang salah secara material.</a:t>
            </a:r>
          </a:p>
          <a:p/>
          <a:p>
            <a:r>
              <a:t>**Aturan:** arus kas untuk **siapa**, didiskonto dengan tingkat imbal hasil yang diminta **oleh siapa**. Harus cocok.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**Biaya ekuitas** — imbal hasil yang diminta pemegang saham. Pendekatan yang lazim:</a:t>
            </a:r>
          </a:p>
          <a:p/>
          <a:p>
            <a:r>
              <a:t>k_e = r_f + beta × Premi risiko ekuitas</a:t>
            </a:r>
          </a:p>
          <a:p/>
          <a:p>
            <a:r>
              <a:t>**Peringatan penting.** Metode ini memberi kesan presisi yang tidak dimilikinya. Premi risiko ekuitas tidak dapat diamati dan perkiraannya berbeda-beda secara material. Beta dihitung dari data historis yang tidak stasioner (L2.3 §4.2).</a:t>
            </a:r>
          </a:p>
          <a:p/>
          <a:p>
            <a:r>
              <a:t>**Cara memakainya secara jujur:** perlakukan biaya ekuitas sebagai **rentang**, bukan angka, dan uji sensitivitasnya (§4.6).</a:t>
            </a:r>
          </a:p>
          <a:p/>
          <a:p>
            <a:r>
              <a:t>**Biaya modal rata-rata tertimbang (WACC):**</a:t>
            </a:r>
          </a:p>
          <a:p/>
          <a:p>
            <a:r>
              <a:t>WACC = (E) / (E+D) × k_e + (D) / (E+D) × k_d × (1-t)</a:t>
            </a:r>
          </a:p>
          <a:p/>
          <a:p>
            <a:r>
              <a:t>dengan E dan D menggunakan **nilai pasar**, bukan nilai buku.</a:t>
            </a:r>
          </a:p>
          <a:p/>
          <a:p>
            <a:r>
              <a:t>**Mengapa biaya utang dikalikan (1-t).** Bunga mengurangi laba kena pajak, sehingga biaya efektif utang lebih rendah daripada bunganya. Ini manfaat pajak dari utang — dan salah satu alasan struktur permodalan memengaruhi nilai.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DCF umumnya memproyeksikan arus kas eksplisit 5–10 tahun, lalu meringkas seluruh sisanya dalam satu angka: **nilai terminal**.</a:t>
            </a:r>
          </a:p>
          <a:p/>
          <a:p>
            <a:r>
              <a:t>**Dua metode:**</a:t>
            </a:r>
          </a:p>
          <a:p/>
          <a:p>
            <a:r>
              <a:t>**(a) Pertumbuhan abadi (Gordon):**</a:t>
            </a:r>
          </a:p>
          <a:p/>
          <a:p>
            <a:r>
              <a:t>TV_n = (FCF_n × (1+g)) / (r - g)</a:t>
            </a:r>
          </a:p>
          <a:p/>
          <a:p>
            <a:r>
              <a:t>**Syarat mutlak:** g &lt; r. Bila g geq r, rumusnya menghasilkan nilai negatif atau tak terhingga — dan secara ekonomi berarti perusahaan tumbuh lebih cepat daripada ekonomi **selamanya**, yang tidak mungkin.</a:t>
            </a:r>
          </a:p>
          <a:p/>
          <a:p>
            <a:r>
              <a:t>**Batas praktis untuk g:** tidak boleh melebihi pertumbuhan nominal ekonomi jangka panjang. Perusahaan yang tumbuh lebih cepat dari ekonomi selamanya akhirnya akan menjadi seluruh ekonomi.</a:t>
            </a:r>
          </a:p>
          <a:p/>
          <a:p>
            <a:r>
              <a:t>**(b) Kelipatan keluar:**</a:t>
            </a:r>
          </a:p>
          <a:p/>
          <a:p>
            <a:r>
              <a:t>TV_n = EBITDA_n × kelipatan</a:t>
            </a:r>
          </a:p>
          <a:p/>
          <a:p>
            <a:r>
              <a:t>Lebih sederhana, tetapi **memasukkan kembali valuasi relatif ke dalam valuasi absolut** — sehingga hasilnya bergantung pada kelipatan pasar yang mungkin tidak wajar.</a:t>
            </a:r>
          </a:p>
          <a:p/>
          <a:p>
            <a:r>
              <a:t>**Masalah dominasi nilai terminal.** Pada model 5 tahun dengan asumsi lazim, nilai terminal umumnya menyumbang **60–80% dari total nilai**.</a:t>
            </a:r>
          </a:p>
          <a:p/>
          <a:p>
            <a:r>
              <a:t>**Artinya:** sebagian besar "nilai" yang dihasilkan DCF Anda berasal dari satu angka yang dihitung dari asumsi tentang kondisi **setelah** periode yang Anda proyeksikan secara rinci.</a:t>
            </a:r>
          </a:p>
          <a:p/>
          <a:p>
            <a:r>
              <a:t>**Ini bukan alasan menolak DCF.** Ini alasan untuk:</a:t>
            </a:r>
          </a:p>
          <a:p/>
          <a:p>
            <a:r>
              <a:t>1. **Selalu melaporkan porsi nilai terminal** terhadap total 2. **Selalu menguji sensitivitas** terhadap g dan r 3. **Tidak pernah menyajikan hasil DCF sebagai satu angka**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L2I.1 dan L2I.2, dalam Rp miliar).</a:t>
            </a:r>
          </a:p>
          <a:p/>
          <a:p>
            <a:r>
              <a:t>**Langkah 1 — Arus kas bebas bagi perusahaan (tahun dasar):**</a:t>
            </a:r>
          </a:p>
          <a:p/>
          <a:p>
            <a:r>
              <a:t>**Langkah 2 — Biaya modal rata-rata tertimbang:**</a:t>
            </a:r>
          </a:p>
          <a:p/>
          <a:p>
            <a:r>
              <a:t>WACC = 0,8329 × 12% + 0,1671 × 6,24% = 9,995% + 1,043% = 11,04%</a:t>
            </a:r>
          </a:p>
          <a:p/>
          <a:p>
            <a:r>
              <a:t>**Langkah 3 — Proyeksi eksplisit 5 tahun, pertumbuhan 8%:**</a:t>
            </a:r>
          </a:p>
          <a:p/>
          <a:p>
            <a:r>
              <a:t>**Langkah 4 — Nilai terminal (pertumbuhan abadi 4%):**</a:t>
            </a:r>
          </a:p>
          <a:p/>
          <a:p>
            <a:r>
              <a:t>TV_5 = (263,74 × 1,04) / (0,)1104 - 0,04 = (274,29) / (0,)0704 = 3.897,7</a:t>
            </a:r>
          </a:p>
          <a:p/>
          <a:p>
            <a:r>
              <a:t>PV(TV) = (3.897,7) / ((1,)1104)^5 = 2.309,2</a:t>
            </a:r>
          </a:p>
          <a:p/>
          <a:p>
            <a:r>
              <a:t>**Langkah 5 — Nilai perusahaan dan nilai ekuitas:**</a:t>
            </a:r>
          </a:p>
          <a:p/>
          <a:p>
            <a:r>
              <a:t>**Langkah 6 — Diagnostik wajib:**</a:t>
            </a:r>
          </a:p>
          <a:p/>
          <a:p>
            <a:r>
              <a:t>**Tafsir yang benar — dan yang salah:**</a:t>
            </a:r>
          </a:p>
          <a:p/>
          <a:p>
            <a:r>
              <a:t>**Mengapa kesimpulan pertama salah.** Selisih 74,5% jauh lebih besar daripada ketidakpastian yang wajar. Ketika model Anda berbeda sejauh ini dari pasar, kemungkinan terbesar bukan bahwa pasar keliru — melainkan bahwa **asumsi Anda tidak mencerminkan apa yang diketahui pasar.**</a:t>
            </a:r>
          </a:p>
          <a:p/>
          <a:p>
            <a:r>
              <a:t>Analis yang komp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L2I.1 dan L2I.2, dalam Rp miliar).</a:t>
            </a:r>
          </a:p>
          <a:p/>
          <a:p>
            <a:r>
              <a:t>**Langkah 1 — Arus kas bebas bagi perusahaan (tahun dasar):**</a:t>
            </a:r>
          </a:p>
          <a:p/>
          <a:p>
            <a:r>
              <a:t>**Langkah 2 — Biaya modal rata-rata tertimbang:**</a:t>
            </a:r>
          </a:p>
          <a:p/>
          <a:p>
            <a:r>
              <a:t>WACC = 0,8329 × 12% + 0,1671 × 6,24% = 9,995% + 1,043% = 11,04%</a:t>
            </a:r>
          </a:p>
          <a:p/>
          <a:p>
            <a:r>
              <a:t>**Langkah 3 — Proyeksi eksplisit 5 tahun, pertumbuhan 8%:**</a:t>
            </a:r>
          </a:p>
          <a:p/>
          <a:p>
            <a:r>
              <a:t>**Langkah 4 — Nilai terminal (pertumbuhan abadi 4%):**</a:t>
            </a:r>
          </a:p>
          <a:p/>
          <a:p>
            <a:r>
              <a:t>TV_5 = (263,74 × 1,04) / (0,)1104 - 0,04 = (274,29) / (0,)0704 = 3.897,7</a:t>
            </a:r>
          </a:p>
          <a:p/>
          <a:p>
            <a:r>
              <a:t>PV(TV) = (3.897,7) / ((1,)1104)^5 = 2.309,2</a:t>
            </a:r>
          </a:p>
          <a:p/>
          <a:p>
            <a:r>
              <a:t>**Langkah 5 — Nilai perusahaan dan nilai ekuitas:**</a:t>
            </a:r>
          </a:p>
          <a:p/>
          <a:p>
            <a:r>
              <a:t>**Langkah 6 — Diagnostik wajib:**</a:t>
            </a:r>
          </a:p>
          <a:p/>
          <a:p>
            <a:r>
              <a:t>**Tafsir yang benar — dan yang salah:**</a:t>
            </a:r>
          </a:p>
          <a:p/>
          <a:p>
            <a:r>
              <a:t>**Mengapa kesimpulan pertama salah.** Selisih 74,5% jauh lebih besar daripada ketidakpastian yang wajar. Ketika model Anda berbeda sejauh ini dari pasar, kemungkinan terbesar bukan bahwa pasar keliru — melainkan bahwa **asumsi Anda tidak mencerminkan apa yang diketahui pasar.**</a:t>
            </a:r>
          </a:p>
          <a:p/>
          <a:p>
            <a:r>
              <a:t>Analis yang komp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L2I.1 dan L2I.2, dalam Rp miliar).</a:t>
            </a:r>
          </a:p>
          <a:p/>
          <a:p>
            <a:r>
              <a:t>**Langkah 1 — Arus kas bebas bagi perusahaan (tahun dasar):**</a:t>
            </a:r>
          </a:p>
          <a:p/>
          <a:p>
            <a:r>
              <a:t>**Langkah 2 — Biaya modal rata-rata tertimbang:**</a:t>
            </a:r>
          </a:p>
          <a:p/>
          <a:p>
            <a:r>
              <a:t>WACC = 0,8329 × 12% + 0,1671 × 6,24% = 9,995% + 1,043% = 11,04%</a:t>
            </a:r>
          </a:p>
          <a:p/>
          <a:p>
            <a:r>
              <a:t>**Langkah 3 — Proyeksi eksplisit 5 tahun, pertumbuhan 8%:**</a:t>
            </a:r>
          </a:p>
          <a:p/>
          <a:p>
            <a:r>
              <a:t>**Langkah 4 — Nilai terminal (pertumbuhan abadi 4%):**</a:t>
            </a:r>
          </a:p>
          <a:p/>
          <a:p>
            <a:r>
              <a:t>TV_5 = (263,74 × 1,04) / (0,)1104 - 0,04 = (274,29) / (0,)0704 = 3.897,7</a:t>
            </a:r>
          </a:p>
          <a:p/>
          <a:p>
            <a:r>
              <a:t>PV(TV) = (3.897,7) / ((1,)1104)^5 = 2.309,2</a:t>
            </a:r>
          </a:p>
          <a:p/>
          <a:p>
            <a:r>
              <a:t>**Langkah 5 — Nilai perusahaan dan nilai ekuitas:**</a:t>
            </a:r>
          </a:p>
          <a:p/>
          <a:p>
            <a:r>
              <a:t>**Langkah 6 — Diagnostik wajib:**</a:t>
            </a:r>
          </a:p>
          <a:p/>
          <a:p>
            <a:r>
              <a:t>**Tafsir yang benar — dan yang salah:**</a:t>
            </a:r>
          </a:p>
          <a:p/>
          <a:p>
            <a:r>
              <a:t>**Mengapa kesimpulan pertama salah.** Selisih 74,5% jauh lebih besar daripada ketidakpastian yang wajar. Ketika model Anda berbeda sejauh ini dari pasar, kemungkinan terbesar bukan bahwa pasar keliru — melainkan bahwa **asumsi Anda tidak mencerminkan apa yang diketahui pasar.**</a:t>
            </a:r>
          </a:p>
          <a:p/>
          <a:p>
            <a:r>
              <a:t>Analis yang komp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L2I.1 dan L2I.2, dalam Rp miliar).</a:t>
            </a:r>
          </a:p>
          <a:p/>
          <a:p>
            <a:r>
              <a:t>**Langkah 1 — Arus kas bebas bagi perusahaan (tahun dasar):**</a:t>
            </a:r>
          </a:p>
          <a:p/>
          <a:p>
            <a:r>
              <a:t>**Langkah 2 — Biaya modal rata-rata tertimbang:**</a:t>
            </a:r>
          </a:p>
          <a:p/>
          <a:p>
            <a:r>
              <a:t>WACC = 0,8329 × 12% + 0,1671 × 6,24% = 9,995% + 1,043% = 11,04%</a:t>
            </a:r>
          </a:p>
          <a:p/>
          <a:p>
            <a:r>
              <a:t>**Langkah 3 — Proyeksi eksplisit 5 tahun, pertumbuhan 8%:**</a:t>
            </a:r>
          </a:p>
          <a:p/>
          <a:p>
            <a:r>
              <a:t>**Langkah 4 — Nilai terminal (pertumbuhan abadi 4%):**</a:t>
            </a:r>
          </a:p>
          <a:p/>
          <a:p>
            <a:r>
              <a:t>TV_5 = (263,74 × 1,04) / (0,)1104 - 0,04 = (274,29) / (0,)0704 = 3.897,7</a:t>
            </a:r>
          </a:p>
          <a:p/>
          <a:p>
            <a:r>
              <a:t>PV(TV) = (3.897,7) / ((1,)1104)^5 = 2.309,2</a:t>
            </a:r>
          </a:p>
          <a:p/>
          <a:p>
            <a:r>
              <a:t>**Langkah 5 — Nilai perusahaan dan nilai ekuitas:**</a:t>
            </a:r>
          </a:p>
          <a:p/>
          <a:p>
            <a:r>
              <a:t>**Langkah 6 — Diagnostik wajib:**</a:t>
            </a:r>
          </a:p>
          <a:p/>
          <a:p>
            <a:r>
              <a:t>**Tafsir yang benar — dan yang salah:**</a:t>
            </a:r>
          </a:p>
          <a:p/>
          <a:p>
            <a:r>
              <a:t>**Mengapa kesimpulan pertama salah.** Selisih 74,5% jauh lebih besar daripada ketidakpastian yang wajar. Ketika model Anda berbeda sejauh ini dari pasar, kemungkinan terbesar bukan bahwa pasar keliru — melainkan bahwa **asumsi Anda tidak mencerminkan apa yang diketahui pasar.**</a:t>
            </a:r>
          </a:p>
          <a:p/>
          <a:p>
            <a:r>
              <a:t>Analis yang komp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L2I.1 dan L2I.2, dalam Rp miliar).</a:t>
            </a:r>
          </a:p>
          <a:p/>
          <a:p>
            <a:r>
              <a:t>**Langkah 1 — Arus kas bebas bagi perusahaan (tahun dasar):**</a:t>
            </a:r>
          </a:p>
          <a:p/>
          <a:p>
            <a:r>
              <a:t>**Langkah 2 — Biaya modal rata-rata tertimbang:**</a:t>
            </a:r>
          </a:p>
          <a:p/>
          <a:p>
            <a:r>
              <a:t>WACC = 0,8329 × 12% + 0,1671 × 6,24% = 9,995% + 1,043% = 11,04%</a:t>
            </a:r>
          </a:p>
          <a:p/>
          <a:p>
            <a:r>
              <a:t>**Langkah 3 — Proyeksi eksplisit 5 tahun, pertumbuhan 8%:**</a:t>
            </a:r>
          </a:p>
          <a:p/>
          <a:p>
            <a:r>
              <a:t>**Langkah 4 — Nilai terminal (pertumbuhan abadi 4%):**</a:t>
            </a:r>
          </a:p>
          <a:p/>
          <a:p>
            <a:r>
              <a:t>TV_5 = (263,74 × 1,04) / (0,)1104 - 0,04 = (274,29) / (0,)0704 = 3.897,7</a:t>
            </a:r>
          </a:p>
          <a:p/>
          <a:p>
            <a:r>
              <a:t>PV(TV) = (3.897,7) / ((1,)1104)^5 = 2.309,2</a:t>
            </a:r>
          </a:p>
          <a:p/>
          <a:p>
            <a:r>
              <a:t>**Langkah 5 — Nilai perusahaan dan nilai ekuitas:**</a:t>
            </a:r>
          </a:p>
          <a:p/>
          <a:p>
            <a:r>
              <a:t>**Langkah 6 — Diagnostik wajib:**</a:t>
            </a:r>
          </a:p>
          <a:p/>
          <a:p>
            <a:r>
              <a:t>**Tafsir yang benar — dan yang salah:**</a:t>
            </a:r>
          </a:p>
          <a:p/>
          <a:p>
            <a:r>
              <a:t>**Mengapa kesimpulan pertama salah.** Selisih 74,5% jauh lebih besar daripada ketidakpastian yang wajar. Ketika model Anda berbeda sejauh ini dari pasar, kemungkinan terbesar bukan bahwa pasar keliru — melainkan bahwa **asumsi Anda tidak mencerminkan apa yang diketahui pasar.**</a:t>
            </a:r>
          </a:p>
          <a:p/>
          <a:p>
            <a:r>
              <a:t>Analis yang komp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Arus kas bebas historis.** Untuk emiten dari LK-L2I.1, hitung FCFF dan FCFE untuk **lima tahun** terakhir. Sajikan setiap komponennya terpisah.</a:t>
            </a:r>
          </a:p>
          <a:p/>
          <a:p>
            <a:r>
              <a:t>**Bagian B — Belanja modal pemeliharaan.** Perkirakan porsi pemeliharaan menggunakan **ketiga** pendekatan §4.3. Bandingkan hasilnya dan pilih satu dengan alasan.</a:t>
            </a:r>
          </a:p>
          <a:p/>
          <a:p>
            <a:r>
              <a:t>**Bagian C — Biaya modal.** Hitung biaya ekuitas dan WACC. Gunakan **nilai pasar** untuk bobot. Nyatakan sumber setiap komponen dan **rentang ketidakpastiannya**.</a:t>
            </a:r>
          </a:p>
          <a:p/>
          <a:p>
            <a:r>
              <a:t>**Bagian D — Model DCF.** Bangun model 5 tahun dengan nilai terminal pertumbuhan abadi. Seluruh asumsi ditulis **sebelum** menghitung, pada lembar terpisah yang bertanggal.</a:t>
            </a:r>
          </a:p>
          <a:p/>
          <a:p>
            <a:r>
              <a:t>**Bagian E — Uji konsistensi internal.** Periksa: apakah belanja modal yang Anda proyeksikan cukup mendukung pertumbuhan yang Anda asumsikan? Tunjukkan perhitungannya.</a:t>
            </a:r>
          </a:p>
          <a:p/>
          <a:p>
            <a:r>
              <a:t>**Bagian F — Diagnostik wajib.** Laporkan: porsi nilai terminal terhadap EV, nilai per saham, dan selisih terhadap harga pasar.</a:t>
            </a:r>
          </a:p>
          <a:p/>
          <a:p>
            <a:r>
              <a:t>**Bagian G — Tabel sensitivitas.** Buat tabel minimal 3×3 (WACC × pertumbuhan terminal). Tandai sel asumsi dasar. Hitung rasio nilai tertinggi terhadap terendah.</a:t>
            </a:r>
          </a:p>
          <a:p/>
          <a:p>
            <a:r>
              <a:t>**Bagian H — DCF terbalik.** Cari pertumbuhan periode eksplisit yang tersirat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Valuasi Absolut: Arus Kas Terdiskonto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Jalur Investor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arus kas bebas bagi perusahaan dan bagi pemegang saham dari laporan keuangan.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biaya modal rata-rata tertimbang dan menjelaskan komponennya. (C3, 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Membangun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model arus kas terdiskonto lengkap dengan nilai terminal.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Menguji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sensitivitas hasil terhadap asumsi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dominasi nilai terminal.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Menerapkan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DCF terbalik untuk mengungkap asumsi yang tersirat dalam harga pasar,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kewajarannya. (C4, 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NILAI = NILAI KINI ARUS KAS MASA DEPAN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┌───────────────────┼───────────────────┐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ARUS KAS            TINGKAT            NILAI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FCFF / FCFE         DISKONTO           TERMINAL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WACC / biaya       sering &gt;70%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EBIT(1−t)            ekuitas            dari nilai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+ D&amp;A                    │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− belanja modal          │              pertumbuhan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− Δ modal kerja          │              abadi atau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│              kelipatan keluar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└───────────┬───────┴───────────────────┘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NILAI PERUSAHAAN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┌───────────┴───────────┐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SENSITIVITAS            DCF TERBALIK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asumsi → rentang        harga → asumsi tersirat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BUKAN satu angka        ← PENGGUNAAN PALING BERGUNA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Gagasan inti, dan peringatan yang menyertainya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Gagasan inti, dan peringatan yang menyertainya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Penggunaan paling berharga dari DCF adalah bentuk terbaliknya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(§4.7) — bukan untuk menghitung nilai, melainkan untuk menjawab: "apa yang harus benar agar harga…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Gagasan inti, dan peringatan yang menyertainya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Penggunaan DCF yang lemah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Penggunaan DCF yang kuat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Menghasilkan satu angka "nilai wajar"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Menghasilkan **rentang** dengan sensitivitas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Membandingkan angka itu dengan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**Mengungkap asumsi apa yang tersirat dalam harga**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Memberi ilusi ketepatan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Memaksa asumsi dinyatakan eksplisit dan diuji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Dua jenis arus kas bebas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Dua jenis arus kas bebas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(a) Arus kas bebas bagi perusahaan (FCFF)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kas yang tersedia bagi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(b) Arus kas bebas bagi pemegang saham (FCFE)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kas yang tersedia bagi pemegang saham setelah kewajiban kepada pemberi utang: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Dua jenis arus kas bebas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Situasi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Struktur permodalan relatif stabil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**FCFF** — lebih lazim dan lebih stabil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Struktur permodalan berubah signifikan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FCFE, dengan hati-hati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Perbankan dan lembaga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**FCFE atau model dividen** — FCFF tidak sesuai karena utang adalah bahan baku usahanya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Belanja modal pemeliharaan versus pertumbuhan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Belanja modal pemeliharaan versus pertumbuhan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belanja modal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Fungsi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Perlakuan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**Pemeliharaan**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Mengganti aset yang aus agar kapasitas **tetap**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**Wajib dikurangkan** — bukan pilihan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**Pertumbuhan**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Menambah kapasitas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Dikurangkan, tetapi harus menghasilkan pertumbuhan yang diasumsikan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Belanja modal pemeliharaan versus pertumbuhan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Pendekatan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Kelemahan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Penyusutan sebagai proksi pemeliharaan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Belanja modal pemeliharaan ≈ penyusutan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Kasar; penyusutan berbasis biaya historis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Rasio historis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Belanja modal ÷ pendapatan pada tahun tanpa ekspansi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Memerlukan data panjang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Pengungkapan manajemen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Dari pembahasan manajemen atau paparan publik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selalu tersedia; mengandung kepentingan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Tingkat diskonto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Tingkat diskonto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ekuitas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imbal hasil yang diminta pemegang saham. Pendekatan yang lazim: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Tingkat diskonto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Catatan untuk konteks Indonesia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r_f — tingkat bebas risiko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Imbal hasil SBN tenor panjang dalam rupiah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beta — kepekaan terhadap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Perlu kehati-hatian pada emiten tipis; beta dapat tidak bermakna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Premi risiko ekuitas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Angka perkiraan; **rentangnya lebar dan diperdebatkan**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Nilai terminal: bagian terbesar dan paling rapuh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Nilai terminal: bagian terbesar dan paling rapuh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Selalu melaporkan porsi nilai terminal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terhadap total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Selalu menguji sensitivitas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terhadap g dan 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pernah menyajikan hasil DCF sebagai satu angka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Sensitivitas: keluaran yang sebenarnya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Sensitivitas: keluaran yang sebenarnya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dilihat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Artinya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Rentang sempit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Kesimpulan relatif kokoh terhadap asumsi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**Rentang lebar**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**Kesimpulan bergantung pada asumsi** — nyatakan demikian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pasar di dalam rentang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DCF tidak dapat menyimpulkan mahal/murah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pasar jauh di luar rentang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Memerlukan penjelasan: asumsi siapa yang salah?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DCF terbalik: penggunaan yang paling berguna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DCF terbalik: penggunaan yang paling berguna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Bangun model DCF dengan struktur yang 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Tetapkan WACC dan pertumbuhan terminal pada nilai yang wajar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**Cari** tingkat pertumbuhan periode eksplisit yang membuat nilai = harga pasar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Nilai: apakah pertumbuhan itu masuk akal bagi perusahaan ini di industrinya?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DCF terbalik: penggunaan yang paling berguna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DCF biasa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DCF terbalik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"Nilainya Rp850, harganya Rp1.500, jadi mahal"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"Harga ini mengasumsikan pertumbuhan 35% selama 5 tahun. Apakah itu masuk akal?"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Mudah dibantah ("asumsimu salah")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**Sulit dibantah** — asumsinya adalah asumsi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Menghasilkan perdebatan tentang model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Menghasilkan perdebatan tentang **usaha**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dan penyalahgunaan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dan penyalahgunaan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Penyalahgunaan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terjadi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Penangkal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**Ilusi ketepatan**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Angka desimal memberi kesan akurat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Laporkan rentang; bulatkan ke ratusan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**Menyesuaikan asumsi sampai hasilnya cocok**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konfirmasi (L0.9 B3)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Tetapkan asumsi sebelum menghitung (K-11); catat setiap perubahan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**Pertumbuhan terminal terlalu tinggi**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Membesarkan nilai secara dramatis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Batasi pada pertumbuhan nominal ekonomi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**Marjin membaik selamanya**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Optimisme tanpa mekanisme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Tuntut penjelasan kompetitif (L2I.4)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**Mengabaikan belanja modal pemeliharaan**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dipisahkan di laporan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**Memakai pada usaha yang tidak sesuai**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DCF diajarkan universal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Perbankan, perusahaan pra-laba, siklikal ekstrem memerlukan pendekatan berbeda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dan penyalahgunaan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usaha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Alternatif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Perbankan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Utang adalah bahan baku; FCFF tidak bermakna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Model dividen, PBV terhadap ROE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Perusahaan pra-laba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Arus kas negatif, masa depan sangat tidak pasti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Skenario berbobot; pendanaan tahap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Siklikal ekstrem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Arus kas satu tahun tidak mewakili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Normalisasi (L2I.2 §4.6) lalu DCF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Perusahaan dengan aset takberwujud dominan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Belanja modal tidak menangkap investasi sebenarnya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Sesuaikan perlakuan riset dan pengembangan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EBIT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Pajak (22%)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525 × 22%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(115,5)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**EBIT setelah pajak**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525 × 0,78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**409,5**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Ditambah penyusutan &amp; amortisasi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Dikurangi belanja modal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(385)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Dikurangi kenaikan modal kerja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(55)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**FCFF tahun dasar**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**179,5**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pasar ekuitas (E)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7.500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Utang berbunga (D)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1.505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Bobot ekuitas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83,29%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Bobot utang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16,71%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ekuitas (k_e)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utang sebelum pajak (k_d)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utang setelah pajak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8% × 0,78 = 6,24%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FCFF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Faktor diskonto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 kini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193,86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0,9006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**174,59**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209,37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0,8110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**169,81**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226,12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0,7304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**165,17**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244,21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0,6578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**160,65**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263,74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0,5924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**156,26**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**Jumlah PV eksplisit**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**826,48**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PV arus kas eksplisit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826,5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PV nilai terminal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2.309,2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perusahaan (EV)**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**3.135,7**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Dikurangi utang bersih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(1.225)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ekuitas**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**1.910,7**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beredar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5.000 juta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per saham**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**Rp382**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PT XYZ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(melanjutkan L2I.1 dan L2I.2, dalam Rp miliar).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berikutnya yang benar: DCF terbalik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(Contoh 3).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Inilah temuan analitis yang sesungguhnya dari seluruh rangkaian tiga modul ini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ia hanya muncul karena peserta menghitung ketiganya: rasio (L2I.1), valuasi…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Arus kas bebas historis.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emiten dari LK-L2I.1, hitung FCFF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Belanja modal pemeliharaan.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Perkirakan porsi pemeliharaan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Biaya modal.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biaya ekuitas dan WACC. Gunakan **nilai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Model DCF.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Bangun model 5 tahun dengan nilai terminal pertumbuhan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Uji konsistensi internal.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Periksa: apakah belanja modal yang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Diagnostik wajib.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Laporkan: porsi nilai terminal terhadap EV,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Tabel sensitivitas.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Buat tabel minimal 3×3 (WACC × pertumbuhan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DCF terbalik.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Cari pertumbuhan periode eksplisit yang tersirat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