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**Menghitung** rasio valuasi berbasis ekuitas dan berbasis nilai perusahaan. (C3) 2. **Menjelaskan** pendorong fundamental di balik setiap rasio. (C2, C4) 3. **Memilih** pembanding yang sah dan **menjelaskan** dasar pemilihannya. (C5) 4. **Mengenali** jebakan nilai dan distorsi akibat siklus serta struktur permodalan. (C4) 5. **Menyusun** penilaian relatif yang menyatakan asumsi dan batasnya secara eksplisit. (C6, 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**Masalah bersama seluruh rasio berbasis ekuitas:** semuanya dipengaruhi **struktur permodalan**. Dua perusahaan dengan operasi identik tetapi utang berbeda akan memiliki PER berbeda — bukan karena usahanya berbeda, melainkan karena pembagian kue antara pemberi utang dan pemegang saham berbeda (§4.5).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Valuasi relatif hanya bermakna bila pembandingnya sah.</a:t>
            </a:r>
          </a:p>
          <a:p/>
          <a:p>
            <a:r>
              <a:t>**Empat syarat pembanding yang sah:**</a:t>
            </a:r>
          </a:p>
          <a:p/>
          <a:p>
            <a:r>
              <a:t>**Empat kesalahan pemilihan yang paling sering:**</a:t>
            </a:r>
          </a:p>
          <a:p/>
          <a:p>
            <a:r>
              <a:t>1. **Membandingkan lintas industri.** Rasio wajar berbeda secara fundamental antar-industri karena intensitas modal, siklus, dan pertumbuhan berbeda. 2. **Mencampur periode.** PER berdasarkan laba 12 bulan terakhir tidak sebanding dengan PER berdasarkan proyeksi laba tahun depan. **Nyatakan periodenya.** 3. **Mengabaikan struktur permodalan** saat memakai rasio berbasis ekuitas. 4. **Memilih pembanding yang mendukung kesimpulan.** Ini bias konfirmasi (L0.9 B3) dalam bentuk paling langsung — dan paling sering tidak disadari.</a:t>
            </a:r>
          </a:p>
          <a:p/>
          <a:p>
            <a:r>
              <a:t>**Pertahanan terhadap kesalahan keempat:** tetapkan **kriteria pembanding tertulis sebelum** mengumpulkan datanya, lalu ambil **seluruh** perusahaan yang memenuhi kriteria — bukan yang Anda pilih setelah melihat angkanya (K-11).</a:t>
            </a:r>
          </a:p>
          <a:p/>
          <a:p>
            <a:r>
              <a:t>**Catatan konteks Indonesia.** Beberapa kendala nyata yang harus dinyatakan dalam analisis: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Contoh 1 dari L2I.1, dalam Rp miliar kecuali dinyatakan lain):</a:t>
            </a:r>
          </a:p>
          <a:p/>
          <a:p>
            <a:r>
              <a:t>**Perhitungan nilai perusahaan:**</a:t>
            </a:r>
          </a:p>
          <a:p/>
          <a:p>
            <a:r>
              <a:t>EV = 7.500 + 1.505 - 280 = 8.725</a:t>
            </a:r>
          </a:p>
          <a:p/>
          <a:p>
            <a:r>
              <a:t>**Rasio berbasis ekuitas:**</a:t>
            </a:r>
          </a:p>
          <a:p/>
          <a:p>
            <a:r>
              <a:t>**Rasio berbasis EV:**</a:t>
            </a:r>
          </a:p>
          <a:p/>
          <a:p>
            <a:r>
              <a:t>**Uji konsistensi PBV terhadap ROE.** Dari L2I.1, ROE = 17,24%. Dengan asumsi biaya ekuitas 12% dan pertumbuhan jangka panjang 5%:</a:t>
            </a:r>
          </a:p>
          <a:p/>
          <a:p>
            <a:r>
              <a:t>PBV wajar = (ROE - g) / (r - g) = (17,24% - 5%) / (12% - 5%) = (12,24) / (7) = 1,75×</a:t>
            </a:r>
          </a:p>
          <a:p/>
          <a:p>
            <a:r>
              <a:t>**PBV aktual 3,95× versus PBV yang tersirat dari fundamental 1,75×.**</a:t>
            </a:r>
          </a:p>
          <a:p/>
          <a:p>
            <a:r>
              <a:t>**Tafsir dan tindak lanjut.** Selisih ini tidak otomatis berarti sahamnya mahal. Ia berarti **salah satu dari tiga hal** harus benar:</a:t>
            </a:r>
          </a:p>
          <a:p/>
          <a:p>
            <a:r>
              <a:t>**Yang harus dilakukan analis:** menghitung **berapa pertumbuhan yang tersirat** dari harga saat ini, lalu menilai apakah itu masuk akal.</a:t>
            </a:r>
          </a:p>
          <a:p/>
          <a:p>
            <a:r>
              <a:t>Dengan ROE 17,24%, r = 12%, dan PBV 3,95×:</a:t>
            </a:r>
          </a:p>
          <a:p/>
          <a:p>
            <a:r>
              <a:t>3,95 = (17,24% - g) / (12% - g)</a:t>
            </a:r>
          </a:p>
          <a:p/>
          <a:p>
            <a:r>
              <a:t>3,95(12% - g) = 17,24% - g ;Rightarrow; 47,40% - 3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Contoh 1 dari L2I.1, dalam Rp miliar kecuali dinyatakan lain):</a:t>
            </a:r>
          </a:p>
          <a:p/>
          <a:p>
            <a:r>
              <a:t>**Perhitungan nilai perusahaan:**</a:t>
            </a:r>
          </a:p>
          <a:p/>
          <a:p>
            <a:r>
              <a:t>EV = 7.500 + 1.505 - 280 = 8.725</a:t>
            </a:r>
          </a:p>
          <a:p/>
          <a:p>
            <a:r>
              <a:t>**Rasio berbasis ekuitas:**</a:t>
            </a:r>
          </a:p>
          <a:p/>
          <a:p>
            <a:r>
              <a:t>**Rasio berbasis EV:**</a:t>
            </a:r>
          </a:p>
          <a:p/>
          <a:p>
            <a:r>
              <a:t>**Uji konsistensi PBV terhadap ROE.** Dari L2I.1, ROE = 17,24%. Dengan asumsi biaya ekuitas 12% dan pertumbuhan jangka panjang 5%:</a:t>
            </a:r>
          </a:p>
          <a:p/>
          <a:p>
            <a:r>
              <a:t>PBV wajar = (ROE - g) / (r - g) = (17,24% - 5%) / (12% - 5%) = (12,24) / (7) = 1,75×</a:t>
            </a:r>
          </a:p>
          <a:p/>
          <a:p>
            <a:r>
              <a:t>**PBV aktual 3,95× versus PBV yang tersirat dari fundamental 1,75×.**</a:t>
            </a:r>
          </a:p>
          <a:p/>
          <a:p>
            <a:r>
              <a:t>**Tafsir dan tindak lanjut.** Selisih ini tidak otomatis berarti sahamnya mahal. Ia berarti **salah satu dari tiga hal** harus benar:</a:t>
            </a:r>
          </a:p>
          <a:p/>
          <a:p>
            <a:r>
              <a:t>**Yang harus dilakukan analis:** menghitung **berapa pertumbuhan yang tersirat** dari harga saat ini, lalu menilai apakah itu masuk akal.</a:t>
            </a:r>
          </a:p>
          <a:p/>
          <a:p>
            <a:r>
              <a:t>Dengan ROE 17,24%, r = 12%, dan PBV 3,95×:</a:t>
            </a:r>
          </a:p>
          <a:p/>
          <a:p>
            <a:r>
              <a:t>3,95 = (17,24% - g) / (12% - g)</a:t>
            </a:r>
          </a:p>
          <a:p/>
          <a:p>
            <a:r>
              <a:t>3,95(12% - g) = 17,24% - g ;Rightarrow; 47,40% - 3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Contoh 1 dari L2I.1, dalam Rp miliar kecuali dinyatakan lain):</a:t>
            </a:r>
          </a:p>
          <a:p/>
          <a:p>
            <a:r>
              <a:t>**Perhitungan nilai perusahaan:**</a:t>
            </a:r>
          </a:p>
          <a:p/>
          <a:p>
            <a:r>
              <a:t>EV = 7.500 + 1.505 - 280 = 8.725</a:t>
            </a:r>
          </a:p>
          <a:p/>
          <a:p>
            <a:r>
              <a:t>**Rasio berbasis ekuitas:**</a:t>
            </a:r>
          </a:p>
          <a:p/>
          <a:p>
            <a:r>
              <a:t>**Rasio berbasis EV:**</a:t>
            </a:r>
          </a:p>
          <a:p/>
          <a:p>
            <a:r>
              <a:t>**Uji konsistensi PBV terhadap ROE.** Dari L2I.1, ROE = 17,24%. Dengan asumsi biaya ekuitas 12% dan pertumbuhan jangka panjang 5%:</a:t>
            </a:r>
          </a:p>
          <a:p/>
          <a:p>
            <a:r>
              <a:t>PBV wajar = (ROE - g) / (r - g) = (17,24% - 5%) / (12% - 5%) = (12,24) / (7) = 1,75×</a:t>
            </a:r>
          </a:p>
          <a:p/>
          <a:p>
            <a:r>
              <a:t>**PBV aktual 3,95× versus PBV yang tersirat dari fundamental 1,75×.**</a:t>
            </a:r>
          </a:p>
          <a:p/>
          <a:p>
            <a:r>
              <a:t>**Tafsir dan tindak lanjut.** Selisih ini tidak otomatis berarti sahamnya mahal. Ia berarti **salah satu dari tiga hal** harus benar:</a:t>
            </a:r>
          </a:p>
          <a:p/>
          <a:p>
            <a:r>
              <a:t>**Yang harus dilakukan analis:** menghitung **berapa pertumbuhan yang tersirat** dari harga saat ini, lalu menilai apakah itu masuk akal.</a:t>
            </a:r>
          </a:p>
          <a:p/>
          <a:p>
            <a:r>
              <a:t>Dengan ROE 17,24%, r = 12%, dan PBV 3,95×:</a:t>
            </a:r>
          </a:p>
          <a:p/>
          <a:p>
            <a:r>
              <a:t>3,95 = (17,24% - g) / (12% - g)</a:t>
            </a:r>
          </a:p>
          <a:p/>
          <a:p>
            <a:r>
              <a:t>3,95(12% - g) = 17,24% - g ;Rightarrow; 47,40% - 3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Contoh 1 dari L2I.1, dalam Rp miliar kecuali dinyatakan lain):</a:t>
            </a:r>
          </a:p>
          <a:p/>
          <a:p>
            <a:r>
              <a:t>**Perhitungan nilai perusahaan:**</a:t>
            </a:r>
          </a:p>
          <a:p/>
          <a:p>
            <a:r>
              <a:t>EV = 7.500 + 1.505 - 280 = 8.725</a:t>
            </a:r>
          </a:p>
          <a:p/>
          <a:p>
            <a:r>
              <a:t>**Rasio berbasis ekuitas:**</a:t>
            </a:r>
          </a:p>
          <a:p/>
          <a:p>
            <a:r>
              <a:t>**Rasio berbasis EV:**</a:t>
            </a:r>
          </a:p>
          <a:p/>
          <a:p>
            <a:r>
              <a:t>**Uji konsistensi PBV terhadap ROE.** Dari L2I.1, ROE = 17,24%. Dengan asumsi biaya ekuitas 12% dan pertumbuhan jangka panjang 5%:</a:t>
            </a:r>
          </a:p>
          <a:p/>
          <a:p>
            <a:r>
              <a:t>PBV wajar = (ROE - g) / (r - g) = (17,24% - 5%) / (12% - 5%) = (12,24) / (7) = 1,75×</a:t>
            </a:r>
          </a:p>
          <a:p/>
          <a:p>
            <a:r>
              <a:t>**PBV aktual 3,95× versus PBV yang tersirat dari fundamental 1,75×.**</a:t>
            </a:r>
          </a:p>
          <a:p/>
          <a:p>
            <a:r>
              <a:t>**Tafsir dan tindak lanjut.** Selisih ini tidak otomatis berarti sahamnya mahal. Ia berarti **salah satu dari tiga hal** harus benar:</a:t>
            </a:r>
          </a:p>
          <a:p/>
          <a:p>
            <a:r>
              <a:t>**Yang harus dilakukan analis:** menghitung **berapa pertumbuhan yang tersirat** dari harga saat ini, lalu menilai apakah itu masuk akal.</a:t>
            </a:r>
          </a:p>
          <a:p/>
          <a:p>
            <a:r>
              <a:t>Dengan ROE 17,24%, r = 12%, dan PBV 3,95×:</a:t>
            </a:r>
          </a:p>
          <a:p/>
          <a:p>
            <a:r>
              <a:t>3,95 = (17,24% - g) / (12% - g)</a:t>
            </a:r>
          </a:p>
          <a:p/>
          <a:p>
            <a:r>
              <a:t>3,95(12% - g) = 17,24% - g ;Rightarrow; 47,40% - 3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**PT XYZ** (melanjutkan Contoh 1 dari L2I.1, dalam Rp miliar kecuali dinyatakan lain):</a:t>
            </a:r>
          </a:p>
          <a:p/>
          <a:p>
            <a:r>
              <a:t>**Perhitungan nilai perusahaan:**</a:t>
            </a:r>
          </a:p>
          <a:p/>
          <a:p>
            <a:r>
              <a:t>EV = 7.500 + 1.505 - 280 = 8.725</a:t>
            </a:r>
          </a:p>
          <a:p/>
          <a:p>
            <a:r>
              <a:t>**Rasio berbasis ekuitas:**</a:t>
            </a:r>
          </a:p>
          <a:p/>
          <a:p>
            <a:r>
              <a:t>**Rasio berbasis EV:**</a:t>
            </a:r>
          </a:p>
          <a:p/>
          <a:p>
            <a:r>
              <a:t>**Uji konsistensi PBV terhadap ROE.** Dari L2I.1, ROE = 17,24%. Dengan asumsi biaya ekuitas 12% dan pertumbuhan jangka panjang 5%:</a:t>
            </a:r>
          </a:p>
          <a:p/>
          <a:p>
            <a:r>
              <a:t>PBV wajar = (ROE - g) / (r - g) = (17,24% - 5%) / (12% - 5%) = (12,24) / (7) = 1,75×</a:t>
            </a:r>
          </a:p>
          <a:p/>
          <a:p>
            <a:r>
              <a:t>**PBV aktual 3,95× versus PBV yang tersirat dari fundamental 1,75×.**</a:t>
            </a:r>
          </a:p>
          <a:p/>
          <a:p>
            <a:r>
              <a:t>**Tafsir dan tindak lanjut.** Selisih ini tidak otomatis berarti sahamnya mahal. Ia berarti **salah satu dari tiga hal** harus benar:</a:t>
            </a:r>
          </a:p>
          <a:p/>
          <a:p>
            <a:r>
              <a:t>**Yang harus dilakukan analis:** menghitung **berapa pertumbuhan yang tersirat** dari harga saat ini, lalu menilai apakah itu masuk akal.</a:t>
            </a:r>
          </a:p>
          <a:p/>
          <a:p>
            <a:r>
              <a:t>Dengan ROE 17,24%, r = 12%, dan PBV 3,95×:</a:t>
            </a:r>
          </a:p>
          <a:p/>
          <a:p>
            <a:r>
              <a:t>3,95 = (17,24% - g) / (12% - g)</a:t>
            </a:r>
          </a:p>
          <a:p/>
          <a:p>
            <a:r>
              <a:t>3,95(12% - g) = 17,24% - g ;Rightarrow; 47,40% - 3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Kartu valuasi.** Untuk emiten dari LK-L2I.1, susun kartu valuasi lengkap sesuai §4.7. Cantumkan tanggal harga dan periode data.</a:t>
            </a:r>
          </a:p>
          <a:p/>
          <a:p>
            <a:r>
              <a:t>**Bagian B — Komponen EV.** Hitung EV dengan menampilkan setiap komponennya terpisah. Verifikasi utang berbunga dari catatan atas laporan keuangan, bukan dari ringkasan.</a:t>
            </a:r>
          </a:p>
          <a:p/>
          <a:p>
            <a:r>
              <a:t>**Bagian C — Kriteria pembanding tertulis.** Tulis kriteria pemilihan pembanding **sebelum** mengumpulkan data. Lalu kumpulkan **seluruh** emiten yang memenuhi kriteria — minimal lima. Sertakan kolom nilai transaksi harian dan porsi kepemilikan publik.</a:t>
            </a:r>
          </a:p>
          <a:p/>
          <a:p>
            <a:r>
              <a:t>**Bagian D — Statistik pembanding.** Hitung median, kuartil 1, dan kuartil 3 untuk setiap rasio. Tentukan posisi persentil emiten Anda. **Jelaskan mengapa median dipakai.**</a:t>
            </a:r>
          </a:p>
          <a:p/>
          <a:p>
            <a:r>
              <a:t>**Bagian E — Rasio lima tahun.** Hitung seluruh rasio untuk lima tahun terakhir. Identifikasi tren dan jelaskan pendorongnya menggunakan §4.4.</a:t>
            </a:r>
          </a:p>
          <a:p/>
          <a:p>
            <a:r>
              <a:t>**Bagian F — Uji konsistensi fundamental.** Hitung PBV wajar dari ROE dan bandingkan dengan PBV aktual. Hitung **pertumbuhan yang tersirat** dari harga saat ini seperti Contoh 1. Nilai kewajarannya.</a:t>
            </a:r>
          </a:p>
          <a:p/>
          <a:p>
            <a:r>
              <a:t>**Bagian G — Uji jebakan nilai.** Jawab ketiga pertanyaan §4.6. Bila emiten siklikal, jalankan kelima langkah penan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Valuasi Relatif: PER, PBV, EV/EBITDA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Jalur Investor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rasio valuasi berbasis ekuitas dan berbasis nilai perusahaan.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pendorong fundamental di balik setiap rasio. (C2,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Memilih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pembanding yang sah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dasar pemilihannya. (C5)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Mengenali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jebakan nilai dan distorsi akibat siklus serta struktur permodalan.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penilaian relatif yang menyatakan asumsi dan batasnya secara eksplisit. (C6, 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VALUASI RELATIF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harga ÷ ukuran fundamental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BERBASIS EKUITAS        BERBASIS NILAI PERUSAHAAN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PER · PBV · P/FCF ·     EV/EBITDA · EV/EBIT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imbal hasil dividen     EV/Pendapatan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dipengaruhi utang       NETRAL terhadap struktur utang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└────────────┬───────────────┘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PENDORONG FUNDAMENTAL TIAP RASIO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pertumbuhan · imbal hasil modal · risiko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PEMILIHAN PEMBANDING      JEBAKAN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industri · model usaha ·  · siklus laba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pertumbuhan · risiko      · struktur permodalan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· laba satu-kali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· JEBAKAN NILAI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sebenarnya diukur sebuah rasio valuasi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sebenarnya diukur sebuah rasio valuasi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Kemungkinan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Implikasi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keliru menilai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**Peluang**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memperkirakan laba akan turun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**Rasio rendah adalah peringatan**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risiko yang belum Anda lihat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**Anda yang kurang informasi**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Rasio berbasis ekuitas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Rasio berbasis ekuitas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struktur permodalan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Dua perusahaan dengan operasi identik tetapi utang berbeda akan memiliki PER berbeda — bukan karena usahanya berbeda, melainkan karena…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 berbasis ekuitas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Rumus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Kapan berguna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Kapan gagal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÷ Laba per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mapan, laba stabil positif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Laba negatif, siklikal, atau banyak pos satu-kali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**PBV**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Harga ÷ Nilai buku per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Sektor yang asetnya mendekati nilai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padat aset takberwujud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**P/FCF**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Kapitalisasi pasar ÷ Arus kas bebas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**Sering paling informatif**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Arus kas bebas negatif atau sangat berfluktuasi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**Imbal hasil dividen**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Dividen per saham ÷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matang berdividen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Dividen dapat dipotong; imbal hasil tinggi bisa tanda bahaya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 ÷ pertumbuhan laba (%)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Membandingkan perusahaan bertumbuh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Sangat sensitif terhadap asumsi pertumbuhan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Rasio berbasis nilai perusahaan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 berbasis nilai perusahaan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Rumus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**EV/EBITDA**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EV ÷ EBITDA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Paling umum; netral terhadap struktur utang dan kebijakan penyusutan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**EV/EBIT**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EV ÷ Laba usaha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Memperhitungkan penyusutan — lebih tepat untuk usaha padat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**EV/Pendapatan**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EV ÷ 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Untuk perusahaan yang belum berlaba; **paling kasar**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 berbasis nilai perusahaan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Situasi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 yang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Membandingkan perusahaan dengan tingkat utang berbeda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**EV/EBITDA atau EV/EBIT**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Perusahaan padat modal (penyusutan besar dan nyata)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**EV/EBIT**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Perusahaan belum berlaba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EV/Pendapatan, dengan sangat hati-hati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Menilai imbal hasil bagi pemegang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PER, P/FCF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Perbankan dan lembaga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**PBV dan PER** — konsep EV tidak berlaku sebagaimana pada perusahaan biasa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Pendorong fundamental di balik rasio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Pendorong fundamental di balik rasio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Perubahan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 pada PER wajar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Pertumbuhan (g) 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 naik**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Risiko (r) naik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**PER turun**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pembagian laba naik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 naik — tetapi umumnya menurunkan 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Pendorong fundamental di balik rasio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PBV wajar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ROE &gt; 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**&gt; 1** — perusahaan menciptakan 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ROE = 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**= 1** — impas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ROE &lt; 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**&lt; 1** — perusahaan menghancurkan 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Memilih pembanding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Memilih pembanding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Membandingkan lintas industri.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Rasio wajar berbeda secara fundamental antar-industri karena intensitas modal, siklus, dan pertumbuhan berbeda.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Mencampur periode.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 berdasarkan laba 12 bulan terakhir tidak sebanding dengan PER berdasarkan proyeksi laba tahun depan.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Nyatakan periodenya.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Mengabaikan struktur permodalan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saat memakai rasio berbasis ekuitas.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Memilih pembanding yang mendukung kesimpulan.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Ini bias konfirmasi (L0.9 B3) dalam bentuk paling langsung — dan paling sering tidak disadari.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Memilih pembanding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**Industri dan model usaha serupa**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Struktur biaya, siklus, dan risiko sebanding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**Tingkat pertumbuhan sebanding**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adalah pendorong utama PER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**Profil risiko sebanding**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Termasuk utang, konsentrasi pelanggan, paparan regulasi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**Ukuran dan likuiditas tidak terlalu jauh**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Perusahaan kecil dan tidak likuid umumnya diperdagangkan pada rasio lebih 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Memilih pembanding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Kendala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Penanganan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pembanding di satu industri sering sedikit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Rata-rata tidak stabil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Nyatakan jumlah pembanding; gunakan median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Perbedaan likuiditas sangat besar antar-emiten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Rasio emiten tipis tidak sebanding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Sertakan nilai transaksi harian sebagai kolom (L1.1)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Struktur kepemilikan terkonsentrasi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Porsi saham beredar kecil dapat memengaruhi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Catat porsi kepemilikan publik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Sebagian emiten memiliki lini usaha beragam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Pembanding tidak setara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catatan segmen (L2I.1 §4.7)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Jebakan nilai dan distorsi siklus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Menyusun penilaian relatif yang jujur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Menyusun penilaian relatif yang jujur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Periode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Trailing 12 bulan / tahun buku / proyeksi — **nyatakan**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dan tanggal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Rasio berubah setiap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berbasis ekuitas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PER, PBV, P/FCF, imbal hasil dividen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Rasio berbasis EV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EV/EBITDA, EV/EBIT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**Komponen EV**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Kapitalisasi, utang, kas — **ditampilkan terpisah**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Pembanding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Daftar lengkap dengan kriteria pemilihan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Statistik pembanding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Median dan kuartil, **bukan hanya rata-rata**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Posisi relatif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 persentil berapa emiten 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**Penyesuaian**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Normalisasi laba, penghapusan pos satu-kali — dengan perhitungannya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Data pasar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beredar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5.000 juta lembar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Harga saham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**Kapitalisasi pasar**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**7.500**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Data keuangan (dari L2I.1)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Laba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327,6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Ekuitas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1.900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EBITDA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Laba usaha (EBIT)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Arus kas bebas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Utang berbunga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1.505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Laba per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327.600 juta ÷ 5.000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**Rp65,52**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1.500 ÷ 65,52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**22,89×**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Nilai buku per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1.900.000 juta ÷ 5.000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**Rp380**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**PBV**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1.500 ÷ 380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**3,95×**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**P/FCF**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7.500 ÷ 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**97,40×**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dividen (asumsi pembagian 30%)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(65,52 × 30%) ÷ 1.500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**1,31%**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**EV/EBITDA**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8.725 ÷ 735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**11,87×**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**EV/EBIT**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8.725 ÷ 525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**16,62×**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EV/Pendapatan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8.725 ÷ 4.200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**2,08×**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PT XYZ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(melanjutkan Contoh 1 dari L2I.1, dalam Rp miliar kecuali dinyatakan lain):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Rasio berbasis EV identik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karena operasinya memang identik. Ini yang seharusnya terjadi.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 berbeda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meski operasinya sama. Perbedaan ini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sepenuhnya berasal dari struktur permodalan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dari kualitas usaha.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PT Berat memiliki PER lebih tinggi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tampak "lebih mahal" —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jauh lebih berisiko (cakupan bunga 1,88× versus 11,25×).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Kartu valuasi.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emiten dari LK-L2I.1, susun kartu valuasi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Komponen EV.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EV dengan menampilkan setiap komponennya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Kriteria pembanding tertulis.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kriteria pemilihan pembanding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Statistik pembanding.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median, kuartil 1, dan kuartil 3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Rasio lima tahun.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seluruh rasio untuk lima tahun terakhir.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Uji konsistensi fundamental.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Hitung PBV wajar dari ROE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Uji jebakan nilai.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Jawab ketiga pertanyaan §4.6. Bila emiten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Penyesuaian pos satu-kali.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Identifikasi seluruh pos satu-kali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rasio benar; pendorong §4.4 dijelaskan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**Seluruh rasio dihitung sendiri** dari laporan audited; komponen EV diverifikasi dari catatan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**Kriteria tertulis di muka**; seluruh emiten yang memenuhi diambil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**Tiga pertanyaan §4.6 dijawab dengan bukti**; normalisasi dihitung bila siklikal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Periode, tanggal harga, dan seluruh penyesuaian didokumentasikan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**Batas metode dinyatakan eksplisit**; pertanyaan tersisa disebutkan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