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**Menjelaskan** keterkaitan antara neraca, laba rugi, dan arus kas. (C2) 2. **Menghitung** rasio profitabilitas, efisiensi, solvabilitas, dan likuiditas dari laporan keuangan nyata. (C3) 3. **Menguraikan** imbal hasil ekuitas menjadi komponen penyusunnya. (C4) 4. **Mengidentifikasi** tanda bahaya kualitas laba dan menelusurinya ke catatan atas laporan keuangan. (C4) 5. **Menilai** kesehatan keuangan sebuah entitas dengan bukti, dan menyatakan batas penilaiannya.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L1.5 mengajarkan bahwa membeli saham berarti memiliki sebagian bisnis. Jalur Investor menindaklanjutinya dengan pertanyaan yang mengikuti:</a:t>
            </a:r>
          </a:p>
          <a:p/>
          <a:p>
            <a:r>
              <a:t>&gt; **Bagaimana cara mengetahui kondisi bisnis yang Anda miliki?**</a:t>
            </a:r>
          </a:p>
          <a:p/>
          <a:p>
            <a:r>
              <a:t>Jawabannya: laporan keuangan. Bukan grafik harga, bukan berita, bukan pendapat orang lain — **dokumen yang disusun manajemen, diaudit akuntan publik, dan diterbitkan secara resmi.**</a:t>
            </a:r>
          </a:p>
          <a:p/>
          <a:p>
            <a:r>
              <a:t>**Tiga hal yang harus dipahami sejak awal:**</a:t>
            </a:r>
          </a:p>
          <a:p/>
          <a:p>
            <a:r>
              <a:t>1. **Laporan keuangan adalah hasil penilaian, bukan pengukuran objektif.** Banyak angka di dalamnya bergantung pada estimasi manajemen: umur ekonomis aset, penyisihan piutang tak tertagih, nilai wajar, pengakuan pendapatan. 2. **Manajemen memiliki kepentingan atas bagaimana angka itu terlihat** (L2.4 §4.4). Ini tidak berarti angkanya salah; ini berarti angkanya harus dibaca dengan kesadaran itu. 3. **Catatan atas laporan keuangan sering lebih informatif daripada angkanya.** Analis pemula membaca laporan; analis terlatih membaca catatannya.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**(a) Neraca (laporan posisi keuangan)** — potret pada satu tanggal.</a:t>
            </a:r>
          </a:p>
          <a:p/>
          <a:p>
            <a:r>
              <a:t>Aset = Liabilitas + Ekuitas</a:t>
            </a:r>
          </a:p>
          <a:p/>
          <a:p>
            <a:r>
              <a:t>**(b) Laba rugi** — kinerja selama satu periode.</a:t>
            </a:r>
          </a:p>
          <a:p/>
          <a:p>
            <a:r>
              <a:t>**(c) Laporan arus kas** — kas yang benar-benar masuk dan keluar.</a:t>
            </a:r>
          </a:p>
          <a:p/>
          <a:p>
            <a:r>
              <a:t>**Keterkaitannya:**</a:t>
            </a:r>
          </a:p>
          <a:p/>
          <a:p>
            <a:r>
              <a:t>**Konsekuensi praktis:** ketiganya harus **konsisten**. Ketidakkonsistenan yang tidak dapat dijelaskan adalah tanda bahaya pertama.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Laba bersih bergantung pada **kapan** pendapatan dan beban diakui — dan pengakuan itu mengandung penilaian. Kas bergantung pada **kapan uang berpindah**, yang jauh lebih sulit diatur.</a:t>
            </a:r>
          </a:p>
          <a:p/>
          <a:p>
            <a:r>
              <a:t>**Contoh mekanisme yang menaikkan laba tanpa menaikkan kas:**</a:t>
            </a:r>
          </a:p>
          <a:p/>
          <a:p>
            <a:r>
              <a:t>**Ukuran kualitas laba yang wajib dihitung:**</a:t>
            </a:r>
          </a:p>
          <a:p/>
          <a:p>
            <a:r>
              <a:t>Rasio Kualitas Laba = (Arus Kas Operasi) / (Laba Bersih)</a:t>
            </a:r>
          </a:p>
          <a:p/>
          <a:p>
            <a:r>
              <a:t>**Arus kas bebas** — kas yang benar-benar tersedia bagi pemilik modal:</a:t>
            </a:r>
          </a:p>
          <a:p/>
          <a:p>
            <a:r>
              <a:t>FCF = Arus Kas Operasi - Belanja Modal</a:t>
            </a:r>
          </a:p>
          <a:p/>
          <a:p>
            <a:r>
              <a:t>Ini angka yang menjadi dasar valuasi di L2I.3.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(entitas ilustrasi), tahun berjalan, dalam Rp miliar.</a:t>
            </a:r>
          </a:p>
          <a:p/>
          <a:p>
            <a:r>
              <a:t>**Laba rugi:**</a:t>
            </a:r>
          </a:p>
          <a:p/>
          <a:p>
            <a:r>
              <a:t>Penyusutan dan amortisasi: 210 → EBITDA = 525 + 210 = 735</a:t>
            </a:r>
          </a:p>
          <a:p/>
          <a:p>
            <a:r>
              <a:t>**Neraca:**</a:t>
            </a:r>
          </a:p>
          <a:p/>
          <a:p>
            <a:r>
              <a:t>**Arus kas:**</a:t>
            </a:r>
          </a:p>
          <a:p/>
          <a:p>
            <a:r>
              <a:t>**Perhitungan rasio:**</a:t>
            </a:r>
          </a:p>
          <a:p/>
          <a:p>
            <a:r>
              <a:t>**Profitabilitas**</a:t>
            </a:r>
          </a:p>
          <a:p/>
          <a:p>
            <a:r>
              <a:t>ROIC memakai laba usaha setelah pajak (tarif efektif 22%) dibagi modal terinvestasi = utang berbunga (350 + 1.155 = 1.505) + ekuitas (1.900) = 3.405</a:t>
            </a:r>
          </a:p>
          <a:p/>
          <a:p>
            <a:r>
              <a:t>**Efisiensi**</a:t>
            </a:r>
          </a:p>
          <a:p/>
          <a:p>
            <a:r>
              <a:t>**Solvabilitas**</a:t>
            </a:r>
          </a:p>
          <a:p/>
          <a:p>
            <a:r>
              <a:t>**Likuiditas**</a:t>
            </a:r>
          </a:p>
          <a:p/>
          <a:p>
            <a:r>
              <a:t>**Kualitas laba dan arus kas bebas**</a:t>
            </a:r>
          </a:p>
          <a:p/>
          <a:p>
            <a:r>
              <a:t>**Penguraian ROE:**</a:t>
            </a:r>
          </a:p>
          <a:p/>
          <a:p>
            <a:r>
              <a:t>ROE = 7,80% × 1,05 × (4.000) / (1.900) = 7,80% × 1,05 × 2,105 = 17,24%</a:t>
            </a:r>
          </a:p>
          <a:p/>
          <a:p>
            <a:r>
              <a:t>**Tafsir menyeluruh:**</a:t>
            </a:r>
          </a:p>
          <a:p/>
          <a:p>
            <a:r>
              <a:t>**Temuan yang paling menuntut tindak lanjut:** belanja modal (385) menyerap 83,3% arus kas operasi. Pertanyaan yang harus dijawab:</a:t>
            </a:r>
          </a:p>
          <a:p/>
          <a:p>
            <a:r>
              <a:t>- Apakah belanja modal ini untuk **pertumbuhan** atau sekadar **pemeliharaan**? - Bila sebagian besar untuk pemeliharaan, arus kas bebas sejati perusahaan ini sangat tipis - Berapa belanja modal pemeli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(entitas ilustrasi), tahun berjalan, dalam Rp miliar.</a:t>
            </a:r>
          </a:p>
          <a:p/>
          <a:p>
            <a:r>
              <a:t>**Laba rugi:**</a:t>
            </a:r>
          </a:p>
          <a:p/>
          <a:p>
            <a:r>
              <a:t>Penyusutan dan amortisasi: 210 → EBITDA = 525 + 210 = 735</a:t>
            </a:r>
          </a:p>
          <a:p/>
          <a:p>
            <a:r>
              <a:t>**Neraca:**</a:t>
            </a:r>
          </a:p>
          <a:p/>
          <a:p>
            <a:r>
              <a:t>**Arus kas:**</a:t>
            </a:r>
          </a:p>
          <a:p/>
          <a:p>
            <a:r>
              <a:t>**Perhitungan rasio:**</a:t>
            </a:r>
          </a:p>
          <a:p/>
          <a:p>
            <a:r>
              <a:t>**Profitabilitas**</a:t>
            </a:r>
          </a:p>
          <a:p/>
          <a:p>
            <a:r>
              <a:t>ROIC memakai laba usaha setelah pajak (tarif efektif 22%) dibagi modal terinvestasi = utang berbunga (350 + 1.155 = 1.505) + ekuitas (1.900) = 3.405</a:t>
            </a:r>
          </a:p>
          <a:p/>
          <a:p>
            <a:r>
              <a:t>**Efisiensi**</a:t>
            </a:r>
          </a:p>
          <a:p/>
          <a:p>
            <a:r>
              <a:t>**Solvabilitas**</a:t>
            </a:r>
          </a:p>
          <a:p/>
          <a:p>
            <a:r>
              <a:t>**Likuiditas**</a:t>
            </a:r>
          </a:p>
          <a:p/>
          <a:p>
            <a:r>
              <a:t>**Kualitas laba dan arus kas bebas**</a:t>
            </a:r>
          </a:p>
          <a:p/>
          <a:p>
            <a:r>
              <a:t>**Penguraian ROE:**</a:t>
            </a:r>
          </a:p>
          <a:p/>
          <a:p>
            <a:r>
              <a:t>ROE = 7,80% × 1,05 × (4.000) / (1.900) = 7,80% × 1,05 × 2,105 = 17,24%</a:t>
            </a:r>
          </a:p>
          <a:p/>
          <a:p>
            <a:r>
              <a:t>**Tafsir menyeluruh:**</a:t>
            </a:r>
          </a:p>
          <a:p/>
          <a:p>
            <a:r>
              <a:t>**Temuan yang paling menuntut tindak lanjut:** belanja modal (385) menyerap 83,3% arus kas operasi. Pertanyaan yang harus dijawab:</a:t>
            </a:r>
          </a:p>
          <a:p/>
          <a:p>
            <a:r>
              <a:t>- Apakah belanja modal ini untuk **pertumbuhan** atau sekadar **pemeliharaan**? - Bila sebagian besar untuk pemeliharaan, arus kas bebas sejati perusahaan ini sangat tipis - Berapa belanja modal pemeli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(entitas ilustrasi), tahun berjalan, dalam Rp miliar.</a:t>
            </a:r>
          </a:p>
          <a:p/>
          <a:p>
            <a:r>
              <a:t>**Laba rugi:**</a:t>
            </a:r>
          </a:p>
          <a:p/>
          <a:p>
            <a:r>
              <a:t>Penyusutan dan amortisasi: 210 → EBITDA = 525 + 210 = 735</a:t>
            </a:r>
          </a:p>
          <a:p/>
          <a:p>
            <a:r>
              <a:t>**Neraca:**</a:t>
            </a:r>
          </a:p>
          <a:p/>
          <a:p>
            <a:r>
              <a:t>**Arus kas:**</a:t>
            </a:r>
          </a:p>
          <a:p/>
          <a:p>
            <a:r>
              <a:t>**Perhitungan rasio:**</a:t>
            </a:r>
          </a:p>
          <a:p/>
          <a:p>
            <a:r>
              <a:t>**Profitabilitas**</a:t>
            </a:r>
          </a:p>
          <a:p/>
          <a:p>
            <a:r>
              <a:t>ROIC memakai laba usaha setelah pajak (tarif efektif 22%) dibagi modal terinvestasi = utang berbunga (350 + 1.155 = 1.505) + ekuitas (1.900) = 3.405</a:t>
            </a:r>
          </a:p>
          <a:p/>
          <a:p>
            <a:r>
              <a:t>**Efisiensi**</a:t>
            </a:r>
          </a:p>
          <a:p/>
          <a:p>
            <a:r>
              <a:t>**Solvabilitas**</a:t>
            </a:r>
          </a:p>
          <a:p/>
          <a:p>
            <a:r>
              <a:t>**Likuiditas**</a:t>
            </a:r>
          </a:p>
          <a:p/>
          <a:p>
            <a:r>
              <a:t>**Kualitas laba dan arus kas bebas**</a:t>
            </a:r>
          </a:p>
          <a:p/>
          <a:p>
            <a:r>
              <a:t>**Penguraian ROE:**</a:t>
            </a:r>
          </a:p>
          <a:p/>
          <a:p>
            <a:r>
              <a:t>ROE = 7,80% × 1,05 × (4.000) / (1.900) = 7,80% × 1,05 × 2,105 = 17,24%</a:t>
            </a:r>
          </a:p>
          <a:p/>
          <a:p>
            <a:r>
              <a:t>**Tafsir menyeluruh:**</a:t>
            </a:r>
          </a:p>
          <a:p/>
          <a:p>
            <a:r>
              <a:t>**Temuan yang paling menuntut tindak lanjut:** belanja modal (385) menyerap 83,3% arus kas operasi. Pertanyaan yang harus dijawab:</a:t>
            </a:r>
          </a:p>
          <a:p/>
          <a:p>
            <a:r>
              <a:t>- Apakah belanja modal ini untuk **pertumbuhan** atau sekadar **pemeliharaan**? - Bila sebagian besar untuk pemeliharaan, arus kas bebas sejati perusahaan ini sangat tipis - Berapa belanja modal pemeli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(entitas ilustrasi), tahun berjalan, dalam Rp miliar.</a:t>
            </a:r>
          </a:p>
          <a:p/>
          <a:p>
            <a:r>
              <a:t>**Laba rugi:**</a:t>
            </a:r>
          </a:p>
          <a:p/>
          <a:p>
            <a:r>
              <a:t>Penyusutan dan amortisasi: 210 → EBITDA = 525 + 210 = 735</a:t>
            </a:r>
          </a:p>
          <a:p/>
          <a:p>
            <a:r>
              <a:t>**Neraca:**</a:t>
            </a:r>
          </a:p>
          <a:p/>
          <a:p>
            <a:r>
              <a:t>**Arus kas:**</a:t>
            </a:r>
          </a:p>
          <a:p/>
          <a:p>
            <a:r>
              <a:t>**Perhitungan rasio:**</a:t>
            </a:r>
          </a:p>
          <a:p/>
          <a:p>
            <a:r>
              <a:t>**Profitabilitas**</a:t>
            </a:r>
          </a:p>
          <a:p/>
          <a:p>
            <a:r>
              <a:t>ROIC memakai laba usaha setelah pajak (tarif efektif 22%) dibagi modal terinvestasi = utang berbunga (350 + 1.155 = 1.505) + ekuitas (1.900) = 3.405</a:t>
            </a:r>
          </a:p>
          <a:p/>
          <a:p>
            <a:r>
              <a:t>**Efisiensi**</a:t>
            </a:r>
          </a:p>
          <a:p/>
          <a:p>
            <a:r>
              <a:t>**Solvabilitas**</a:t>
            </a:r>
          </a:p>
          <a:p/>
          <a:p>
            <a:r>
              <a:t>**Likuiditas**</a:t>
            </a:r>
          </a:p>
          <a:p/>
          <a:p>
            <a:r>
              <a:t>**Kualitas laba dan arus kas bebas**</a:t>
            </a:r>
          </a:p>
          <a:p/>
          <a:p>
            <a:r>
              <a:t>**Penguraian ROE:**</a:t>
            </a:r>
          </a:p>
          <a:p/>
          <a:p>
            <a:r>
              <a:t>ROE = 7,80% × 1,05 × (4.000) / (1.900) = 7,80% × 1,05 × 2,105 = 17,24%</a:t>
            </a:r>
          </a:p>
          <a:p/>
          <a:p>
            <a:r>
              <a:t>**Tafsir menyeluruh:**</a:t>
            </a:r>
          </a:p>
          <a:p/>
          <a:p>
            <a:r>
              <a:t>**Temuan yang paling menuntut tindak lanjut:** belanja modal (385) menyerap 83,3% arus kas operasi. Pertanyaan yang harus dijawab:</a:t>
            </a:r>
          </a:p>
          <a:p/>
          <a:p>
            <a:r>
              <a:t>- Apakah belanja modal ini untuk **pertumbuhan** atau sekadar **pemeliharaan**? - Bila sebagian besar untuk pemeliharaan, arus kas bebas sejati perusahaan ini sangat tipis - Berapa belanja modal pemeli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(entitas ilustrasi), tahun berjalan, dalam Rp miliar.</a:t>
            </a:r>
          </a:p>
          <a:p/>
          <a:p>
            <a:r>
              <a:t>**Laba rugi:**</a:t>
            </a:r>
          </a:p>
          <a:p/>
          <a:p>
            <a:r>
              <a:t>Penyusutan dan amortisasi: 210 → EBITDA = 525 + 210 = 735</a:t>
            </a:r>
          </a:p>
          <a:p/>
          <a:p>
            <a:r>
              <a:t>**Neraca:**</a:t>
            </a:r>
          </a:p>
          <a:p/>
          <a:p>
            <a:r>
              <a:t>**Arus kas:**</a:t>
            </a:r>
          </a:p>
          <a:p/>
          <a:p>
            <a:r>
              <a:t>**Perhitungan rasio:**</a:t>
            </a:r>
          </a:p>
          <a:p/>
          <a:p>
            <a:r>
              <a:t>**Profitabilitas**</a:t>
            </a:r>
          </a:p>
          <a:p/>
          <a:p>
            <a:r>
              <a:t>ROIC memakai laba usaha setelah pajak (tarif efektif 22%) dibagi modal terinvestasi = utang berbunga (350 + 1.155 = 1.505) + ekuitas (1.900) = 3.405</a:t>
            </a:r>
          </a:p>
          <a:p/>
          <a:p>
            <a:r>
              <a:t>**Efisiensi**</a:t>
            </a:r>
          </a:p>
          <a:p/>
          <a:p>
            <a:r>
              <a:t>**Solvabilitas**</a:t>
            </a:r>
          </a:p>
          <a:p/>
          <a:p>
            <a:r>
              <a:t>**Likuiditas**</a:t>
            </a:r>
          </a:p>
          <a:p/>
          <a:p>
            <a:r>
              <a:t>**Kualitas laba dan arus kas bebas**</a:t>
            </a:r>
          </a:p>
          <a:p/>
          <a:p>
            <a:r>
              <a:t>**Penguraian ROE:**</a:t>
            </a:r>
          </a:p>
          <a:p/>
          <a:p>
            <a:r>
              <a:t>ROE = 7,80% × 1,05 × (4.000) / (1.900) = 7,80% × 1,05 × 2,105 = 17,24%</a:t>
            </a:r>
          </a:p>
          <a:p/>
          <a:p>
            <a:r>
              <a:t>**Tafsir menyeluruh:**</a:t>
            </a:r>
          </a:p>
          <a:p/>
          <a:p>
            <a:r>
              <a:t>**Temuan yang paling menuntut tindak lanjut:** belanja modal (385) menyerap 83,3% arus kas operasi. Pertanyaan yang harus dijawab:</a:t>
            </a:r>
          </a:p>
          <a:p/>
          <a:p>
            <a:r>
              <a:t>- Apakah belanja modal ini untuk **pertumbuhan** atau sekadar **pemeliharaan**? - Bila sebagian besar untuk pemeliharaan, arus kas bebas sejati perusahaan ini sangat tipis - Berapa belanja modal pemeli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Pengumpulan dokumen.** Pilih **satu** emiten nyata. Unduh laporan keuangan **audited** lima tahun terakhir dari sumber primer (L2.4 §4.3). Catat sumber dan tanggal akses.</a:t>
            </a:r>
          </a:p>
          <a:p/>
          <a:p>
            <a:r>
              <a:t>**Bagian B — Model tiga laporan.** Bangun lembar sebar yang memuat ketiga laporan untuk lima tahun, dalam format seragam. Seluruh angka dari sumber primer. **Verifikasi keterkaitan:** laba bersih → laba ditahan; saldo kas akhir → neraca.</a:t>
            </a:r>
          </a:p>
          <a:p/>
          <a:p>
            <a:r>
              <a:t>**Bagian C — Kartu rasio lima tahun.** Hitung seluruh rasio §4.4 untuk kelima tahun. Sajikan sebagai tabel dan grafik tren.</a:t>
            </a:r>
          </a:p>
          <a:p/>
          <a:p>
            <a:r>
              <a:t>**Bagian D — Penguraian ROE.** Uraikan ROE menjadi tiga komponen untuk kelima tahun. Identifikasi komponen mana yang mendorong perubahan ROE. Hitung juga ROIC dan bandingkan trennya dengan ROE.</a:t>
            </a:r>
          </a:p>
          <a:p/>
          <a:p>
            <a:r>
              <a:t>**Bagian E — Kualitas laba.** Hitung rasio kualitas laba dan arus kas bebas untuk kelima tahun. Bandingkan belanja modal dengan penyusutan untuk memperkirakan porsi pemeliharaan.</a:t>
            </a:r>
          </a:p>
          <a:p/>
          <a:p>
            <a:r>
              <a:t>**Bagian F — Audit sepuluh tanda bahaya.** Periksa kesepuluh tanda §4.6. Untuk setiap tanda yang muncul, **telusuri ke catatan atas laporan keuangan** dan catat penjelasan yang ditemukan — atau nyatakan bahwa penjelasan tidak ditemukan.</a:t>
            </a:r>
          </a:p>
          <a:p/>
          <a:p>
            <a:r>
              <a:t>**Bagian G — Pembacaan catatan.** Untu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Membaca Laporan Keuangan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2 · Analis · Jalur Investor · Pilar P4 Analisis &amp; Riset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keterkaitan antara neraca, laba rugi, dan arus kas. (C2)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rasio profitabilitas, efisiensi, solvabilitas, dan likuiditas dari laporan keuangan nyata.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Menguraikan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imbal hasil ekuitas menjadi komponen penyusunnya.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Mengidentifikasi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tanda bahaya kualitas laba dan menelusurinya ke catatan atas laporan keuangan.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Menilai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kesehatan keuangan sebuah entitas dengan bukti, dan menyatakan batas penilaiannya.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TIGA LAPORAN YANG SALING TERKAIT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┌───────────────────┼───────────────────┐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NERACA             LABA RUGI          ARUS KAS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posisi, satu       kinerja, satu     kas nyata, satu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titik waktu         periode            periode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│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aset = liabilitas   pendapatan →        operasi ·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+ ekuitas           laba bersih         investasi ·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│              pendanaan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 laba bersih masuk 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ke laba ditahan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┌───────────────────┼───────────────────┐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RASIO              PENGURAIAN          KUALITAS LABA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profitabilitas ·     ROE = NPM ×        arus kas operasi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efisiensi ·          perputaran ×       vs laba bersih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solvabilitas ·       pengganda          → TANDA BAHAYA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likuiditas           ekuitas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jalur Investor dimulai dari sini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Mengapa jalur Investor dimulai dari sini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Laporan keuangan adalah hasil penilaian, bukan pengukuran objektif.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Banyak angka di dalamnya bergantung pada estimasi manajemen: umur ekonomis aset, penyisihan…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Manajemen memiliki kepentingan atas bagaimana angka itu terlihat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(L2.4 §4.4). Ini tidak berarti angkanya salah; ini berarti angkanya harus dibaca dengan…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Catatan atas laporan keuangan sering lebih informatif daripada angkanya.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Analis pemula membaca laporan; analis terlatih membaca catatannya.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Tiga laporan dan keterkaitannya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Tiga laporan dan keterkaitannya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(a) Neraca (laporan posisi keuangan)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potret pada satu tanggal.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(b) Laba rugi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kinerja selama satu periode.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(c) Laporan arus kas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kas yang benar-benar masuk dan keluar.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Tiga laporan dan keterkaitannya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Sisi kiri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Sisi kanan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**Apa yang dimiliki**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**Bagaimana membiayainya**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Aset lancar: kas, piutang, persediaan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Liabilitas lancar: utang usaha, utang jangka pendek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Aset tidak lancar: aset tetap, aset takberwujud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Liabilitas jangka panjang: utang bank, obligasi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Ekuitas: modal disetor, laba ditahan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Tiga laporan dan keterkaitannya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Bagian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dibaca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**Operasi**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Kas dari kegiatan usaha utama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**Harus positif dan tumbuh**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**Investasi**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Belanja modal, akuisisi, penjualan aset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Negatif pada perusahaan bertumbuh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**Pendanaan**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Utang baru, pelunasan, dividen, penerbitan saham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Menunjukkan bagaimana kekurangan/kelebihan kas ditangani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arus kas lebih sulit direkayasa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Mengapa arus kas lebih sulit direkayasa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Arus kas bebas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kas yang benar-benar tersedia bagi pemilik modal: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Mengapa arus kas lebih sulit direkayasa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Dampak pada laba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Dampak pada kas operasi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Mengakui pendapatan lebih awal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**Naik**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(piutang naik)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Memperpanjang umur ekonomis aset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**Naik** (penyusutan turun)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Mengurangi penyisihan piutang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**Naik**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Mengapitalisasi beban yang seharusnya dibebankan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**Naik**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(pindah ke arus kas investasi)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Mengapa arus kas lebih sulit direkayasa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Tafsir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**&gt; 1,0**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Laba didukung kas — sehat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**≈ 1,0**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Wajar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**&lt; 1,0 berulang**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**Tanda bahaya** — laba tidak menjadi kas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**&lt; 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Laba positif tetapi kas operasi negatif — **periksa segera**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Rasio: empat kelompok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Rasio: empat kelompok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Rasio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Rumus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diukur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Marjin laba kotor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Laba kotor ÷ Pendapatan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Daya saing harga dan efisiensi produksi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Marjin laba usaha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Laba usaha ÷ Pendapatan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Efisiensi operasional menyeluruh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Marjin laba bersih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Laba bersih ÷ Pendapatan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Setelah bunga dan pajak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**Imbal hasil ekuitas (ROE)**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Laba bersih ÷ Ekuitas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Imbal hasil bagi pemegang saham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**Imbal hasil modal terinvestasi (ROIC)**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Laba usaha setelah pajak ÷ (Utang + Ekuitas)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**Imbal hasil atas seluruh modal — tidak terdistorsi utang**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Rasio: empat kelompok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Rasio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Rumus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diukur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Perputaran aset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Pendapatan ÷ Total aset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Intensitas penggunaan aset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Hari piutang (DSO)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(Piutang ÷ Pendapatan) × 365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Lama pelanggan membayar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Hari persediaan (DIO)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(Persediaan ÷ BPP) × 365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Lama barang tersimpan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Hari utang usaha (DPO)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(Utang usaha ÷ BPP) × 365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Lama perusahaan membayar pemasok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**Siklus konversi kas**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DSO + DIO − DPO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**Lama modal kerja terikat**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Penguraian imbal hasil ekuitas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Penguraian imbal hasil ekuitas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Perusahaan 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Perusahaan 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Marjin laba bersih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12,0%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Perputaran aset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1,25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Pengganda ekuitas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**5,00**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**ROE**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**18,0%**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**18,0%**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Sepuluh tanda bahaya kualitas laba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Sepuluh tanda bahaya kualitas laba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Tanda bahaya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mencurigakan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Cara memeriksa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**Piutang tumbuh jauh lebih cepat dari pendapatan**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Penjualan mungkin tidak tertagih, atau pendapatan diakui terlalu awal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Bandingkan pertumbuhan keduanya; hitung tren DSO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**Arus kas operasi menurun sementara laba naik**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Laba tidak menjadi kas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Rasio kualitas laba beberapa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**Persediaan tumbuh jauh lebih cepat dari pendapatan**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Barang tidak terjual; risiko penurunan nilai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Tren DIO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**Pos "lain-lain" besar dan berulang**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Yang "satu kali" tetapi terjadi setiap tahun bukan satu kali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Telusuri ke catatan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**Perubahan kebijakan akuntansi atau estimasi**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Dapat menaikkan laba tanpa perubahan usaha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Catatan atas laporan keuangan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**Transaksi pihak berelasi bernilai besar**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Harga mungkin bukan harga pasar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Catatan pihak berelasi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**Pergantian akuntan publik atau opini selain tanpa modifikasi**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Dapat menandakan perselisihan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Laporan auditor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**Kapitalisasi beban meningkat**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Memindahkan beban dari laba rugi ke neraca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Bandingkan beban yang dikapitalisasi antarperiode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**Selisih besar antara laba akuntansi dan laba kena pajak**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Perlakuan berbeda dapat wajar, tetapi selisih besar perlu penjelasan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Catatan perpajakan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Membaca catatan atas laporan keuangan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Membaca catatan atas laporan keuangan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Catatan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dicari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**Kebijakan akuntansi**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Metode pengakuan pendapatan, penyusutan, persediaan — dan **perubahannya**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**Segmen**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Dari mana pendapatan dan laba sebenarnya berasal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**Pihak berelasi**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Nilai, sifat, dan apakah harganya wajar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**Utang**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Jatuh tempo, suku bunga, **persyaratan (covenant)**, jaminan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**Komitmen dan kontinjensi**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Kewajiban yang belum muncul di neraca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**Peristiwa setelah periode pelaporan**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Hal material yang terjadi setelah tanggal neraca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**Instrumen keuangan**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Paparan risiko kurs, suku bunga, kredit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Pos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Pendapatan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4.200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Beban pokok penjualan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(2.940)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**Laba kotor**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**1.260**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Beban usaha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(735)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**Laba usaha (EBIT)**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**525**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Beban bunga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(105)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**Laba sebelum pajak**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**420**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Pajak penghasilan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(92,4)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**Laba bersih**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**327,6**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Liabilitas &amp; Ekuitas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Kas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280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Utang usaha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420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Piutang usaha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630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Utang bank jangka pendek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Persediaan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490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Liabilitas lancar lain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175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Aset lancar lain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**Total liabilitas lancar**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**945**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**Total aset lancar**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**1.505**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Utang jangka panjang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1.155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Aset tetap neto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2.310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**Total liabilitas**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**2.100**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Aset lain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185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Ekuitas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1.900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**TOTAL ASET**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Bagian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Arus kas operasi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462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Arus kas investasi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(385)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Arus kas pendanaan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(105)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 antaranya: belanja modal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(385)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Rasio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Perhitungan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Marjin laba kotor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1.260 ÷ 4.200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**30,00%**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Marjin laba usaha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525 ÷ 4.200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**12,50%**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Marjin laba bersih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327,6 ÷ 4.200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**7,80%**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ROE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327,6 ÷ 1.900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**17,24%**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ROIC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(525 × 0,78) ÷ (1.505 + 1.900)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**12,03%**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PT XYZ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(entitas ilustrasi), tahun berjalan, dalam Rp miliar.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Jawaban atas pertanyaan ini tidak ada di laporan keuangan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ia ada di catatan dan di pembahasan manajemen. Inilah contoh konkret mengapa §4.7 penting.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Bila penurunan berlanjut atau suku bunga naik, PT Beta menghadapi risiko pelanggaran persyaratan utang dan kesulitan pendanaan ulang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sementara laporan tahun…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Kas operasi runtuh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meski laba naik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melihat pertanyaan yang harus diajukan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itu datang dari membaca ketiga laporan bersama, bukan dari membaca laba saja.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Pengumpulan dokumen.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Pilih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satu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emiten nyata. Unduh laporan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Model tiga laporan.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Bangun lembar sebar yang memuat ketiga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Kartu rasio lima tahun.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seluruh rasio §4.4 untuk kelima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Penguraian ROE.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Uraikan ROE menjadi tiga komponen untuk kelima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Kualitas laba.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rasio kualitas laba dan arus kas bebas untuk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Audit sepuluh tanda bahaya.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Periksa kesepuluh tanda §4.6. Untuk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Pembacaan catatan.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ketujuh jenis catatan §4.7, ringkas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Uji tekanan.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dampak penurunan pendapatan 20% dan 40%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rasio benar; keterkaitan tiga laporan diverifikasi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**Seluruh angka dari laporan audited**, lima tahun, bersumber lengkap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Tren lima tahun dianalisis; pendorong perubahan ROE teridentifikasi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Uji tekanan 20% dan 40% termasuk **kepatuhan persyaratan utang**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**Ketujuh jenis catatan §4.7 diringkas**; tanda bahaya ditelusuri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Kesimpulan dinyatakan dalam batas bukti; pertanyaan terbuka disebutkan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