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Menerapkan satu standar pada semua riset adalah kesalahan. Tiga jenis yang lazim menuntut pemeriksaan berbeda:</a:t>
            </a:r>
          </a:p>
          <a:p/>
          <a:p>
            <a:r>
              <a:t>**Penjelas konsep yang baik adalah bacaan yang bernilai** dan tidak perlu memuat bukti prediktif apa pun. Menolaknya karena "tidak ada backtest" adalah salah menerapkan standar.</a:t>
            </a:r>
          </a:p>
          <a:p/>
          <a:p>
            <a:r>
              <a:t>**Sebaliknya, tesis tanpa syarat pembatalan tidak dapat dinilai** — berapa pun banyaknya chart yang menyertainya.</a:t>
            </a:r>
          </a:p>
          <a:p/>
          <a:p>
            <a:r>
              <a:t>**Cara mengenali jenisnya dalam tiga puluh detik:**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Klaim musiman menarik karena mudah diperiksa dan mudah dipercaya. Ia juga merupakan tempat sampel kecil paling sering menipu.</a:t>
            </a:r>
          </a:p>
          <a:p/>
          <a:p>
            <a:r>
              <a:t>**Contoh: imbal hasil satu bulan tertentu pada sebuah aset, 16 tahun.**</a:t>
            </a:r>
          </a:p>
          <a:p/>
          <a:p>
            <a:r>
              <a:t>**Selang keyakinannya mencakup nol.** Rata-rata +27,53% konsisten dengan tidak adanya efek musiman sama sekali.</a:t>
            </a:r>
          </a:p>
          <a:p/>
          <a:p>
            <a:r>
              <a:t>**Dan ada dua pemeriksaan lanjutan yang menentukan.**</a:t>
            </a:r>
          </a:p>
          <a:p/>
          <a:p>
            <a:r>
              <a:t>**Pertama — koreksi banyak-uji.** Bila dua belas bulan diperiksa dan yang terbaik dilaporkan, ambangnya bukan 1,96:</a:t>
            </a:r>
          </a:p>
          <a:p/>
          <a:p>
            <a:r>
              <a:t>z_kritis = 2,865 qquad 1,942 &lt; 2,865 quadRightarrowquad textbfgagal</a:t>
            </a:r>
          </a:p>
          <a:p/>
          <a:p>
            <a:r>
              <a:t>**Kedua — kepekaan terhadap satu pengamatan.** Keluarkan satu tahun terbesar:</a:t>
            </a:r>
          </a:p>
          <a:p/>
          <a:p>
            <a:r>
              <a:t>**Satu pengamatan menyumbang 46% dari rata-rata.**</a:t>
            </a:r>
          </a:p>
          <a:p/>
          <a:p>
            <a:r>
              <a:t>**Selisih rata-rata dan median — 27,53% vs 13,53% — sudah mengungkapkannya sebelum perhitungan apa pun dilakukan** (L2.3 §4.3): ketika keduanya berjarak dua kali lipat, distribusinya menceng dan rata-rata tidak menggambarkan pengalaman yang khas.</a:t>
            </a:r>
          </a:p>
          <a:p/>
          <a:p>
            <a:r>
              <a:t>**Tahun yang dibutuhkan agar klaim itu lolos ambang terkoreksi: 35 tahun.**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Riset aset tunggal sering menyajikan **pendapatan** dan **kapitalisasi** pada halaman berbeda, tanpa pernah membaginya.</a:t>
            </a:r>
          </a:p>
          <a:p/>
          <a:p>
            <a:r>
              <a:t>**Contoh:** pendapatan bulanan selama sepuluh bulan — 50, 44, 38, 42, 68, 59, 92, 110, 84, 50 (juta dolar).</a:t>
            </a:r>
          </a:p>
          <a:p/>
          <a:p>
            <a:r>
              <a:t>**Memakai bulan puncak membuat aset tampak 42,1% lebih murah.**</a:t>
            </a:r>
          </a:p>
          <a:p/>
          <a:p>
            <a:r>
              <a:t>**Dan pengenceran mengubahnya lagi.** Bila hanya 34% pasokan beredar, rasio yang relevan bagi pemilik jangka panjang memakai kapitalisasi terdilusi:</a:t>
            </a:r>
          </a:p>
          <a:p/>
          <a:p>
            <a:r>
              <a:t>**Selisihnya hampir tiga kali lipat** — dan seluruh angka yang dibutuhkan untuk menghitungnya sudah ada di dalam dokumen. Yang tidak ada hanyalah pembagiannya.</a:t>
            </a:r>
          </a:p>
          <a:p/>
          <a:p>
            <a:r>
              <a:t>&gt; **Aturan operasional:** bila sebuah riset menyajikan pendapatan dan &gt; kapitalisasi tetapi tidak menyajikan rasionya, hitung sendiri — dan hitung &gt; pada basis rata-rata serta basis terdilusi.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riset menyajikan tabel lengkap: sejak 1957, setelah indeks saham naik enam bulan berturut-turut, indeks positif pada **81%** kasus satu tahun kemudian. Tabelnya memuat 22 baris, setiap baris bertanggal, dengan sumber tercantum.</a:t>
            </a:r>
          </a:p>
          <a:p/>
          <a:p>
            <a:r>
              <a:t>**Langkah 1 — akui apa yang benar.** Tabelnya lengkap, dapat diperiksa, dan sumbernya jelas. Tidak ada yang keliru pada aritmetikanya.</a:t>
            </a:r>
          </a:p>
          <a:p/>
          <a:p>
            <a:r>
              <a:t>**Langkah 2 — tanyakan pembandingnya.** Berapa persen kasus indeks itu positif pada horizon satu tahun **tanpa** syarat apa pun?</a:t>
            </a:r>
          </a:p>
          <a:p/>
          <a:p>
            <a:r>
              <a:t>**Langkah 3 — tetapkan tingkat dasar.** Untuk indeks saham AS pada horizon satu tahun, angka yang lazim dipakai adalah **± 75%.**</a:t>
            </a:r>
          </a:p>
          <a:p/>
          <a:p>
            <a:r>
              <a:t>**Langkah 4 — hitung.**</a:t>
            </a:r>
          </a:p>
          <a:p/>
          <a:p>
            <a:r>
              <a:t>SE = sqrt(0,75 × 0,25) / (22) = 0,0923 z = (0,81-0,75) / (0,)0923 = +0,650 p = 0,516</a:t>
            </a:r>
          </a:p>
          <a:p/>
          <a:p>
            <a:r>
              <a:t>**Langkah 5 — uji ketahanan terhadap asumsi.**</a:t>
            </a:r>
          </a:p>
          <a:p/>
          <a:p>
            <a:r>
              <a:t>**Tidak ada asumsi wajar yang menyelamatkannya.**</a:t>
            </a:r>
          </a:p>
          <a:p/>
          <a:p>
            <a:r>
              <a:t>**Langkah 6 — hitung berapa yang dibutuhkan.**</a:t>
            </a:r>
          </a:p>
          <a:p/>
          <a:p>
            <a:r>
              <a:t>n &gt; ((2)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riset menyajikan tabel lengkap: sejak 1957, setelah indeks saham naik enam bulan berturut-turut, indeks positif pada **81%** kasus satu tahun kemudian. Tabelnya memuat 22 baris, setiap baris bertanggal, dengan sumber tercantum.</a:t>
            </a:r>
          </a:p>
          <a:p/>
          <a:p>
            <a:r>
              <a:t>**Langkah 1 — akui apa yang benar.** Tabelnya lengkap, dapat diperiksa, dan sumbernya jelas. Tidak ada yang keliru pada aritmetikanya.</a:t>
            </a:r>
          </a:p>
          <a:p/>
          <a:p>
            <a:r>
              <a:t>**Langkah 2 — tanyakan pembandingnya.** Berapa persen kasus indeks itu positif pada horizon satu tahun **tanpa** syarat apa pun?</a:t>
            </a:r>
          </a:p>
          <a:p/>
          <a:p>
            <a:r>
              <a:t>**Langkah 3 — tetapkan tingkat dasar.** Untuk indeks saham AS pada horizon satu tahun, angka yang lazim dipakai adalah **± 75%.**</a:t>
            </a:r>
          </a:p>
          <a:p/>
          <a:p>
            <a:r>
              <a:t>**Langkah 4 — hitung.**</a:t>
            </a:r>
          </a:p>
          <a:p/>
          <a:p>
            <a:r>
              <a:t>SE = sqrt(0,75 × 0,25) / (22) = 0,0923 z = (0,81-0,75) / (0,)0923 = +0,650 p = 0,516</a:t>
            </a:r>
          </a:p>
          <a:p/>
          <a:p>
            <a:r>
              <a:t>**Langkah 5 — uji ketahanan terhadap asumsi.**</a:t>
            </a:r>
          </a:p>
          <a:p/>
          <a:p>
            <a:r>
              <a:t>**Tidak ada asumsi wajar yang menyelamatkannya.**</a:t>
            </a:r>
          </a:p>
          <a:p/>
          <a:p>
            <a:r>
              <a:t>**Langkah 6 — hitung berapa yang dibutuhkan.**</a:t>
            </a:r>
          </a:p>
          <a:p/>
          <a:p>
            <a:r>
              <a:t>n &gt; ((2)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riset menyajikan tabel lengkap: sejak 1957, setelah indeks saham naik enam bulan berturut-turut, indeks positif pada **81%** kasus satu tahun kemudian. Tabelnya memuat 22 baris, setiap baris bertanggal, dengan sumber tercantum.</a:t>
            </a:r>
          </a:p>
          <a:p/>
          <a:p>
            <a:r>
              <a:t>**Langkah 1 — akui apa yang benar.** Tabelnya lengkap, dapat diperiksa, dan sumbernya jelas. Tidak ada yang keliru pada aritmetikanya.</a:t>
            </a:r>
          </a:p>
          <a:p/>
          <a:p>
            <a:r>
              <a:t>**Langkah 2 — tanyakan pembandingnya.** Berapa persen kasus indeks itu positif pada horizon satu tahun **tanpa** syarat apa pun?</a:t>
            </a:r>
          </a:p>
          <a:p/>
          <a:p>
            <a:r>
              <a:t>**Langkah 3 — tetapkan tingkat dasar.** Untuk indeks saham AS pada horizon satu tahun, angka yang lazim dipakai adalah **± 75%.**</a:t>
            </a:r>
          </a:p>
          <a:p/>
          <a:p>
            <a:r>
              <a:t>**Langkah 4 — hitung.**</a:t>
            </a:r>
          </a:p>
          <a:p/>
          <a:p>
            <a:r>
              <a:t>SE = sqrt(0,75 × 0,25) / (22) = 0,0923 z = (0,81-0,75) / (0,)0923 = +0,650 p = 0,516</a:t>
            </a:r>
          </a:p>
          <a:p/>
          <a:p>
            <a:r>
              <a:t>**Langkah 5 — uji ketahanan terhadap asumsi.**</a:t>
            </a:r>
          </a:p>
          <a:p/>
          <a:p>
            <a:r>
              <a:t>**Tidak ada asumsi wajar yang menyelamatkannya.**</a:t>
            </a:r>
          </a:p>
          <a:p/>
          <a:p>
            <a:r>
              <a:t>**Langkah 6 — hitung berapa yang dibutuhkan.**</a:t>
            </a:r>
          </a:p>
          <a:p/>
          <a:p>
            <a:r>
              <a:t>n &gt; ((2)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riset menyajikan tabel lengkap: sejak 1957, setelah indeks saham naik enam bulan berturut-turut, indeks positif pada **81%** kasus satu tahun kemudian. Tabelnya memuat 22 baris, setiap baris bertanggal, dengan sumber tercantum.</a:t>
            </a:r>
          </a:p>
          <a:p/>
          <a:p>
            <a:r>
              <a:t>**Langkah 1 — akui apa yang benar.** Tabelnya lengkap, dapat diperiksa, dan sumbernya jelas. Tidak ada yang keliru pada aritmetikanya.</a:t>
            </a:r>
          </a:p>
          <a:p/>
          <a:p>
            <a:r>
              <a:t>**Langkah 2 — tanyakan pembandingnya.** Berapa persen kasus indeks itu positif pada horizon satu tahun **tanpa** syarat apa pun?</a:t>
            </a:r>
          </a:p>
          <a:p/>
          <a:p>
            <a:r>
              <a:t>**Langkah 3 — tetapkan tingkat dasar.** Untuk indeks saham AS pada horizon satu tahun, angka yang lazim dipakai adalah **± 75%.**</a:t>
            </a:r>
          </a:p>
          <a:p/>
          <a:p>
            <a:r>
              <a:t>**Langkah 4 — hitung.**</a:t>
            </a:r>
          </a:p>
          <a:p/>
          <a:p>
            <a:r>
              <a:t>SE = sqrt(0,75 × 0,25) / (22) = 0,0923 z = (0,81-0,75) / (0,)0923 = +0,650 p = 0,516</a:t>
            </a:r>
          </a:p>
          <a:p/>
          <a:p>
            <a:r>
              <a:t>**Langkah 5 — uji ketahanan terhadap asumsi.**</a:t>
            </a:r>
          </a:p>
          <a:p/>
          <a:p>
            <a:r>
              <a:t>**Tidak ada asumsi wajar yang menyelamatkannya.**</a:t>
            </a:r>
          </a:p>
          <a:p/>
          <a:p>
            <a:r>
              <a:t>**Langkah 6 — hitung berapa yang dibutuhkan.**</a:t>
            </a:r>
          </a:p>
          <a:p/>
          <a:p>
            <a:r>
              <a:t>n &gt; ((2)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riset menyajikan tabel lengkap: sejak 1957, setelah indeks saham naik enam bulan berturut-turut, indeks positif pada **81%** kasus satu tahun kemudian. Tabelnya memuat 22 baris, setiap baris bertanggal, dengan sumber tercantum.</a:t>
            </a:r>
          </a:p>
          <a:p/>
          <a:p>
            <a:r>
              <a:t>**Langkah 1 — akui apa yang benar.** Tabelnya lengkap, dapat diperiksa, dan sumbernya jelas. Tidak ada yang keliru pada aritmetikanya.</a:t>
            </a:r>
          </a:p>
          <a:p/>
          <a:p>
            <a:r>
              <a:t>**Langkah 2 — tanyakan pembandingnya.** Berapa persen kasus indeks itu positif pada horizon satu tahun **tanpa** syarat apa pun?</a:t>
            </a:r>
          </a:p>
          <a:p/>
          <a:p>
            <a:r>
              <a:t>**Langkah 3 — tetapkan tingkat dasar.** Untuk indeks saham AS pada horizon satu tahun, angka yang lazim dipakai adalah **± 75%.**</a:t>
            </a:r>
          </a:p>
          <a:p/>
          <a:p>
            <a:r>
              <a:t>**Langkah 4 — hitung.**</a:t>
            </a:r>
          </a:p>
          <a:p/>
          <a:p>
            <a:r>
              <a:t>SE = sqrt(0,75 × 0,25) / (22) = 0,0923 z = (0,81-0,75) / (0,)0923 = +0,650 p = 0,516</a:t>
            </a:r>
          </a:p>
          <a:p/>
          <a:p>
            <a:r>
              <a:t>**Langkah 5 — uji ketahanan terhadap asumsi.**</a:t>
            </a:r>
          </a:p>
          <a:p/>
          <a:p>
            <a:r>
              <a:t>**Tidak ada asumsi wajar yang menyelamatkannya.**</a:t>
            </a:r>
          </a:p>
          <a:p/>
          <a:p>
            <a:r>
              <a:t>**Langkah 6 — hitung berapa yang dibutuhkan.**</a:t>
            </a:r>
          </a:p>
          <a:p/>
          <a:p>
            <a:r>
              <a:t>n &gt; ((2)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**Ambil satu dokumen riset nyata** — dari mana pun, termasuk yang Anda baca secara rutin — dan isi seluruh bagian berikut.</a:t>
            </a:r>
          </a:p>
          <a:p/>
          <a:p>
            <a:r>
              <a:t>- Judul: ____ · Penerbit: ____ · Tanggal: ____ - Jenis: ☐ Penjelas konsep ☐ Tesis ☐ Riset aset tunggal - Standar bukti yang sesuai: ____ - Kepentingan penulis yang dinyatakan: ____ · yang **tidak** dinyatakan: ____</a:t>
            </a:r>
          </a:p>
          <a:p/>
          <a:p>
            <a:r>
              <a:t>- Dari mana saya memperoleh tingkat dasarnya? ____ - n dibutuhkan: ____ · tersedia: ____ · **kurang: ____** - **Tahun yang dibutuhkan: ____**</a:t>
            </a:r>
          </a:p>
          <a:p/>
          <a:p>
            <a:r>
              <a:t>- n: ____ · rata-rata: ____ · **median: ____** · rasio: ____× - sigma: ____ · SE: ____ · **CI 95%: ____ sampai ____** - CI mencakup nol? ☐ Ya ☐ Tidak - Kategori yang mungkin diperiksa: ____ · ambang terkoreksi: ____ - **Uji pencilan:** rata-rata tanpa nilai terbesar: ____ (turun ____%)</a:t>
            </a:r>
          </a:p>
          <a:p/>
          <a:p>
            <a:r>
              <a:t>- Pasokan beredar ____% → terdilusi **____×** → harga turun **____%** - Pembukaan kunci: ____ → pasokan naik ____% dalam ____ bulan - **Muncul di bagian Risiko?** ☐ Ya ☐ **Tidak** - Rasio: rata-rata ____× · puncak ____× · **terdilusi ____×** · selisih ____×</a:t>
            </a:r>
          </a:p>
          <a:p/>
          <a:p>
            <a:r>
              <a:t>- Ada model "nilai wajar"? ☐ Ya ☐ Tidak - Varian dicoba: ____ · keluar-sampel: ____ · tingkat dasar: ____ - E[max] pada jumlah varian itu: ____ - Perlakuan: ☐ Bukti ☐ **I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L2.5 — Membaca Riset Investasi Secara Kritis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2 Analis · Modul Inti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RISET YANG BAIK JARANG BERBOHONG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Ia benar secara aritmetika dan kosong secara informasi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┌────────────────────┴────────────────────┐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TIGA JENIS RISET — STANDAR BEDA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Penjelas konsep → uji: akurat &amp; lengkap│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Tesis           → uji: dapat digugurkan│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Riset aset      → uji: angka dihitung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└────────────────────┬────────────────────┘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┌──────────┬─────────┼─────────┬──────────┐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        │         │         │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TINGKAT   MUSIMAN   PENGEN-   RASIO     MODEL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DASAR     SAMPEL    CERAN     YANG      TANPA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81% vs    KECIL     34% dari  TIDAK     REKAM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75%       n=16      pasokan   DIHITUNG  JEJAK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n=22      t=1,942   → 2,94×   P/S 7,8×  50 varian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z=+0,650  CI −0,3%  terdilusi vs 23,1×  → E[max]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► 646     sampai    ► harga   terdilusi   2,276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TAHUN   +55,3%    turun 66% ► 3× beda  ► bukan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Membaca riset adalah keterampilan yang terpisah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Membaca riset adalah keterampilan yang terpisah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Menyusun riset (L2.4)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Membaca riset (modul ini)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mengendalikan pertanyaannya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Pertanyaannya sudah ditetapkan orang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tahu berapa hipotesis yang dicoba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Jumlah itu **tidak dinyatakan**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Anda tahu bukti apa yang tidak dimuat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Yang tidak dimuat **tidak terlihat**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Kejujuran adalah tanggung jawab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Verifikasi adalah tanggung jawab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Tiga jenis riset, tiga standar bukti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Tiga jenis riset, tiga standar bukti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Sebaliknya, tesis tanpa syarat pembatalan tidak dapat dinilai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berapa pun banyaknya chart yang menyertainya.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jenis riset, tiga standar bukti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Tujuan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Uji yang tepat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Uji yang **tidak** tepat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**Penjelas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Menjelaskan cara kerja sesuatu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Akurat? Risikonya disebut? Lengkap?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Menuntut bukti prediktif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**Tesis**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Menyatakan sesuatu akan/sedang terjadi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**Dapat digugurkan?** Tingkat dasar? Jumlah hipotesis?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Menilai dari kelengkapan penjelasan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**Riset aset tunggal**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Menilai satu 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**Angkanya dihitung?** Pengenceran? Rasio? Risiko lengkap?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Menuntut ramalan harga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Tiga jenis riset, tiga standar bukti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Tanda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Judul berbentuk "Apa itu X" atau "Bagaimana X bekerja"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Penjelas konsep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Judul berbentuk pertanyaan arah, atau memuat kata ramalan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Tesis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Judul berupa nama satu instrumen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Riset aset tunggal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tingkat dasar: langkah yang paling sering hilang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tingkat dasar: langkah yang paling sering hilang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Tingkat menang **bersyarat**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**81%**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kejadian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Tingkat dasar **tanpa syarat** (indeks saham, horizon 1 tahun)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75%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**Selisih**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**+6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Uji tingkat dasar: langkah yang paling sering hilang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dasar diasumsikan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+0,845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+0,650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+0,340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Musiman dan sampel kecil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Musiman dan sampel kecil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 rata-rata dan median — 27,53% vs 13,53% — sudah mengungkapkannya sebelum perhitungan apa pun dilakukan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(L2.3 §4.3): ketika keduanya berjarak dua kali…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Musiman dan sampel kecil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Jumlah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**+27,53%**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**Median**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**+13,53%**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Simpangan baku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**56,72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SE rata-rata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**14,18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**1,942**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**CI 95%**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**−0,3% sampai +55,3%**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Musiman dan sampel kecil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Dengan pencilan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Tanpa pencilan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+27,53%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**+14,92%**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1,942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2,152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Lolos ambang 2,865?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Pengenceran yang tidak dihitung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Pengenceran yang tidak dihitung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Porsi sisa yang terbuka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Tambahan token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Kenaikan pasokan beredar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15% dalam 1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+99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**+29%**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35% dalam 2 tahun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+231 juta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**+68%**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60% dalam 3 tahun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+396 juta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**+116%**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Rasio yang tidak dihitung penulis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Rasio yang tidak dihitung penulis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Selisihnya hampir tiga kali lipat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seluruh angka yang dibutuhkan untuk menghitungnya sudah ada di dalam dokumen. Yang tidak ada hanyalah pembagiannya.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 yang tidak dihitung penulis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menghitung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 pada kapitalisasi $6.000 juta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**Rata-rata** 10 bulan × 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**$764 juta**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**7,8×**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Bulan **puncak** × 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$1.320 juta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**4,5×**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Rasio yang tidak dihitung penulis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Kapitalisasi beredar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**7,8×**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**Kapitalisasi terdilusi penuh**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**23,1×**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Model tanpa rekam jejak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Model tanpa rekam jejak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Bila tidak terjawab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**varian model** yang dicoba sebelum yang ini dipilih?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Ambang signifikansinya tidak diketahui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Bagaimana kinerjanya **di luar sampel**?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bukti ia bekerja pada data baru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kali zona "murah" **diikuti** kenaikan, dan berapa kali tidak?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tingkat dasar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Model tanpa rekam jejak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Varian diuji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E[max Sharpe semu]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**1,575**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**2,276**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**2,766**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Membaca Riset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 dasar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Signifikan?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+0,845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+0,650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+0,340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Rata-rata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Seluruh data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+27,53%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1,942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**Tanpa tahun terbesar**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**+14,92%**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2,152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Setahun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Rata-rata 10 bulan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63,7 × 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**$764 juta**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Bulan puncak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110 × 12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$1.320 juta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Rasio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Puncak, kapitalisasi beredar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**4,5×**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**Rata-rata, kapitalisasi beredar**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**7,8×**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**Rata-rata, kapitalisasi terdilusi**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**23,1×**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Rata-rata dua kali median menandakan distribusi menceng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(L2.3 §4.3) — sebelum satu perhitungan pun dilakukan.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 signifikan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itu pun mengandaikan penulis menyediakan angkanya, yang tidak dilakukan.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Ambil satu dokumen riset nyata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dari mana pun, termasuk yang Anda baca secara rutin — dan isi seluruh bagian berikut.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Tahun yang dibutuhkan: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Uji pencilan: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rata-rata tanpa nilai terbesar: ____ (turun ____%)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Muncul di bagian Risiko?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 yang mengubahnya?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