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**Merumuskan** pertanyaan riset yang dapat dijawab dan dapat dibantah. (C6) 2. **Membedakan** sumber primer, sekunder, dan tersier, serta **menelusuri** klaim sampai ke sumber primernya. (C2, C3) 3. **Mengidentifikasi** benturan kepentingan pada sumber dan **menyesuaikan** bobot yang diberikan. (C4, C5) 4. **Menerapkan** verifikasi silang dan pencatatan yang dapat diaudit ulang. (C3, C6) 5. **Menyusun** catatan riset berformat baku yang memuat tesis, bukti, asumsi, dan **syarat pembatalan**. (C6)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investor yang tahu ia tidak tahu akan berhati-hati. Seorang investor yang telah "melakukan riset" merasa berhak yakin — dan ukuran posisinya mengikuti keyakinannya.</a:t>
            </a:r>
          </a:p>
          <a:p/>
          <a:p>
            <a:r>
              <a:t>**Karena itu riset yang buruk secara sistematis lebih merugikan daripada ketiadaan riset**: ia menghasilkan keyakinan tanpa menghasilkan pengetahuan, dan keyakinan itulah yang menentukan berapa besar taruhannya (K-03).</a:t>
            </a:r>
          </a:p>
          <a:p/>
          <a:p>
            <a:r>
              <a:t>Tiga ciri riset yang buruk, dan semuanya terasa seperti riset yang baik: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Riset dimulai dari **pertanyaan**, bukan dari kesimpulan yang dicari pembenarannya.</a:t>
            </a:r>
          </a:p>
          <a:p/>
          <a:p>
            <a:r>
              <a:t>**Tiga syarat pertanyaan riset yang sah:**</a:t>
            </a:r>
          </a:p>
          <a:p/>
          <a:p>
            <a:r>
              <a:t>1. **Spesifik** — jelas apa yang dicari dan pada periode mana 2. **Dapat dijawab** dengan data yang tersedia bagi Anda 3. **Dapat dibantah** — ada jawaban yang mungkin mengakhiri minat Anda</a:t>
            </a:r>
          </a:p>
          <a:p/>
          <a:p>
            <a:r>
              <a:t>Syarat ketiga adalah yang paling sering hilang. Pertanyaan yang **setiap jawabannya** menghasilkan kesimpulan "beli" bukanlah pertanyaan riset — ia rasionalisasi berbentuk pertanyaan.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**Aturan dua sumber independen.** Setiap klaim material harus dikonfirmasi oleh minimal dua sumber yang **saling independen**.</a:t>
            </a:r>
          </a:p>
          <a:p/>
          <a:p>
            <a:r>
              <a:t>**"Independen" berarti tidak berasal dari sumber yang sama.** Lima artikel yang semuanya mengutip satu siaran pers adalah **satu** sumber, bukan lima. Ini kesalahan paling umum dalam verifikasi.</a:t>
            </a:r>
          </a:p>
          <a:p/>
          <a:p>
            <a:r>
              <a:t>**Prosedur penelusuran:**</a:t>
            </a:r>
          </a:p>
          <a:p/>
          <a:p>
            <a:r>
              <a:t>**Yang sering ditemukan pada langkah 4 dan 5:**</a:t>
            </a:r>
          </a:p>
          <a:p/>
          <a:p>
            <a:r>
              <a:t>- Angka benar tetapi periodenya berbeda dari yang diklaim - Definisi istilah berbeda dari yang diasumsikan pembaca - Catatan kaki yang mengubah tafsir angka secara material - Angka proyeksi disajikan seolah data historis - Perbandingan dengan basis yang tidak setara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Keluaran wajib modul ini. Format ini dipakai kembali di L2I.6 (tesis investasi) dan L2T.6 (rencana perdagangan), dan diperluas menjadi memo institusional di L4.4.</a:t>
            </a:r>
          </a:p>
          <a:p/>
          <a:p>
            <a:r>
              <a:t>**Struktur sembilan bagian:**</a:t>
            </a:r>
          </a:p>
          <a:p/>
          <a:p>
            <a:r>
              <a:t>**Tiga bagian yang membedakan format ini dari catatan riset kebanyakan:**</a:t>
            </a:r>
          </a:p>
          <a:p/>
          <a:p>
            <a:r>
              <a:t>- **Bagian 4 (bukti bertentangan)** — wajib, dan dinilai. Catatan riset tanpa bagian ini dikembalikan tanpa dinilai. - **Bagian 6 (yang tidak saya ketahui)** — menyatakan batas secara terbuka. - **Bagian 7 (syarat pembatalan)** — membuat tesis dapat diuji.</a:t>
            </a:r>
          </a:p>
          <a:p/>
          <a:p>
            <a:r>
              <a:t>**Standar bentuk yang wajib dipenuhi:**</a:t>
            </a:r>
          </a:p>
          <a:p/>
          <a:p>
            <a:r>
              <a:t>**Catatan pembanding dari audit pasar.** Audit kurikulum pembanding (lihat 99-riset/tws-audit/) menemukan bahwa artikel riset pada platform edukasi terkemuka berbahasa Indonesia **tidak memiliki struktur heading internal dan tidak memuat satu pun tabel** — seluruh data disajikan sebagai gambar di dalam prosa. Akibatnya: tidak dapat di-skim, tidak dapat dicari, angkanya tidak dapat disalin untuk diperiksa, dan klaimnya tidak dapat dirujuk per bagian.</a:t>
            </a:r>
          </a:p>
          <a:p/>
          <a:p>
            <a:r>
              <a:t>**Ini bukan kritik gaya; ini kritik fungsi.** Riset yang tidak dapat diperiksa ulang tidak memenuhi standar bukti yang ditetapkan di L2.3, berapa pun kualitas pemikiran di baliknya. Standar bentuk di atas ada untuk alasan itu.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menemukan pernyataan berikut di media sosial:</a:t>
            </a:r>
          </a:p>
          <a:p/>
          <a:p>
            <a:r>
              <a:t>&gt; "Laba emiten Z naik 340% tahun ini. Ini emiten paling bertumbuh di sektornya."</a:t>
            </a:r>
          </a:p>
          <a:p/>
          <a:p>
            <a:r>
              <a:t>**Penelusuran lima langkah:**</a:t>
            </a:r>
          </a:p>
          <a:p/>
          <a:p>
            <a:r>
              <a:t>**Analisis kuantitatif:**</a:t>
            </a:r>
          </a:p>
          <a:p/>
          <a:p>
            <a:r>
              <a:t>**Perhitungan:**</a:t>
            </a:r>
          </a:p>
          <a:p/>
          <a:p>
            <a:r>
              <a:t>- Kenaikan laba bersih total: (180 / 41) - 1 = +339,0% ✓ klaimnya benar - Kenaikan laba **usaha**: (42 / 41) - 1 = +2,4%</a:t>
            </a:r>
          </a:p>
          <a:p/>
          <a:p>
            <a:r>
              <a:t>**Tafsir.** Klaim "+340%" **tidak salah secara faktual** dan **sangat menyesatkan secara analitis**. Pertumbuhan kegiatan usaha sebenarnya **2,4%** — dan keuntungan penjualan aset tidak berulang tahun depan.</a:t>
            </a:r>
          </a:p>
          <a:p/>
          <a:p>
            <a:r>
              <a:t>**Pelajaran metodologis:**</a:t>
            </a:r>
          </a:p>
          <a:p/>
          <a:p>
            <a:r>
              <a:t>**Yang dibutuhkan untuk menemukan ini:** membuka satu dokumen primer dan membaca catatan atas laporan keuangannya. Waktu yang diperlukan: kurang dari satu jam.</a:t>
            </a:r>
          </a:p>
          <a:p/>
          <a:p>
            <a:r>
              <a:t>Seorang peserta mengumpulkan **7 artikel** yang mendukung tesisnya dan merasa buktinya kuat.</a:t>
            </a:r>
          </a:p>
          <a:p/>
          <a:p>
            <a:r>
              <a:t>**Pemetaan sumber:**</a:t>
            </a:r>
          </a:p>
          <a:p/>
          <a:p>
            <a:r>
              <a:t>**Analisis independensi:**</a:t>
            </a:r>
          </a:p>
          <a:p/>
          <a:p>
            <a:r>
              <a:t>**Jumlah sumber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menemukan pernyataan berikut di media sosial:</a:t>
            </a:r>
          </a:p>
          <a:p/>
          <a:p>
            <a:r>
              <a:t>&gt; "Laba emiten Z naik 340% tahun ini. Ini emiten paling bertumbuh di sektornya."</a:t>
            </a:r>
          </a:p>
          <a:p/>
          <a:p>
            <a:r>
              <a:t>**Penelusuran lima langkah:**</a:t>
            </a:r>
          </a:p>
          <a:p/>
          <a:p>
            <a:r>
              <a:t>**Analisis kuantitatif:**</a:t>
            </a:r>
          </a:p>
          <a:p/>
          <a:p>
            <a:r>
              <a:t>**Perhitungan:**</a:t>
            </a:r>
          </a:p>
          <a:p/>
          <a:p>
            <a:r>
              <a:t>- Kenaikan laba bersih total: (180 / 41) - 1 = +339,0% ✓ klaimnya benar - Kenaikan laba **usaha**: (42 / 41) - 1 = +2,4%</a:t>
            </a:r>
          </a:p>
          <a:p/>
          <a:p>
            <a:r>
              <a:t>**Tafsir.** Klaim "+340%" **tidak salah secara faktual** dan **sangat menyesatkan secara analitis**. Pertumbuhan kegiatan usaha sebenarnya **2,4%** — dan keuntungan penjualan aset tidak berulang tahun depan.</a:t>
            </a:r>
          </a:p>
          <a:p/>
          <a:p>
            <a:r>
              <a:t>**Pelajaran metodologis:**</a:t>
            </a:r>
          </a:p>
          <a:p/>
          <a:p>
            <a:r>
              <a:t>**Yang dibutuhkan untuk menemukan ini:** membuka satu dokumen primer dan membaca catatan atas laporan keuangannya. Waktu yang diperlukan: kurang dari satu jam.</a:t>
            </a:r>
          </a:p>
          <a:p/>
          <a:p>
            <a:r>
              <a:t>Seorang peserta mengumpulkan **7 artikel** yang mendukung tesisnya dan merasa buktinya kuat.</a:t>
            </a:r>
          </a:p>
          <a:p/>
          <a:p>
            <a:r>
              <a:t>**Pemetaan sumber:**</a:t>
            </a:r>
          </a:p>
          <a:p/>
          <a:p>
            <a:r>
              <a:t>**Analisis independensi:**</a:t>
            </a:r>
          </a:p>
          <a:p/>
          <a:p>
            <a:r>
              <a:t>**Jumlah sumber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menemukan pernyataan berikut di media sosial:</a:t>
            </a:r>
          </a:p>
          <a:p/>
          <a:p>
            <a:r>
              <a:t>&gt; "Laba emiten Z naik 340% tahun ini. Ini emiten paling bertumbuh di sektornya."</a:t>
            </a:r>
          </a:p>
          <a:p/>
          <a:p>
            <a:r>
              <a:t>**Penelusuran lima langkah:**</a:t>
            </a:r>
          </a:p>
          <a:p/>
          <a:p>
            <a:r>
              <a:t>**Analisis kuantitatif:**</a:t>
            </a:r>
          </a:p>
          <a:p/>
          <a:p>
            <a:r>
              <a:t>**Perhitungan:**</a:t>
            </a:r>
          </a:p>
          <a:p/>
          <a:p>
            <a:r>
              <a:t>- Kenaikan laba bersih total: (180 / 41) - 1 = +339,0% ✓ klaimnya benar - Kenaikan laba **usaha**: (42 / 41) - 1 = +2,4%</a:t>
            </a:r>
          </a:p>
          <a:p/>
          <a:p>
            <a:r>
              <a:t>**Tafsir.** Klaim "+340%" **tidak salah secara faktual** dan **sangat menyesatkan secara analitis**. Pertumbuhan kegiatan usaha sebenarnya **2,4%** — dan keuntungan penjualan aset tidak berulang tahun depan.</a:t>
            </a:r>
          </a:p>
          <a:p/>
          <a:p>
            <a:r>
              <a:t>**Pelajaran metodologis:**</a:t>
            </a:r>
          </a:p>
          <a:p/>
          <a:p>
            <a:r>
              <a:t>**Yang dibutuhkan untuk menemukan ini:** membuka satu dokumen primer dan membaca catatan atas laporan keuangannya. Waktu yang diperlukan: kurang dari satu jam.</a:t>
            </a:r>
          </a:p>
          <a:p/>
          <a:p>
            <a:r>
              <a:t>Seorang peserta mengumpulkan **7 artikel** yang mendukung tesisnya dan merasa buktinya kuat.</a:t>
            </a:r>
          </a:p>
          <a:p/>
          <a:p>
            <a:r>
              <a:t>**Pemetaan sumber:**</a:t>
            </a:r>
          </a:p>
          <a:p/>
          <a:p>
            <a:r>
              <a:t>**Analisis independensi:**</a:t>
            </a:r>
          </a:p>
          <a:p/>
          <a:p>
            <a:r>
              <a:t>**Jumlah sumber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menemukan pernyataan berikut di media sosial:</a:t>
            </a:r>
          </a:p>
          <a:p/>
          <a:p>
            <a:r>
              <a:t>&gt; "Laba emiten Z naik 340% tahun ini. Ini emiten paling bertumbuh di sektornya."</a:t>
            </a:r>
          </a:p>
          <a:p/>
          <a:p>
            <a:r>
              <a:t>**Penelusuran lima langkah:**</a:t>
            </a:r>
          </a:p>
          <a:p/>
          <a:p>
            <a:r>
              <a:t>**Analisis kuantitatif:**</a:t>
            </a:r>
          </a:p>
          <a:p/>
          <a:p>
            <a:r>
              <a:t>**Perhitungan:**</a:t>
            </a:r>
          </a:p>
          <a:p/>
          <a:p>
            <a:r>
              <a:t>- Kenaikan laba bersih total: (180 / 41) - 1 = +339,0% ✓ klaimnya benar - Kenaikan laba **usaha**: (42 / 41) - 1 = +2,4%</a:t>
            </a:r>
          </a:p>
          <a:p/>
          <a:p>
            <a:r>
              <a:t>**Tafsir.** Klaim "+340%" **tidak salah secara faktual** dan **sangat menyesatkan secara analitis**. Pertumbuhan kegiatan usaha sebenarnya **2,4%** — dan keuntungan penjualan aset tidak berulang tahun depan.</a:t>
            </a:r>
          </a:p>
          <a:p/>
          <a:p>
            <a:r>
              <a:t>**Pelajaran metodologis:**</a:t>
            </a:r>
          </a:p>
          <a:p/>
          <a:p>
            <a:r>
              <a:t>**Yang dibutuhkan untuk menemukan ini:** membuka satu dokumen primer dan membaca catatan atas laporan keuangannya. Waktu yang diperlukan: kurang dari satu jam.</a:t>
            </a:r>
          </a:p>
          <a:p/>
          <a:p>
            <a:r>
              <a:t>Seorang peserta mengumpulkan **7 artikel** yang mendukung tesisnya dan merasa buktinya kuat.</a:t>
            </a:r>
          </a:p>
          <a:p/>
          <a:p>
            <a:r>
              <a:t>**Pemetaan sumber:**</a:t>
            </a:r>
          </a:p>
          <a:p/>
          <a:p>
            <a:r>
              <a:t>**Analisis independensi:**</a:t>
            </a:r>
          </a:p>
          <a:p/>
          <a:p>
            <a:r>
              <a:t>**Jumlah sumber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menemukan pernyataan berikut di media sosial:</a:t>
            </a:r>
          </a:p>
          <a:p/>
          <a:p>
            <a:r>
              <a:t>&gt; "Laba emiten Z naik 340% tahun ini. Ini emiten paling bertumbuh di sektornya."</a:t>
            </a:r>
          </a:p>
          <a:p/>
          <a:p>
            <a:r>
              <a:t>**Penelusuran lima langkah:**</a:t>
            </a:r>
          </a:p>
          <a:p/>
          <a:p>
            <a:r>
              <a:t>**Analisis kuantitatif:**</a:t>
            </a:r>
          </a:p>
          <a:p/>
          <a:p>
            <a:r>
              <a:t>**Perhitungan:**</a:t>
            </a:r>
          </a:p>
          <a:p/>
          <a:p>
            <a:r>
              <a:t>- Kenaikan laba bersih total: (180 / 41) - 1 = +339,0% ✓ klaimnya benar - Kenaikan laba **usaha**: (42 / 41) - 1 = +2,4%</a:t>
            </a:r>
          </a:p>
          <a:p/>
          <a:p>
            <a:r>
              <a:t>**Tafsir.** Klaim "+340%" **tidak salah secara faktual** dan **sangat menyesatkan secara analitis**. Pertumbuhan kegiatan usaha sebenarnya **2,4%** — dan keuntungan penjualan aset tidak berulang tahun depan.</a:t>
            </a:r>
          </a:p>
          <a:p/>
          <a:p>
            <a:r>
              <a:t>**Pelajaran metodologis:**</a:t>
            </a:r>
          </a:p>
          <a:p/>
          <a:p>
            <a:r>
              <a:t>**Yang dibutuhkan untuk menemukan ini:** membuka satu dokumen primer dan membaca catatan atas laporan keuangannya. Waktu yang diperlukan: kurang dari satu jam.</a:t>
            </a:r>
          </a:p>
          <a:p/>
          <a:p>
            <a:r>
              <a:t>Seorang peserta mengumpulkan **7 artikel** yang mendukung tesisnya dan merasa buktinya kuat.</a:t>
            </a:r>
          </a:p>
          <a:p/>
          <a:p>
            <a:r>
              <a:t>**Pemetaan sumber:**</a:t>
            </a:r>
          </a:p>
          <a:p/>
          <a:p>
            <a:r>
              <a:t>**Analisis independensi:**</a:t>
            </a:r>
          </a:p>
          <a:p/>
          <a:p>
            <a:r>
              <a:t>**Jumlah sumber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Rumusan pertanyaan.** Susun **tiga** pertanyaan riset yang memenuhi ketiga syarat §4.2. Untuk masing-masing, tuliskan **jawaban yang mungkin muncul yang akan mengakhiri minat Anda**.</a:t>
            </a:r>
          </a:p>
          <a:p/>
          <a:p>
            <a:r>
              <a:t>**Bagian B — Peta sumber primer.** Susun daftar sumber primer untuk bidang yang Anda minati (jalur Investor atau Trader). Untuk setiap sumber: apa yang tersedia di sana, frekuensi pembaruan, dan cara mengaksesnya.</a:t>
            </a:r>
          </a:p>
          <a:p/>
          <a:p>
            <a:r>
              <a:t>**Bagian C — Penelusuran klaim.** Ambil **tiga** klaim nyata dari media atau media sosial. Telusuri masing-masing sampai sumber primer menggunakan prosedur §4.5. Dokumentasikan setiap langkah dan temuan pada langkah 4 dan 5.</a:t>
            </a:r>
          </a:p>
          <a:p/>
          <a:p>
            <a:r>
              <a:t>**Bagian D — Analisis independensi.** Untuk satu topik, kumpulkan minimal **6 artikel**. Petakan masing-masing ke sumber primer akhirnya seperti Contoh 2. Hitung jumlah sumber independen yang sebenarnya. Tandai benturan kepentingan.</a:t>
            </a:r>
          </a:p>
          <a:p/>
          <a:p>
            <a:r>
              <a:t>**Bagian E — Sistem pencatatan.** Bangun berkas pencatatan sumber sesuai §4.6. Isi dengan minimal **10 sumber** yang benar-benar Anda gunakan, lengkap dengan salinan arsip lokal.</a:t>
            </a:r>
          </a:p>
          <a:p/>
          <a:p>
            <a:r>
              <a:t>**Bagian F — Catatan riset lengkap.** Tulis **satu** catatan riset penuh dengan format sembilan bagian §4.7, menjawab salah satu pertanyaan dari Bag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Metodologi Riset dan Kurasi Sumber Data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2 · Analis · Inti Bersama · Pilar P4 Analisis &amp; Riset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Merumuskan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pertanyaan riset yang dapat dijawab dan dapat dibantah. (C6)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Membedakan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sumber primer, sekunder, dan tersier, serta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menelusuri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klaim sampai ke sumber primernya. (C2, 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benturan kepentingan pada sumber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menyesuaikan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bobot yang diberikan. (C4, C5)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Menerapkan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verifikasi silang dan pencatatan yang dapat diaudit ulang. (C3, 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catatan riset berformat baku yang memuat tesis, bukti, asumsi, dan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syarat pembatalan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(C6)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PERTANYAAN RISET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spesifik · dapat dijawab · dapat DIBANTAH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┌────────────┴────────────┐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HIERARKI SUMBER          BENTURAN KEPENTINGAN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primer &gt; sekunder        siapa yang untung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&gt; tersier                bila saya percaya ini?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└────────────┬───────────────┘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VERIFIKASI SILANG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≥ 2 sumber independen · telusuri ke primer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┌────────────┴────────────┐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PENCATATAN               CATATAN RISET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dapat diaudit            format baku: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kutipan                tesis · bukti · asumsi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tanggal akses          · syarat pembatalan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· salinan arsip          · apa yang tidak saya tahu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Riset yang buruk lebih berbahaya daripada tidak riset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Riset yang buruk lebih berbahaya daripada tidak riset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Karena itu riset yang buruk secara sistematis lebih merugikan daripada ketiadaan riset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: ia menghasilkan keyakinan tanpa menghasilkan pengetahuan, dan keyakinan…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Riset yang buruk lebih berbahaya daripada tidak riset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terasa benar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berbahaya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**Mengumpulkan yang mendukung**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Terasa produktif; bukti menumpuk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konfirmasi (L0.9 B3); tidak pernah menguji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**Bergantung ringkasan**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Cepat, mudah dipahami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Kesalahan dan bias sumber ikut terbawa tanpa terlihat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**Tanpa syarat pembatalan**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terasa kurang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Tesis menjadi tidak dapat dibantah — dan yang tidak dapat dibantah tidak dapat diuji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Merumuskan pertanyaan riset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Merumuskan pertanyaan riset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Spesifik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jelas apa yang dicari dan pada periode mana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Dapat dijawab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dengan data yang tersedia bagi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Dapat dibantah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ada jawaban yang mungkin mengakhiri minat Anda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Hierarki sumber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Hierarki sumber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Kebutuhan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 primer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Laporan keuangan emiten, aksi korporasi, keterbukaan informasi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Situs keterbukaan informasi Bursa Efek Indonesia dan situs resmi emiten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Perizinan, daftar entitas berizin, peraturan pasar modal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Otoritas Jasa Keuangan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Data moneter, kurs, neraca pembayaran, survei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Bank Indonesia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PDB, inflasi, ketenagakerjaan, perdagangan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Badan Pusat Statistik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SBN: memorandum informasi, lelang, kepemilikan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Kementerian Keuangan (DJPPR)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Kepemilikan efek, data investor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Kustodian Sentral Efek Indonesia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Prospektus dan fund fact sheet reksa dana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Manajer investasi dan OJK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Peraturan perpajakan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Direktorat Jenderal Pajak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Benturan kepentingan: satu pertanyaan yang wajib diajukan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Benturan kepentingan: satu pertanyaan yang wajib diajukan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sumber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Kepentingan yang mungkin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Penyesuaian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Riset dari pihak yang juga menjual produk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Volume transaksi, hubungan dengan emiten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Ambil datanya, uji kesimpulannya sendiri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Manajemen emiten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Harga saham, reputasi, kompensasi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Pernyataan prospektif diperlakukan sebagai harapan, bukan fakta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Pemengaruh media sosial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Iklan, afiliasi, posisi yang sudah dimiliki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**Bobot nol** kecuali menunjuk ke sumber primer yang dapat diperiksa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Penerbit produk investasi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Penjualan produk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Baca dokumen resminya, abaikan materi pemasarannya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**Diri Anda sendiri**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**Posisi yang sudah dimiliki**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**Ini yang paling sering terlewat** — lihat di bawah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Benturan kepentingan: satu pertanyaan yang wajib diajukan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Mekanisme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Cara kerja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**Tulis tesis dan syarat pembatalan sebelum membeli**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Menghapus kemampuan merevisi ingatan (K-11)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**Tinjau berkala terhadap syarat pembatalan**, bukan terhadap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Memisahkan evaluasi tesis dari pergerakan harga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**Cari pembantah secara aktif**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Tugas terjadwal, bukan sikap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**Nyatakan posisi Anda** saat membagikan analisis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Kewajiban etis; juga membuat Anda lebih jujur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Verifikasi silang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Verifikasi silang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Angka benar tetapi periodenya berbeda dari yang diklaim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Definisi istilah berbeda dari yang diasumsikan pembaca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Catatan kaki yang mengubah tafsir angka secara material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Angka proyeksi disajikan seolah data historis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Perbandingan dengan basis yang tidak setara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Verifikasi silang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Temukan klaim pada sumber sekunder/tersier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Identifikasi sumber yang dirujuknya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**Buka sumber itu langsung**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apakah klaimnya sesuai dengan yang tertulis di sumber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konteks yang mungkin dihilangkan (periode, definisi, catatan kaki)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Catat sumber primer, bukan perantaranya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Sistem pencatatan riset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Sistem pencatatan riset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Judul dokumen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Persis seperti tertulis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Penerbit/lembaga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Tanggal dokumen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Berbeda dari tanggal akses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**Tanggal akses**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Lokasi persis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Halaman, bagian, atau nomor tabel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**Kutipan langsung**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Untuk klaim kunci, salin persis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**Salinan arsip**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Simpan salinan lokal — dokumen daring dapat berubah atau hilang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Tingkat sumber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Primer / sekunder / tersier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Benturan kepentingan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Bila 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Format catatan riset baku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Format catatan riset baku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Bagian 4 (bukti bertentangan)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wajib, dan dinilai. Catatan riset tanpa bagian ini dikembalikan tanpa dinilai.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Bagian 6 (yang tidak saya ketahui)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menyatakan batas secara terbuka.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Bagian 7 (syarat pembatalan)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membuat tesis dapat diuji.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Format catatan riset baku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Bagian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Panjang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**Pertanyaan riset**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Spesifik, dapat dijawab, dapat dibantah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1–2 kalimat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**Ringkasan temuan**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Jawaban atas pertanyaan, dengan tingkat keyakinan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≤ 150 kata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**Bukti pendukung**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Poin berbukti, setiap klaim dengan rujukan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Tabel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**Bukti yang bertentangan**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**Wajib diisi** — apa yang melawan kesimpulan ini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Tabel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**Asumsi**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Dinyatakan eksplisit, dengan dasar masing-masing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Daftar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**Yang tidak saya ketahui**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Batas riset ini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Daftar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**Syarat pembatalan**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Peristiwa yang dapat diamati yang mengubah kesimpulan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Daftar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**Implikasi dan batasnya**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Apa yang mengikuti, dan apa yang **tidak** mengikuti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Tabel dua kolom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**Daftar sumber**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Format §4.6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Tabel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Format catatan riset baku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**Berjudul dan bersubjudul**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dibaca cepat dan dirujuk per bagian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**Angka dalam tabel, bukan di dalam gambar**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dicari, disalin, dan diperiksa ulang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**Setiap klaim kuantitatif bernomor rujukan**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Dapat ditelusuri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**Grafik menyertakan sumber dan periode**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dapat ditafsirkan tanpa itu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Alat bantu dan kewajiban verifikasi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4.8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Alat bantu dan kewajiban verifikasi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Penggunaan yang sah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Penggunaan yang tidak sah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Menemukan dokumen sumber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Mengutip keluaran alat sebagai fakta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Meringkas dokumen yang **sudah Anda baca**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Meringkas dokumen yang belum Anda baca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Membantu menyusun struktur analisis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Menghasilkan kesimpulan yang Anda pakai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Memeriksa perhitungan Anda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Mempercayai perhitungan tanpa diperiksa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Mencari argumen yang melawan tesis 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Mencari pembenaran atas tesis Anda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4.9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Anggaran waktu riset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4.9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Anggaran waktu riset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Kegiatan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Catatan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Merumuskan pertanyaan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Sering dilewati; menentukan segalanya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Mengumpulkan sumber primer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Bagian terberat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**Mencari bukti yang bertentangan**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**Hampir selalu diberi porsi nol**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Analisis dan perhitungan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Menulis catatan riset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Menulis mengungkap lubang penalaran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4.9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Anggaran waktu riset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Kegiatan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Porsi tipikal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Membaca ringkasan dan opini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Bergantung sumber tersier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Mencari pembenaran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Bias konfirmasi menguat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Mencari bantahan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Tesis tidak pernah diuji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Menulis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Lubang penalaran tidak terungkap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 laba triwulan (ilustrasi)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Rp miliar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Porsi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Laba dari kegiatan usaha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23,3%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**Keuntungan penjualan aset (satu kali)**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**138**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**76,7%**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laba bersih**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**180**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Laba triwulan tahun sebelumnya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Tanpa penelusuran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Dengan penelusuran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"Emiten bertumbuh 340%"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"Laba bersih naik 339% karena keuntungan sekali-pakai; laba usaha naik 2,4%"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Kesimpulan: sangat menarik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Kesimpulan: memerlukan pemeriksaan lebih lanjut atas keberlanjutan laba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Artikel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Merujuk pada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Portal berita 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Siaran pers perusahaan, 12 Mei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Portal berita B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Siaran pers perusahaan, 12 Mei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Utas media sosial C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Artikel 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Portal berita D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Artikel 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Riset sekuritas E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Siaran pers perusahaan, 12 Mei + wawancara manajemen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Ringkasan F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Riset sekuritas E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Artikel 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Laporan keuangan audited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Sumber primer akhir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Artikel yang bergantung padanya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Jumlah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**Siaran pers 12 Mei**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1, 2, 3, 4, 5, 6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**Laporan keuangan audited**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Jumlah sumber independen yang sebenarnya: 2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bukan 7.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Dan salah satunya adalah siaran pers perusahaan itu sendiri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sumber dengan benturan kepentingan langsung (§4.4).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Bagian 4 berisi bukti yang melemahkan kesimpulan penulis sendiri.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Ini bukan kelemahan catatan riset; ini yang membuatnya dapat dipercaya.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Bagian 8 memuat kolom "yang tidak mengikuti"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yang mencegah pembaca (termasuk penulisnya sendiri) menarik kesimpulan berlebihan.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Tingkat keyakinan dinyatakan di depan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disembunyikan.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A — Rumusan pertanyaan.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pertanyaan riset yang memenuhi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B — Peta sumber primer.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Susun daftar sumber primer untuk bidang yang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C — Penelusuran klaim.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Ambil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klaim nyata dari media atau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D — Analisis independensi.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Untuk satu topik, kumpulkan minimal **6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E — Sistem pencatatan.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Bangun berkas pencatatan sumber sesuai §4.6.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F — Catatan riset lengkap.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Tulis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satu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catatan riset penuh dengan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G — Anggaran waktu.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Catat waktu yang Anda habiskan untuk setiap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Bagian H — Pernyataan alat bantu.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Nyatakan seluruh alat bantu yang Anda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klaim ditelusuri ke sumber primer dengan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**Seluruh angka dari sumber primer** dengan lokasi dan tanggal akses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**Bukti bertentangan substantif** yang benar-benar melemahkan kesimpulan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Syarat pembatalan berupa peristiwa yang dapat diamati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Sistem lengkap ≥10 sumber dengan arsip; anggaran waktu dicatat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**Alat bantu dinyatakan dan verifikasinya ditunjukkan**; benturan kepentingan sumber ditandai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L2.4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