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Setelah menyelesaikan modul ini, peserta mampu:</a:t>
            </a:r>
          </a:p>
          <a:p/>
          <a:p>
            <a:r>
              <a:t>1. **Menjelaskan** mengapa distribusi imbal hasil aset bukan distribusi normal dan apa konsekuensinya. (C2, C4) 2. **Menghitung** ukuran pemusatan, sebaran, kemencengan, dan keruncingan dari data imbal hasil nyata. (C3) 3. **Menghitung** ukuran sampel yang diperlukan untuk membedakan keahlian dari keberuntungan. (C3, C4) 4. **Membedakan** korelasi dari sebab-akibat, dan **menunjukkan** ketidakstabilan korelasi dengan data. (C4) 5. **Mengenali** penambangan data, pengujian berganda, dan regresi ke rata-rata dalam klaim yang ia jumpai. (C4, C5)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Ini bagian terpenting modul ini, dan jawabannya mengejutkan hampir semua peserta.</a:t>
            </a:r>
          </a:p>
          <a:p/>
          <a:p>
            <a:r>
              <a:t>**Persoalannya.** Anda mengamati sebuah strategi menghasilkan rata-rata imbal hasil positif. Pertanyaannya: apakah itu keahlian, atau kebetulan?</a:t>
            </a:r>
          </a:p>
          <a:p/>
          <a:p>
            <a:r>
              <a:t>**Alat yang dipakai — galat baku rata-rata:**</a:t>
            </a:r>
          </a:p>
          <a:p/>
          <a:p>
            <a:r>
              <a:t>SE = (sigma) / (sqrtn)</a:t>
            </a:r>
          </a:p>
          <a:p/>
          <a:p>
            <a:r>
              <a:t>Rata-rata yang teramati dapat dianggap berbeda dari nol secara meyakinkan bila ia beberapa kali lipat galat bakunya:</a:t>
            </a:r>
          </a:p>
          <a:p/>
          <a:p>
            <a:r>
              <a:t>(barx) / (SE) = (barxsqrtn) / (sigma) &gt; t</a:t>
            </a:r>
          </a:p>
          <a:p/>
          <a:p>
            <a:r>
              <a:t>Dengan t ≈ 2 sebagai ambang yang lazim, ukuran sampel minimum:</a:t>
            </a:r>
          </a:p>
          <a:p/>
          <a:p>
            <a:r>
              <a:t>n &gt; ((t cdot sigma) / (barx))^2 = ((2sigma) / (barx))^2</a:t>
            </a:r>
          </a:p>
          <a:p/>
          <a:p>
            <a:r>
              <a:t>**Penerapan pada investasi — inilah angka yang harus dilihat peserta:**</a:t>
            </a:r>
          </a:p>
          <a:p/>
          <a:p>
            <a:r>
              <a:t>**Tafsir yang harus disampaikan tanpa dilunakkan:**</a:t>
            </a:r>
          </a:p>
          <a:p/>
          <a:p>
            <a:r>
              <a:t>&gt; Sebuah strategi yang mengalahkan pasar sebesar 2 poin persentase per tahun &gt; dengan volatilitas 25% memerlukan **lebih dari enam abad data** untuk &gt; membuktikan secara statistik bahwa keunggulannya nyata.</a:t>
            </a:r>
          </a:p>
          <a:p/>
          <a:p>
            <a:r>
              <a:t>**Konsekuensi yang mengikuti:**</a:t>
            </a:r>
          </a:p>
          <a:p/>
          <a:p>
            <a:r>
              <a:t>1. **Rekam jejak 3 tahun tidak membuktikan apa pun** tentang keahlian, pada hampir semua tingkat keunggulan yang realistis. 2. **Rekam jejak 10 tahun pun sering tidak cukup** untuk keunggulan yang moderat. 3. Karena itu, **penilaian proses (K-04) bukan sekadar preferensi etis — ia satu-satunya alat yang tersedia**, karena hasil tidak akan pernah memberikan bukti statistik dalam rentang waktu manusia.</a:t>
            </a:r>
          </a:p>
          <a:p/>
          <a:p>
            <a:r>
              <a:t>**Penerapan pada perdagangan aktif — jumlah tr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**(a) Penambangan data dan pengujian berganda.**</a:t>
            </a:r>
          </a:p>
          <a:p/>
          <a:p>
            <a:r>
              <a:t>Bila Anda menguji **satu** hipotesis pada ambang keyakinan 95%, peluang menemukan hasil "bermakna" secara kebetulan adalah 5%.</a:t>
            </a:r>
          </a:p>
          <a:p/>
          <a:p>
            <a:r>
              <a:t>Bila Anda menguji **20** hipotesis, peluang menemukan setidaknya satu hasil "bermakna" secara kebetulan:</a:t>
            </a:r>
          </a:p>
          <a:p/>
          <a:p>
            <a:r>
              <a:t>1 - (0,95)^20 = 1 - 0,3585 = 64,2%</a:t>
            </a:r>
          </a:p>
          <a:p/>
          <a:p>
            <a:r>
              <a:t>Bila Anda menguji **100** hipotesis:</a:t>
            </a:r>
          </a:p>
          <a:p/>
          <a:p>
            <a:r>
              <a:t>1 - (0,95)^100 = 99,4%</a:t>
            </a:r>
          </a:p>
          <a:p/>
          <a:p>
            <a:r>
              <a:t>**Anda hampir pasti menemukan "pola" yang tidak ada.**</a:t>
            </a:r>
          </a:p>
          <a:p/>
          <a:p>
            <a:r>
              <a:t>Inilah yang terjadi ketika seseorang mencoba ratusan kombinasi parameter indikator dan melaporkan yang terbaik. Hasilnya bukan penemuan; ia adalah **konsekuensi aritmetika dari banyaknya percobaan**.</a:t>
            </a:r>
          </a:p>
          <a:p/>
          <a:p>
            <a:r>
              <a:t>**Pertahanan:**</a:t>
            </a:r>
          </a:p>
          <a:p/>
          <a:p>
            <a:r>
              <a:t>Pertahanan terakhir adalah yang paling praktis bagi Level 2: **bila Anda tidak dapat menjelaskan mengapa pola itu ada secara ekonomi, kemungkinan besar ia tidak ada.**</a:t>
            </a:r>
          </a:p>
          <a:p/>
          <a:p>
            <a:r>
              <a:t>**(b) Regresi ke rata-rata.**</a:t>
            </a:r>
          </a:p>
          <a:p/>
          <a:p>
            <a:r>
              <a:t>Setelah hasil ekstrem, hasil berikutnya cenderung lebih dekat ke rata-rata — **bukan karena ada gaya yang menariknya**, melainkan karena hasil ekstrem sebagian disebabkan keberuntungan, dan keberuntungan tidak berulang.</a:t>
            </a:r>
          </a:p>
          <a:p/>
          <a:p>
            <a:r>
              <a:t>**Wujudnya di dunia investasi:**</a:t>
            </a:r>
          </a:p>
          <a:p/>
          <a:p>
            <a:r>
              <a:t>- Manajer investasi berperingkat teratas satu tahun sering tidak bertahan di peringkat teratas tahun berikutnya - Kelas aset berkinerja terbaik satu periode sering bukan yang terbaik periode berikutnya - Perusahaan dengan pertumbuhan laba luar biasa cenderung melambat</a:t>
            </a:r>
          </a:p>
          <a:p/>
          <a:p>
            <a:r>
              <a:t>**Bahaya penalarann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Diperkenalkan di L0.9, diformalkan di sini.</a:t>
            </a:r>
          </a:p>
          <a:p/>
          <a:p>
            <a:r>
              <a:t>E[r] = sum_i p_i × r_i</a:t>
            </a:r>
          </a:p>
          <a:p/>
          <a:p>
            <a:r>
              <a:t>**Yang membuat nilai harapan tidak cukup sendirian.** Dua taruhan dapat memiliki nilai harapan sama tetapi konsekuensi yang sangat berbeda:</a:t>
            </a:r>
          </a:p>
          <a:p/>
          <a:p>
            <a:r>
              <a:t>Taruhan B memiliki nilai harapan jauh lebih tinggi **dan dapat menghancurkan Anda**. Pada pengulangan berkali-kali dengan seluruh modal, kehancuran adalah kepastian.</a:t>
            </a:r>
          </a:p>
          <a:p/>
          <a:p>
            <a:r>
              <a:t>**Konsekuensi yang menjembatani ke K-03:** nilai harapan menjawab "apakah taruhan ini layak", tetapi **tidak** menjawab "seberapa besar taruhan ini boleh". Untuk pertanyaan kedua diperlukan pertimbangan ukuran posisi dan kemungkinan kehancuran — yang diformalkan di L3.3.</a:t>
            </a:r>
          </a:p>
          <a:p/>
          <a:p>
            <a:r>
              <a:t>**Aturan Level 2:** setiap klaim keunggulan harus disertai **tiga** angka:</a:t>
            </a:r>
          </a:p>
          <a:p/>
          <a:p>
            <a:r>
              <a:t>1. Nilai harapan 2. Sebaran hasil (bukan hanya rata-rata) 3. **Kerugian terburuk yang mungkin, dan dampaknya pada portofolio**</a:t>
            </a:r>
          </a:p>
          <a:p/>
          <a:p>
            <a:r>
              <a:t>Klaim yang hanya menyajikan angka pertama tidak lengkap dan tidak boleh diterima — baik dari orang lain maupun dari diri sendiri.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Data imbal hasil bulanan sebuah portofolio selama 24 bulan (ilustrasi, dalam %):</a:t>
            </a:r>
          </a:p>
          <a:p/>
          <a:p>
            <a:r>
              <a:t>**Perhitungan:**</a:t>
            </a:r>
          </a:p>
          <a:p/>
          <a:p>
            <a:r>
              <a:t>**Tiga temuan dan artinya:**</a:t>
            </a:r>
          </a:p>
          <a:p/>
          <a:p>
            <a:r>
              <a:t>**1. Rata-rata jauh di bawah median (0,52% vs 1,65%).** Selisih 1,13 poin persentase menandakan kemencengan negatif yang kuat. Satu bulan ekstrem menarik rata-rata ke bawah, sementara median tidak terpengaruh.</a:t>
            </a:r>
          </a:p>
          <a:p/>
          <a:p>
            <a:r>
              <a:t>**2. Bila kita mengasumsikan normalitas**, imbal hasil −18,6% berada pada:</a:t>
            </a:r>
          </a:p>
          <a:p/>
          <a:p>
            <a:r>
              <a:t>z = (-18,60 - 0,52) / (4,)41 = -4,34 simpangan baku</a:t>
            </a:r>
          </a:p>
          <a:p/>
          <a:p>
            <a:r>
              <a:t>Pada distribusi normal, kejadian sejauh ini diperkirakan terjadi sekitar sekali dalam **puluhan ribu bulan** — yaitu ribuan tahun. Ia terjadi **dalam 24 bulan data**.</a:t>
            </a:r>
          </a:p>
          <a:p/>
          <a:p>
            <a:r>
              <a:t>**3. Kesimpulan yang benar:** distribusi ini **bukan normal**, dan seluruh perhitungan risiko yang mengasumsikan normalitas pada portofolio ini akan meremehkan bahaya secara serius.</a:t>
            </a:r>
          </a:p>
          <a:p/>
          <a:p>
            <a:r>
              <a:t>**Yang harus dilakukan analis:**</a:t>
            </a:r>
          </a:p>
          <a:p/>
          <a:p>
            <a:r>
              <a:t>Seorang manajer investasi mengklaim mengalahk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Data imbal hasil bulanan sebuah portofolio selama 24 bulan (ilustrasi, dalam %):</a:t>
            </a:r>
          </a:p>
          <a:p/>
          <a:p>
            <a:r>
              <a:t>**Perhitungan:**</a:t>
            </a:r>
          </a:p>
          <a:p/>
          <a:p>
            <a:r>
              <a:t>**Tiga temuan dan artinya:**</a:t>
            </a:r>
          </a:p>
          <a:p/>
          <a:p>
            <a:r>
              <a:t>**1. Rata-rata jauh di bawah median (0,52% vs 1,65%).** Selisih 1,13 poin persentase menandakan kemencengan negatif yang kuat. Satu bulan ekstrem menarik rata-rata ke bawah, sementara median tidak terpengaruh.</a:t>
            </a:r>
          </a:p>
          <a:p/>
          <a:p>
            <a:r>
              <a:t>**2. Bila kita mengasumsikan normalitas**, imbal hasil −18,6% berada pada:</a:t>
            </a:r>
          </a:p>
          <a:p/>
          <a:p>
            <a:r>
              <a:t>z = (-18,60 - 0,52) / (4,)41 = -4,34 simpangan baku</a:t>
            </a:r>
          </a:p>
          <a:p/>
          <a:p>
            <a:r>
              <a:t>Pada distribusi normal, kejadian sejauh ini diperkirakan terjadi sekitar sekali dalam **puluhan ribu bulan** — yaitu ribuan tahun. Ia terjadi **dalam 24 bulan data**.</a:t>
            </a:r>
          </a:p>
          <a:p/>
          <a:p>
            <a:r>
              <a:t>**3. Kesimpulan yang benar:** distribusi ini **bukan normal**, dan seluruh perhitungan risiko yang mengasumsikan normalitas pada portofolio ini akan meremehkan bahaya secara serius.</a:t>
            </a:r>
          </a:p>
          <a:p/>
          <a:p>
            <a:r>
              <a:t>**Yang harus dilakukan analis:**</a:t>
            </a:r>
          </a:p>
          <a:p/>
          <a:p>
            <a:r>
              <a:t>Seorang manajer investasi mengklaim mengalahk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Data imbal hasil bulanan sebuah portofolio selama 24 bulan (ilustrasi, dalam %):</a:t>
            </a:r>
          </a:p>
          <a:p/>
          <a:p>
            <a:r>
              <a:t>**Perhitungan:**</a:t>
            </a:r>
          </a:p>
          <a:p/>
          <a:p>
            <a:r>
              <a:t>**Tiga temuan dan artinya:**</a:t>
            </a:r>
          </a:p>
          <a:p/>
          <a:p>
            <a:r>
              <a:t>**1. Rata-rata jauh di bawah median (0,52% vs 1,65%).** Selisih 1,13 poin persentase menandakan kemencengan negatif yang kuat. Satu bulan ekstrem menarik rata-rata ke bawah, sementara median tidak terpengaruh.</a:t>
            </a:r>
          </a:p>
          <a:p/>
          <a:p>
            <a:r>
              <a:t>**2. Bila kita mengasumsikan normalitas**, imbal hasil −18,6% berada pada:</a:t>
            </a:r>
          </a:p>
          <a:p/>
          <a:p>
            <a:r>
              <a:t>z = (-18,60 - 0,52) / (4,)41 = -4,34 simpangan baku</a:t>
            </a:r>
          </a:p>
          <a:p/>
          <a:p>
            <a:r>
              <a:t>Pada distribusi normal, kejadian sejauh ini diperkirakan terjadi sekitar sekali dalam **puluhan ribu bulan** — yaitu ribuan tahun. Ia terjadi **dalam 24 bulan data**.</a:t>
            </a:r>
          </a:p>
          <a:p/>
          <a:p>
            <a:r>
              <a:t>**3. Kesimpulan yang benar:** distribusi ini **bukan normal**, dan seluruh perhitungan risiko yang mengasumsikan normalitas pada portofolio ini akan meremehkan bahaya secara serius.</a:t>
            </a:r>
          </a:p>
          <a:p/>
          <a:p>
            <a:r>
              <a:t>**Yang harus dilakukan analis:**</a:t>
            </a:r>
          </a:p>
          <a:p/>
          <a:p>
            <a:r>
              <a:t>Seorang manajer investasi mengklaim mengalahk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Data imbal hasil bulanan sebuah portofolio selama 24 bulan (ilustrasi, dalam %):</a:t>
            </a:r>
          </a:p>
          <a:p/>
          <a:p>
            <a:r>
              <a:t>**Perhitungan:**</a:t>
            </a:r>
          </a:p>
          <a:p/>
          <a:p>
            <a:r>
              <a:t>**Tiga temuan dan artinya:**</a:t>
            </a:r>
          </a:p>
          <a:p/>
          <a:p>
            <a:r>
              <a:t>**1. Rata-rata jauh di bawah median (0,52% vs 1,65%).** Selisih 1,13 poin persentase menandakan kemencengan negatif yang kuat. Satu bulan ekstrem menarik rata-rata ke bawah, sementara median tidak terpengaruh.</a:t>
            </a:r>
          </a:p>
          <a:p/>
          <a:p>
            <a:r>
              <a:t>**2. Bila kita mengasumsikan normalitas**, imbal hasil −18,6% berada pada:</a:t>
            </a:r>
          </a:p>
          <a:p/>
          <a:p>
            <a:r>
              <a:t>z = (-18,60 - 0,52) / (4,)41 = -4,34 simpangan baku</a:t>
            </a:r>
          </a:p>
          <a:p/>
          <a:p>
            <a:r>
              <a:t>Pada distribusi normal, kejadian sejauh ini diperkirakan terjadi sekitar sekali dalam **puluhan ribu bulan** — yaitu ribuan tahun. Ia terjadi **dalam 24 bulan data**.</a:t>
            </a:r>
          </a:p>
          <a:p/>
          <a:p>
            <a:r>
              <a:t>**3. Kesimpulan yang benar:** distribusi ini **bukan normal**, dan seluruh perhitungan risiko yang mengasumsikan normalitas pada portofolio ini akan meremehkan bahaya secara serius.</a:t>
            </a:r>
          </a:p>
          <a:p/>
          <a:p>
            <a:r>
              <a:t>**Yang harus dilakukan analis:**</a:t>
            </a:r>
          </a:p>
          <a:p/>
          <a:p>
            <a:r>
              <a:t>Seorang manajer investasi mengklaim mengalahk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Data imbal hasil bulanan sebuah portofolio selama 24 bulan (ilustrasi, dalam %):</a:t>
            </a:r>
          </a:p>
          <a:p/>
          <a:p>
            <a:r>
              <a:t>**Perhitungan:**</a:t>
            </a:r>
          </a:p>
          <a:p/>
          <a:p>
            <a:r>
              <a:t>**Tiga temuan dan artinya:**</a:t>
            </a:r>
          </a:p>
          <a:p/>
          <a:p>
            <a:r>
              <a:t>**1. Rata-rata jauh di bawah median (0,52% vs 1,65%).** Selisih 1,13 poin persentase menandakan kemencengan negatif yang kuat. Satu bulan ekstrem menarik rata-rata ke bawah, sementara median tidak terpengaruh.</a:t>
            </a:r>
          </a:p>
          <a:p/>
          <a:p>
            <a:r>
              <a:t>**2. Bila kita mengasumsikan normalitas**, imbal hasil −18,6% berada pada:</a:t>
            </a:r>
          </a:p>
          <a:p/>
          <a:p>
            <a:r>
              <a:t>z = (-18,60 - 0,52) / (4,)41 = -4,34 simpangan baku</a:t>
            </a:r>
          </a:p>
          <a:p/>
          <a:p>
            <a:r>
              <a:t>Pada distribusi normal, kejadian sejauh ini diperkirakan terjadi sekitar sekali dalam **puluhan ribu bulan** — yaitu ribuan tahun. Ia terjadi **dalam 24 bulan data**.</a:t>
            </a:r>
          </a:p>
          <a:p/>
          <a:p>
            <a:r>
              <a:t>**3. Kesimpulan yang benar:** distribusi ini **bukan normal**, dan seluruh perhitungan risiko yang mengasumsikan normalitas pada portofolio ini akan meremehkan bahaya secara serius.</a:t>
            </a:r>
          </a:p>
          <a:p/>
          <a:p>
            <a:r>
              <a:t>**Yang harus dilakukan analis:**</a:t>
            </a:r>
          </a:p>
          <a:p/>
          <a:p>
            <a:r>
              <a:t>Seorang manajer investasi mengklaim mengalahk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**Bagian A — Analisis distribusi.** Ambil data imbal hasil **bulanan** sebuah instrumen nyata, minimal **60 bulan**. Hitung: rata-rata aritmetik, median, rata-rata geometrik, simpangan baku, kemencengan, nilai minimum, nilai maksimum, persentil 5%, dan penurunan maksimum.</a:t>
            </a:r>
          </a:p>
          <a:p/>
          <a:p>
            <a:r>
              <a:t>**Bagian B — Uji normalitas sederhana.** Hitung berapa banyak observasi yang berada di luar ±2 dan ±3 simpangan baku. Bandingkan dengan yang diperkirakan distribusi normal (sekitar 4,6% dan 0,3%). Simpulkan.</a:t>
            </a:r>
          </a:p>
          <a:p/>
          <a:p>
            <a:r>
              <a:t>**Bagian C — Histogram.** Gambarkan histogram data Anda. Tandai rata-rata dan median. Tunjukkan ekornya secara visual.</a:t>
            </a:r>
          </a:p>
          <a:p/>
          <a:p>
            <a:r>
              <a:t>**Bagian D — Kecukupan sampel.** Untuk instrumen atau strategi yang Anda pertimbangkan, hitung ukuran sampel yang diperlukan menggunakan rumus §4.4. Bandingkan dengan data yang benar-benar Anda miliki. **Nyatakan apakah Anda memiliki cukup bukti.**</a:t>
            </a:r>
          </a:p>
          <a:p/>
          <a:p>
            <a:r>
              <a:t>**Bagian E — Korelasi bergulir.** Hitung korelasi bergulir 60 hari (atau 12 bulan) antara dua kelas aset dalam portofolio Anda, sepanjang minimal 5 tahun. Gambarkan. Tandai periode penurunan pasar terbesar dan bandingkan korelasinya dengan periode tenang. **Hitung selisihnya.**</a:t>
            </a:r>
          </a:p>
          <a:p/>
          <a:p>
            <a:r>
              <a:t>**Bagian F — Audit klaim.** Cari **tiga** klaim nyata tentang strat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Statistik Terapan untuk Investor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Level 2 · Analis · Inti Bersama · Pilar P4 Analisis &amp; Riset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Setelah modul ini, peserta mampu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Capaian Pembelajaran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Menjelaskan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mengapa distribusi imbal hasil aset bukan distribusi normal dan apa konsekuensinya. (C2, 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Menghitung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ukuran pemusatan, sebaran, kemencengan, dan keruncingan dari data imbal hasil nyata. (C3)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Menghitung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ukuran sampel yang diperlukan untuk membedakan keahlian dari keberuntungan. (C3, 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Membedakan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korelasi dari sebab-akibat, dan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menunjukkan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ketidakstabilan korelasi dengan data. (C4)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Mengenali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penambangan data, pengujian berganda, dan regresi ke rata-rata dalam klaim yang ia jumpai. (C4, C5)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DATA IMBAL HASIL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┌────────────┴────────────┐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DISTRIBUSI               KECUKUPAN SAMPEL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bukan normal:            berapa data untuk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ekor tebal ·             membedakan keahlian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menceng ·                dari keberuntungan?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tidak stasioner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n ≈ (t·σ/μ)²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┌────┴────┐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pemusatan  sebaran          JEBAKAN INFERENSI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mean/median σ, MAD,         · penambangan data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drawdown         · pengujian berganda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· regresi ke rata-rata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· korelasi ≠ sebab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└────────────┬───────────────┘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NILAI HARAPAN &amp; UKURAN POSISI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keputusan di bawah ketidakpastian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Mengapa modul ini ada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Mengapa modul ini ada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Kesalahan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Akibat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Menyimpulkan dari sampel terlalu kecil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Menganggap keberuntungan sebagai keahlian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Menguji banyak hipotesis, melaporkan yang berhasil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Menemukan pola yang tidak ada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Memperlakukan imbal hasil sebagai distribusi normal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Meremehkan kemungkinan kejadian ekstrem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Distribusi imbal hasil bukan normal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Distribusi imbal hasil bukan normal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Kemencengan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Ciri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Contoh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**Negatif**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Ekor kiri panjang: sering untung kecil, sesekali rugi besar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Banyak strategi penjualan volatilitas; strategi carry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**Positif**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Ekor kanan panjang: sering rugi kecil, sesekali untung besar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Trend following; pembelian opsi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Ukuran pemusatan dan sebaran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Ukuran pemusatan dan sebaran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Ukuran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Rumus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Kapan menyesatkan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Rata-rata aritmetik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barx = (1) / (n)sum x_i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Pada data berekor tebal, sangat dipengaruhi pencilan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**Median**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Nilai tengah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Lebih tahan pencilan; **sering lebih informatif**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Rata-rata geometrik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(prod(1+r_i))^1/n - 1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Ukuran yang benar untuk imbal hasil majemuk (L0.8)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Ukuran pemusatan dan sebaran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Ukuran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Apa yang ditangkap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**Penurunan maksimum**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Kerugian terdalam dari puncak ke lembah — yang benar-benar dialami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**Simpangan sisi bawah**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Hanya menghitung penyimpangan negatif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**Persentil 5%**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Nilai yang hanya dilampaui ke bawah 5% dari waktu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**Rasio imbal hasil per unit risiko**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Perbandingan yang adil antar-strategi (L0.8 §4.6)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Kecukupan sampel: berapa data untuk tahu ada keahlian?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Kecukupan sampel: berapa data untuk tahu ada keahlian?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Rekam jejak 3 tahun tidak membuktikan apa pun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tentang keahlian, pada hampir semua tingkat keunggulan yang realistis.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Rekam jejak 10 tahun pun sering tidak cukup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untuk keunggulan yang moderat.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Ini adalah angka yang wajib dihitung peserta Jalur Trader sebelum menyimpulkan bahwa sistemnya berhasil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menjadi prasyarat L2T.6.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Kecukupan sampel: berapa data untuk tahu ada keahlian?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Imbal hasil rata-rata tahunan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Volatilitas tahunan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Tahun data yang diperlukan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**6,2 tahun**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**25,0 tahun**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**64,0 tahun**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**144,0 tahun**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**625,0 tahun**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Kecukupan sampel: berapa data untuk tahu ada keahlian?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Ekspektasi per transaksi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Simpangan baku per transaksi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Transaksi yang diperlukan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0,80%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0,30%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**278**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0,15%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**1.600**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0,10%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3,5%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**4.900**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Korelasi: alat yang berguna dan sering disalahgunakan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Korelasi: alat yang berguna dan sering disalahgunakan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Langkah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Tindakan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Hitung korelasi bergulir (rolling) 60 hari antara dua kelas aset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Gambarkan rangkaian korelasi itu sepanjang beberapa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Tandai periode penurunan pasar terbesar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Bandingkan korelasi pada periode tenang dan periode tekanan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Tiga jebakan inferensi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Tiga jebakan inferensi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konsekuensi aritmetika dari banyaknya percobaan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Manajer investasi berperingkat teratas satu tahun sering tidak bertahan di peringkat teratas tahun berikutnya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Kelas aset berkinerja terbaik satu periode sering bukan yang terbaik periode berikutnya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Perusahaan dengan pertumbuhan laba luar biasa cenderung melambat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Tiga jebakan inferensi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Pertahanan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Cara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**Catat jumlah hipotesis yang diuji**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Wajib dilaporkan, bukan disembunyikan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**Tetapkan hipotesis di muka**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Sebelum melihat data (K-11)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**Sisihkan data uji**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Data yang tidak pernah dilihat saat pengembangan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**Naikkan ambang**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Semakin banyak pengujian, semakin ketat ambangnya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**Tuntut penjelasan mekanisme**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Pola tanpa penjelasan ekonomi patut dicurigai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Nilai harapan dan penerapannya pada ukuran posisi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Nilai harapan dan penerapannya pada ukuran posisi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Kerugian terburuk yang mungkin, dan dampaknya pada portofolio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Nilai harapan dan penerapannya pada ukuran posisi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Taruhan 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Taruhan B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50% peluang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+200%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50% peluang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−1%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−100%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**Nilai harapan**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**+0,5%**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**+50%**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Kemungkinan kehancuran total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**50% per taruhan**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Ukuran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Rata-rata aritmetik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**0,52%**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**Median**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**1,65%**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Simpangan baku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**4,41%**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Nilai terendah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**−18,60%**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Nilai tertinggi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4,10%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Kemencengan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**−3,81**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Yang salah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Yang benar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"Volatilitas hanya 4,41%, cukup rendah"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"Simpangan baku 4,41% tidak menggambarkan risiko; penurunan terbesar 18,6% dalam sebulan"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Melaporkan rata-rata saja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Melaporkan rata-rata, median, penurunan maksimum, dan nilai terburuk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Menghitung peluang dengan asumsi normal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Menggunakan data historis langsung dan menyatakan keterbatasannya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Butir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Imbal hasil rata-rata manajer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11,8%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Imbal hasil rata-rata tolok ukur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9,4%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**Keunggulan rata-rata**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**2,4 pp**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Simpangan baku selisih tahunan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**7,6 pp**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Data tersedia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Bukan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Melainkan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Menyimpulkan dari imbal hasil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Menilai **proses**: apakah ada penjelasan mekanisme keunggulan?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Mengejar kinerja terbaik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Memeriksa apakah proses konsisten dengan hasil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Menganggap 5 tahun cukup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Menyatakan secara terbuka bahwa buktinya tidak konklusif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Memprioritaskan hal yang **pasti**: biaya (K-06)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Peluang menemukan setidaknya satu hasil "bermakna" secara kebetulan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(ambang 95%):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A — Analisis distribusi.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Ambil data imbal hasil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bulanan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sebuah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B — Uji normalitas sederhana.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Hitung berapa banyak observasi yang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C — Histogram.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Gambarkan histogram data Anda. Tandai rata-rata dan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D — Kecukupan sampel.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Untuk instrumen atau strategi yang Anda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E — Korelasi bergulir.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Hitung korelasi bergulir 60 hari (atau 12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F — Audit klaim.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Cari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tiga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klaim nyata tentang strategi atau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G — Nilai harapan lengkap.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Untuk satu keputusan investasi yang sedang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H — Refleksi atas jurnal Anda.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Ambil data jurnal Anda dari L1.12.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RUBRIK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Dimensi penilaian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Dimensi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Standar 'Kompeten' (3)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**D1 Ketepatan konsep**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statistik dihitung benar dan ditafsirkan tepat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**D2 Kualitas data**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≥ 60 bulan data nyata dari sumber yang dapat ditelusuri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**D3 Penalaran**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**Kecukupan sampel dihitung**; kesimpulan menyatakan apakah bukti cukup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**D4 Perlakuan risiko**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Penurunan maksimum, persentil 5%, dan nilai terburuk dilaporkan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**D5 Disiplin proses**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Korelasi bergulir dengan periode tekanan ditandai dan selisih dihitung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**D6 Komunikasi &amp; etika**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Jumlah hipotesis yang diuji dilaporkan; keterbatasan dinyatakan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