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**Menjelaskan** mekanisme neraca bank sentral dan bagaimana pelonggaran serta pengetatan kuantitatif bekerja. (C2) 2. **Membedakan** uang primer, uang beredar, dan kredit, serta menjelaskan mengapa ketiganya tidak bergerak seiring. (C2, C4) 3. **Menjelaskan** peran dolar Amerika Serikat sebagai mata uang cadangan dan dampak siklusnya terhadap pasar berkembang. (C2, C4) 4. **Menganalisis** jalur transmisi likuiditas global ke pasar Indonesia: arus modal, kurs, imbal hasil SBN, dan cadangan devisa. (C4) 5. **Menyusun** dasbor likuiditas dan **menilai** kerentanan eksternal dengan bukti kuantitatif. (C6, C5)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Bank sentral memiliki neraca seperti lembaga lain:</a:t>
            </a:r>
          </a:p>
          <a:p/>
          <a:p>
            <a:r>
              <a:t>**Pelonggaran kuantitatif (QE)** — bank sentral membeli surat berharga dari pasar. Konsekuensi mekanis:</a:t>
            </a:r>
          </a:p>
          <a:p/>
          <a:p>
            <a:r>
              <a:t>1. Aset bank sentral **naik** (surat berharga bertambah) 2. Liabilitas bank sentral **naik** (cadangan perbankan bertambah) 3. Pasokan surat berharga di pasar **berkurang** → harganya naik → imbal hasilnya **turun**</a:t>
            </a:r>
          </a:p>
          <a:p/>
          <a:p>
            <a:r>
              <a:t>**Pengetatan kuantitatif (QT)** — kebalikannya: bank sentral membiarkan surat berharga jatuh tempo tanpa menggantikan, atau menjualnya. Cadangan perbankan berkurang, pasokan surat berharga di pasar bertambah, imbal hasil cenderung naik.</a:t>
            </a:r>
          </a:p>
          <a:p/>
          <a:p>
            <a:r>
              <a:t>**Dua kesalahpahaman yang harus dibongkar:**</a:t>
            </a:r>
          </a:p>
          <a:p/>
          <a:p>
            <a:r>
              <a:t>**Yang benar-benar penting bagi analis:** bukan besarnya neraca, melainkan **arah perubahannya** dan **kejutan relatif terhadap ekspektasi**. Pasar telah memperhitungkan jalur yang diumumkan; yang menggerakkan harga adalah penyimpangan dari jalur itu.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Tiga konsep yang sering disamakan padahal berbeda, dan perbedaannya menjelaskan mengapa "cetak uang" tidak otomatis berarti inflasi.</a:t>
            </a:r>
          </a:p>
          <a:p/>
          <a:p>
            <a:r>
              <a:t>**Rantai yang sering putus.** Model sederhana mengajarkan bahwa uang primer dikalikan "pengganda uang" menjadi uang beredar. Kenyataannya rantai ini dapat putus di dua titik:</a:t>
            </a:r>
          </a:p>
          <a:p/>
          <a:p>
            <a:r>
              <a:t>1. **Bank tidak mau menyalurkan** — karena modal terbatas, risiko kredit tinggi, atau aturan kehati-hatian. 2. **Peminjam tidak mau meminjam** — karena prospek usaha buruk atau sedang melunasi utang lama.</a:t>
            </a:r>
          </a:p>
          <a:p/>
          <a:p>
            <a:r>
              <a:t>Ketika rantai putus, cadangan perbankan menumpuk tanpa menjadi kredit. **Inilah sebabnya QE besar dapat berlangsung tanpa inflasi tinggi.**</a:t>
            </a:r>
          </a:p>
          <a:p/>
          <a:p>
            <a:r>
              <a:t>**Implikasi bagi analis:** pantau **pertumbuhan kredit**, bukan hanya neraca bank sentral. Kredit adalah titik di mana kebijakan moneter benar-benar menyentuh ekonomi riil — dan ia sudah masuk dasbor L2.1 §4.8.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Dolar Amerika Serikat memainkan peran khusus dalam sistem keuangan global:</a:t>
            </a:r>
          </a:p>
          <a:p/>
          <a:p>
            <a:r>
              <a:t>- Sebagian besar perdagangan komoditas internasional diharga dalam dolar - Sebagian besar utang lintas negara diterbitkan dalam dolar - Sebagian besar cadangan devisa bank sentral disimpan dalam dolar</a:t>
            </a:r>
          </a:p>
          <a:p/>
          <a:p>
            <a:r>
              <a:t>**Konsekuensi bagi pasar berkembang:**</a:t>
            </a:r>
          </a:p>
          <a:p/>
          <a:p>
            <a:r>
              <a:t>**Mekanismenya.** Sebuah perusahaan Indonesia yang berutang dalam dolar tetapi berpendapatan dalam rupiah mengalami **kenaikan beban utang dalam rupiah** ketika dolar menguat — tanpa ada yang berubah pada usahanya. Bila ini terjadi serentak pada banyak peminjam, ia menjadi tekanan sistemik.</a:t>
            </a:r>
          </a:p>
          <a:p/>
          <a:p>
            <a:r>
              <a:t>**Peringatan K-08 yang penting.** Hubungan "dolar kuat → pasar berkembang tertekan" adalah kecenderungan historis yang **kuat tetapi tidak mutlak**. Ia dapat dilemahkan oleh faktor lain: harga komoditas ekspor yang tinggi, neraca transaksi berjalan yang kuat, atau selisih suku bunga riil yang menarik.</a:t>
            </a:r>
          </a:p>
          <a:p/>
          <a:p>
            <a:r>
              <a:t>**Aturan analitis:** jangan pernah memakai satu variabel sebagai penjelasan tunggal. Gunakan dasbor (§4.8), dan nyatakan bobot, bukan kepastian.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Arus modal portofolio ke sebuah negara dipengaruhi oleh **selisih imbal hasil yang disesuaikan risiko**, bukan oleh suku bunga nominal semata.</a:t>
            </a:r>
          </a:p>
          <a:p/>
          <a:p>
            <a:r>
              <a:t>Selisih riil = (i_domestik - pi_domestik) - (i_global - pi_global)</a:t>
            </a:r>
          </a:p>
          <a:p/>
          <a:p>
            <a:r>
              <a:t>**Tiga faktor yang menentukan daya tarik:**</a:t>
            </a:r>
          </a:p>
          <a:p/>
          <a:p>
            <a:r>
              <a:t>**Contoh mekanisme sederhana.** Seorang investor global membandingkan:</a:t>
            </a:r>
          </a:p>
          <a:p/>
          <a:p>
            <a:r>
              <a:t>- Menyimpan di instrumen berdenominasi dolar: imbal hasil 4,5% - Menyimpan di SBN rupiah: imbal hasil 6,8%</a:t>
            </a:r>
          </a:p>
          <a:p/>
          <a:p>
            <a:r>
              <a:t>Selisih nominal 2,3 poin persentase tampak menarik. **Tetapi** bila rupiah diperkirakan melemah 3% terhadap dolar dalam setahun, imbal hasil yang diharapkan dalam dolar menjadi:</a:t>
            </a:r>
          </a:p>
          <a:p/>
          <a:p>
            <a:r>
              <a:t>(1 + 6,8%) × (1 - 3,0%) - 1 = 3,62%</a:t>
            </a:r>
          </a:p>
          <a:p/>
          <a:p>
            <a:r>
              <a:t>— **lebih rendah** daripada 4,5% dari instrumen dolar. Arus modal cenderung keluar, bukan masuk.</a:t>
            </a:r>
          </a:p>
          <a:p/>
          <a:p>
            <a:r>
              <a:t>**Inilah sebabnya kenaikan suku bunga tidak selalu menguatkan mata uang.** Bila kenaikan suku bunga dibaca pasar sebagai tanda tekanan, ekspektasi pelemahan kurs dapat melebihi tambahan imbal hasilnya.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negara **tidak dapat** memiliki ketiganya secara bersamaan:</a:t>
            </a:r>
          </a:p>
          <a:p/>
          <a:p>
            <a:r>
              <a:t>1. **Nilai tukar tetap** 2. **Arus modal bebas** 3. **Kebijakan moneter independen**</a:t>
            </a:r>
          </a:p>
          <a:p/>
          <a:p>
            <a:r>
              <a:t>Hanya dua dari tiga yang dapat dipilih.</a:t>
            </a:r>
          </a:p>
          <a:p/>
          <a:p>
            <a:r>
              <a:t>**Indonesia berada pada baris ketiga:** arus modal relatif bebas dan kebijakan moneter independen, dengan konsekuensi **kurs mengambang**.</a:t>
            </a:r>
          </a:p>
          <a:p/>
          <a:p>
            <a:r>
              <a:t>**Implikasi bagi investor yang wajib dipahami:**</a:t>
            </a:r>
          </a:p>
          <a:p/>
          <a:p>
            <a:r>
              <a:t>- Kurs **akan** berfluktuasi; ini bukan kegagalan kebijakan, melainkan konsekuensi pilihan. - Bank sentral dapat melakukan stabilisasi untuk mengurangi volatilitas berlebihan, tetapi **tidak** menetapkan kurs pada tingkat tertentu. - Intervensi menghabiskan **cadangan devisa** — karena itu cadangan devisa adalah indikator kerentanan yang penting.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investor global mempertimbangkan SBN tenor 10 tahun. Data (ilustrasi):</a:t>
            </a:r>
          </a:p>
          <a:p/>
          <a:p>
            <a:r>
              <a:t>**Selisih imbal hasil riil:**</a:t>
            </a:r>
          </a:p>
          <a:p/>
          <a:p>
            <a:r>
              <a:t>(6,90% - 3,10%) - (4,20% - 2,40%) = 3,80% - 1,80% = 2,00 pp</a:t>
            </a:r>
          </a:p>
          <a:p/>
          <a:p>
            <a:r>
              <a:t>**Skenario kurs — imbal hasil dalam mata uang investor:**</a:t>
            </a:r>
          </a:p>
          <a:p/>
          <a:p>
            <a:r>
              <a:t>**Titik impas kurs** — pelemahan rupiah maksimum agar setara 4,20%:</a:t>
            </a:r>
          </a:p>
          <a:p/>
          <a:p>
            <a:r>
              <a:t>1,069 × (1 - x) = 1,042 quadRightarrowquad x = 1 - (1,042) / (1,)069 = 2,53%</a:t>
            </a:r>
          </a:p>
          <a:p/>
          <a:p>
            <a:r>
              <a:t>**Tafsir.** Selisih nominal 2,70 poin persentase tampak menarik. Namun seluruhnya hilang bila rupiah melemah lebih dari **2,53%** dalam setahun.</a:t>
            </a:r>
          </a:p>
          <a:p/>
          <a:p>
            <a:r>
              <a:t>**Tiga pelajaran analitis:**</a:t>
            </a:r>
          </a:p>
          <a:p/>
          <a:p>
            <a:r>
              <a:t>1. **Imbal hasil SBN tidak dapat dinilai tanpa pandangan kurs.** Bagi investor asing, keduanya satu paket. 2. **Ini menjelaskan mengapa arus modal dapat berbalik cepat.** Perubahan kecil pada ekspektasi kurs mengubah seluruh perhitungan. 3. **Bagi investor domestik berkewajiban rupiah, perhitungannya berbeda** — ia memperoleh 6,90% dalam mata 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investor global mempertimbangkan SBN tenor 10 tahun. Data (ilustrasi):</a:t>
            </a:r>
          </a:p>
          <a:p/>
          <a:p>
            <a:r>
              <a:t>**Selisih imbal hasil riil:**</a:t>
            </a:r>
          </a:p>
          <a:p/>
          <a:p>
            <a:r>
              <a:t>(6,90% - 3,10%) - (4,20% - 2,40%) = 3,80% - 1,80% = 2,00 pp</a:t>
            </a:r>
          </a:p>
          <a:p/>
          <a:p>
            <a:r>
              <a:t>**Skenario kurs — imbal hasil dalam mata uang investor:**</a:t>
            </a:r>
          </a:p>
          <a:p/>
          <a:p>
            <a:r>
              <a:t>**Titik impas kurs** — pelemahan rupiah maksimum agar setara 4,20%:</a:t>
            </a:r>
          </a:p>
          <a:p/>
          <a:p>
            <a:r>
              <a:t>1,069 × (1 - x) = 1,042 quadRightarrowquad x = 1 - (1,042) / (1,)069 = 2,53%</a:t>
            </a:r>
          </a:p>
          <a:p/>
          <a:p>
            <a:r>
              <a:t>**Tafsir.** Selisih nominal 2,70 poin persentase tampak menarik. Namun seluruhnya hilang bila rupiah melemah lebih dari **2,53%** dalam setahun.</a:t>
            </a:r>
          </a:p>
          <a:p/>
          <a:p>
            <a:r>
              <a:t>**Tiga pelajaran analitis:**</a:t>
            </a:r>
          </a:p>
          <a:p/>
          <a:p>
            <a:r>
              <a:t>1. **Imbal hasil SBN tidak dapat dinilai tanpa pandangan kurs.** Bagi investor asing, keduanya satu paket. 2. **Ini menjelaskan mengapa arus modal dapat berbalik cepat.** Perubahan kecil pada ekspektasi kurs mengubah seluruh perhitungan. 3. **Bagi investor domestik berkewajiban rupiah, perhitungannya berbeda** — ia memperoleh 6,90% dalam mata 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investor global mempertimbangkan SBN tenor 10 tahun. Data (ilustrasi):</a:t>
            </a:r>
          </a:p>
          <a:p/>
          <a:p>
            <a:r>
              <a:t>**Selisih imbal hasil riil:**</a:t>
            </a:r>
          </a:p>
          <a:p/>
          <a:p>
            <a:r>
              <a:t>(6,90% - 3,10%) - (4,20% - 2,40%) = 3,80% - 1,80% = 2,00 pp</a:t>
            </a:r>
          </a:p>
          <a:p/>
          <a:p>
            <a:r>
              <a:t>**Skenario kurs — imbal hasil dalam mata uang investor:**</a:t>
            </a:r>
          </a:p>
          <a:p/>
          <a:p>
            <a:r>
              <a:t>**Titik impas kurs** — pelemahan rupiah maksimum agar setara 4,20%:</a:t>
            </a:r>
          </a:p>
          <a:p/>
          <a:p>
            <a:r>
              <a:t>1,069 × (1 - x) = 1,042 quadRightarrowquad x = 1 - (1,042) / (1,)069 = 2,53%</a:t>
            </a:r>
          </a:p>
          <a:p/>
          <a:p>
            <a:r>
              <a:t>**Tafsir.** Selisih nominal 2,70 poin persentase tampak menarik. Namun seluruhnya hilang bila rupiah melemah lebih dari **2,53%** dalam setahun.</a:t>
            </a:r>
          </a:p>
          <a:p/>
          <a:p>
            <a:r>
              <a:t>**Tiga pelajaran analitis:**</a:t>
            </a:r>
          </a:p>
          <a:p/>
          <a:p>
            <a:r>
              <a:t>1. **Imbal hasil SBN tidak dapat dinilai tanpa pandangan kurs.** Bagi investor asing, keduanya satu paket. 2. **Ini menjelaskan mengapa arus modal dapat berbalik cepat.** Perubahan kecil pada ekspektasi kurs mengubah seluruh perhitungan. 3. **Bagi investor domestik berkewajiban rupiah, perhitungannya berbeda** — ia memperoleh 6,90% dalam mata 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investor global mempertimbangkan SBN tenor 10 tahun. Data (ilustrasi):</a:t>
            </a:r>
          </a:p>
          <a:p/>
          <a:p>
            <a:r>
              <a:t>**Selisih imbal hasil riil:**</a:t>
            </a:r>
          </a:p>
          <a:p/>
          <a:p>
            <a:r>
              <a:t>(6,90% - 3,10%) - (4,20% - 2,40%) = 3,80% - 1,80% = 2,00 pp</a:t>
            </a:r>
          </a:p>
          <a:p/>
          <a:p>
            <a:r>
              <a:t>**Skenario kurs — imbal hasil dalam mata uang investor:**</a:t>
            </a:r>
          </a:p>
          <a:p/>
          <a:p>
            <a:r>
              <a:t>**Titik impas kurs** — pelemahan rupiah maksimum agar setara 4,20%:</a:t>
            </a:r>
          </a:p>
          <a:p/>
          <a:p>
            <a:r>
              <a:t>1,069 × (1 - x) = 1,042 quadRightarrowquad x = 1 - (1,042) / (1,)069 = 2,53%</a:t>
            </a:r>
          </a:p>
          <a:p/>
          <a:p>
            <a:r>
              <a:t>**Tafsir.** Selisih nominal 2,70 poin persentase tampak menarik. Namun seluruhnya hilang bila rupiah melemah lebih dari **2,53%** dalam setahun.</a:t>
            </a:r>
          </a:p>
          <a:p/>
          <a:p>
            <a:r>
              <a:t>**Tiga pelajaran analitis:**</a:t>
            </a:r>
          </a:p>
          <a:p/>
          <a:p>
            <a:r>
              <a:t>1. **Imbal hasil SBN tidak dapat dinilai tanpa pandangan kurs.** Bagi investor asing, keduanya satu paket. 2. **Ini menjelaskan mengapa arus modal dapat berbalik cepat.** Perubahan kecil pada ekspektasi kurs mengubah seluruh perhitungan. 3. **Bagi investor domestik berkewajiban rupiah, perhitungannya berbeda** — ia memperoleh 6,90% dalam mata 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investor global mempertimbangkan SBN tenor 10 tahun. Data (ilustrasi):</a:t>
            </a:r>
          </a:p>
          <a:p/>
          <a:p>
            <a:r>
              <a:t>**Selisih imbal hasil riil:**</a:t>
            </a:r>
          </a:p>
          <a:p/>
          <a:p>
            <a:r>
              <a:t>(6,90% - 3,10%) - (4,20% - 2,40%) = 3,80% - 1,80% = 2,00 pp</a:t>
            </a:r>
          </a:p>
          <a:p/>
          <a:p>
            <a:r>
              <a:t>**Skenario kurs — imbal hasil dalam mata uang investor:**</a:t>
            </a:r>
          </a:p>
          <a:p/>
          <a:p>
            <a:r>
              <a:t>**Titik impas kurs** — pelemahan rupiah maksimum agar setara 4,20%:</a:t>
            </a:r>
          </a:p>
          <a:p/>
          <a:p>
            <a:r>
              <a:t>1,069 × (1 - x) = 1,042 quadRightarrowquad x = 1 - (1,042) / (1,)069 = 2,53%</a:t>
            </a:r>
          </a:p>
          <a:p/>
          <a:p>
            <a:r>
              <a:t>**Tafsir.** Selisih nominal 2,70 poin persentase tampak menarik. Namun seluruhnya hilang bila rupiah melemah lebih dari **2,53%** dalam setahun.</a:t>
            </a:r>
          </a:p>
          <a:p/>
          <a:p>
            <a:r>
              <a:t>**Tiga pelajaran analitis:**</a:t>
            </a:r>
          </a:p>
          <a:p/>
          <a:p>
            <a:r>
              <a:t>1. **Imbal hasil SBN tidak dapat dinilai tanpa pandangan kurs.** Bagi investor asing, keduanya satu paket. 2. **Ini menjelaskan mengapa arus modal dapat berbalik cepat.** Perubahan kecil pada ekspektasi kurs mengubah seluruh perhitungan. 3. **Bagi investor domestik berkewajiban rupiah, perhitungannya berbeda** — ia memperoleh 6,90% dalam mata 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Dasbor likuiditas global.** Susun dasbor §4.8 dengan data nyata terkini. Untuk setiap indikator: nilai, periode, arah, sumber resmi, dan tanggal akses.</a:t>
            </a:r>
          </a:p>
          <a:p/>
          <a:p>
            <a:r>
              <a:t>**Bagian B — Neraca bank sentral.** Untuk satu bank sentral utama, kumpulkan data ukuran neraca 5 tahun terakhir. Tandai periode pelonggaran dan pengetatan. Bandingkan dengan pergerakan imbal hasil obligasi negara pada periode yang sama.</a:t>
            </a:r>
          </a:p>
          <a:p/>
          <a:p>
            <a:r>
              <a:t>**Bagian C — Uang versus kredit.** Untuk Indonesia, kumpulkan data pertumbuhan uang beredar luas dan pertumbuhan kredit perbankan selama 5 tahun. Bandingkan keduanya dan jelaskan periode di mana keduanya **tidak** bergerak seiring.</a:t>
            </a:r>
          </a:p>
          <a:p/>
          <a:p>
            <a:r>
              <a:t>**Bagian D — Selisih imbal hasil riil.** Hitung selisih imbal hasil riil Indonesia terhadap satu negara acuan menggunakan data terkini. Hitung juga **titik impas kurs** seperti Contoh 1.</a:t>
            </a:r>
          </a:p>
          <a:p/>
          <a:p>
            <a:r>
              <a:t>**Bagian E — Empat titik kerentanan.** Kumpulkan data keempat indikator §4.7 untuk Indonesia, beserta rangkaian 5 tahunnya. Nilai arah tren masing-masing.</a:t>
            </a:r>
          </a:p>
          <a:p/>
          <a:p>
            <a:r>
              <a:t>**Bagian F — Uji tekanan eksternal portofolio.** Untuk portofolio Anda dari L1.11, hitung dampak **tiga** skenario:</a:t>
            </a:r>
          </a:p>
          <a:p/>
          <a:p>
            <a:r>
              <a:t>1. Rupiah melemah 12%, imbal hasil SBN naik 1,4 pp, saham domestik −18%, saham global −8% (dalam dola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Likuiditas Global dan Kebijakan Bank Sentral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2 · Analis · Inti Bersama · Pilar P2 Makroekonomi &amp; Siklus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mekanisme neraca bank sentral dan bagaimana pelonggaran serta pengetatan kuantitatif bekerja. (C2)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Membedakan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uang primer, uang beredar, dan kredit, serta menjelaskan mengapa ketiganya tidak bergerak seiring. (C2, 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peran dolar Amerika Serikat sebagai mata uang cadangan dan dampak siklusnya terhadap pasar berkembang. (C2, 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Menganalisis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jalur transmisi likuiditas global ke pasar Indonesia: arus modal, kurs, imbal hasil SBN, dan cadangan devisa. (C4)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Menyusun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dasbor likuiditas dan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menilai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kerentanan eksternal dengan bukti kuantitatif. (C6, C5)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NERACA BANK SENTRAL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aset (surat berharga) ↔ liabilitas (cadangan, uang)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┌─────────────────┴─────────────────┐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PELONGGARAN (QE)              PENGETATAN (QT)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beli aset → cadangan naik     lepas aset → cadangan turun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└─────────────────┬─────────────────┘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UANG PRIMER ≠ UANG BEREDAR ≠ KREDIT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(pengganda tidak otomatis)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LIKUIDITAS GLOBAL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dolar sebagai mata uang cadangan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┌─────────────────┼─────────────────┐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DOLAR KUAT         SELISIH BUNGA      SELERA RISIKO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→ tekanan EM       → arus modal       risk-on/off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│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└─────────────────┼───────────────────┘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Mengapa analis Indonesia wajib memahami likuiditas global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Mengapa analis Indonesia wajib memahami likuiditas global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Saluran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Mekanisme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**Arus modal portofolio**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Investor global memindahkan dana masuk/keluar pasar berkembang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**Nilai tukar**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Kurs adalah harga yang menyeimbangkan arus tersebut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**Biaya pendanaan**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Suku bunga global memengaruhi biaya utang pemerintah dan korporasi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Neraca bank sentral: alat yang harus dibaca, bukan dihafal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Neraca bank sentral: alat yang harus dibaca, bukan dihafal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Pelonggaran kuantitatif (QE)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bank sentral membeli surat berharga dari pasar. Konsekuensi mekanis: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Pengetatan kuantitatif (QT)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kebalikannya: bank sentral membiarkan surat berharga jatuh tempo tanpa menggantikan, atau menjualnya. Cadangan perbankan…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Neraca bank sentral: alat yang harus dibaca, bukan dihafal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Liabilitas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Surat berharga negara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**Cadangan perbankan**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Surat berharga lain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Uang kartal beredar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Cadangan devisa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Simpanan pemerintah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Pinjaman ke perbankan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Modal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Uang primer, uang beredar, dan kredit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Uang primer, uang beredar, dan kredit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Bank tidak mau menyalurkan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karena modal terbatas, risiko kredit tinggi, atau aturan kehati-hatian.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Peminjam tidak mau meminjam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karena prospek usaha buruk atau sedang melunasi utang lama.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Uang primer, uang beredar, dan kredit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Agregat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Dikendalikan oleh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**Uang primer (M0)**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Uang kartal + cadangan perbankan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Bank sentral, **langsung**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**Uang beredar sempit (M1)**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Uang kartal + simpanan giro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Bank sentral, **tidak langsung**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**Uang beredar luas (M2)**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M1 + simpanan berjangka dan tabungan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Sistem perbankan + permintaan kredit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**Kredit**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Penyaluran pinjaman ke ekonomi riil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Bank + **permintaan peminjam**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Dolar sebagai mata uang cadangan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Dolar sebagai mata uang cadangan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Sebagian besar perdagangan komoditas internasional diharga dalam dolar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Sebagian besar utang lintas negara diterbitkan dalam dolar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Sebagian besar cadangan devisa bank sentral disimpan dalam dolar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Dolar sebagai mata uang cadangan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Kondisi dolar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Dampak tipikal pada pasar berkembang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**Dolar melemah**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Beban utang dolar menurun; arus modal cenderung masuk; kondisi keuangan melonggar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**Dolar menguat**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Beban utang dolar meningkat; arus modal cenderung keluar; kondisi keuangan mengetat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Selisih suku bunga riil dan arus modal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Selisih suku bunga riil dan arus modal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Menyimpan di instrumen berdenominasi dolar: imbal hasil 4,5%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Menyimpan di SBN rupiah: imbal hasil 6,8%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Selisih suku bunga riil dan arus modal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Faktor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Pengaruh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Selisih suku bunga riil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Semakin besar, semakin menarik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**Ekspektasi arah kurs**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Imbal hasil tinggi tidak berarti apa-apa bila mata uangnya diperkirakan melemah lebih besar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Premi risiko negara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Persepsi risiko fiskal, politik, dan likuiditas pasar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Trilema kebijakan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Trilema kebijakan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Nilai tukar tetap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Arus modal bebas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Kebijakan moneter independen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Trilema kebijakan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Pilihan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dikorbankan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Contoh kebijakan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Kurs tetap + modal bebas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**Independensi moneter**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Mengikuti suku bunga negara acuan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Kurs tetap + moneter independen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**Arus modal bebas**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Pembatasan arus modal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**Modal bebas + moneter independen**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**Kurs tetap**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**Kurs mengambang**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Transmisi ke pasar Indonesia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Transmisi ke pasar Indonesia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Titik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Indikator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Mengapa penting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**Kepemilikan asing pada SBN**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Porsi terhadap total SBN beredar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Porsi tinggi → sensitivitas tinggi terhadap arus keluar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**Cadangan devisa**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Nilai, dan setara berapa bulan impor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Kapasitas menyerap tekanan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**Neraca transaksi berjalan**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Sebagai % PDB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Defisit besar → ketergantungan pada arus modal masuk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**Utang luar negeri**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Total dan porsi jangka pendek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Kebutuhan pendanaan ulang jangka pendek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Dasbor likuiditas global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4.8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Dasbor likuiditas global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Kelompok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Indikator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dibaca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**Neraca bank sentral utama**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Ukuran neraca, arah perubahan, jadwal yang diumumkan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Arah dan **kejutan** terhadap jadwal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**Suku bunga kebijakan global**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Tingkat dan panduan ke depan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Arah dan kejutan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**Dolar**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Indeks dolar; kurs USD/IDR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Arah dan kecepatan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**Imbal hasil acuan global**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Obligasi negara maju tenor 2 dan 10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Biaya pendanaan global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**Selera risiko**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Selisih imbal hasil obligasi berisiko; indeks volatilitas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Risk-on atau risk-off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**Komoditas**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Harga komoditas ekspor utama Indonesia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Jalur pendapatan dan neraca perdagangan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**Domestik — kerentanan**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Kepemilikan asing SBN, cadangan devisa, transaksi berjalan, utang luar negeri jangka pendek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Empat titik §4.7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**Domestik — respons**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Suku bunga acuan, imbal hasil SBN, pernyataan kebijakan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Bagaimana otoritas merespons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Butir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Imbal hasil SBN 10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6,90%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Imbal hasil obligasi negara acuan 10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4,20%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**Selisih nominal**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**2,70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Inflasi Indonesia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3,10%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Inflasi negara acuan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2,40%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Skenario kurs setahun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Perhitungan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Imbal hasil dalam mata uang acuan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Rupiah menguat 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1,069 × 1,02 - 1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**9,04%**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Rupiah stabil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1,069 - 1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**6,90%**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Rupiah melemah 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1,069 × 0,97 - 1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**3,69%**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Rupiah melemah 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1,069 × 0,94 - 1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**0,49%**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Rupiah melemah 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1,069 × 0,91 - 1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**−2,72%**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Kelas 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Bobot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SBN (durasi 5,8)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Rp240.000.000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domestik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Rp320.000.000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global (tidak dilindungi nilai)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Rp120.000.000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Emas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Rp80.000.000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Kas rupiah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Rp40.000.000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Variabel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Perubahan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Rupiah melemah terhadap dolar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Imbal hasil SBN naik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1,4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domestik turun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global (dalam dolar) turun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Emas dalam dolar naik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Titik impas kurs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pelemahan rupiah maksimum agar setara 4,20%: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Imbal hasil SBN tidak dapat dinilai tanpa pandangan kurs.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Bagi investor asing, keduanya satu paket.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Ini menjelaskan mengapa arus modal dapat berbalik cepat.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Perubahan kecil pada ekspektasi kurs mengubah seluruh perhitungan.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Bagi investor domestik berkewajiban rupiah, perhitungannya berbeda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ia memperoleh 6,90% dalam mata uang kewajibannya. Ini keunggulan struktural investor…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Portofolio turun 7,42%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jauh lebih kecil daripada saham domestik yang turun 18%.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A — Dasbor likuiditas global.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Susun dasbor §4.8 dengan data nyata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B — Neraca bank sentral.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Untuk satu bank sentral utama, kumpulkan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C — Uang versus kredit.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Untuk Indonesia, kumpulkan data pertumbuhan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D — Selisih imbal hasil riil.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Hitung selisih imbal hasil riil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E — Empat titik kerentanan.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Kumpulkan data keempat indikator §4.7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F — Uji tekanan eksternal portofolio.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Untuk portofolio Anda dari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G — Analisis porsi mata uang asing.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Hitung berapa persen portofolio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H — Penilaian dan batas tindakan.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Susun penilaian kerentanan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konsep dan perhitungan lintas mata uang benar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data dari BI, BPS, Kemenkeu, atau sumber resmi setara, bertanggal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Keempat titik kerentanan dibaca bersama dengan kesimpulan gabungan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**Ketiga skenario** Bagian F diuji dengan tahun mundur rencana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Dua kolom lengkap; tiga syarat pembatalan dapat diamati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Membedakan kerentanan dari kemungkinan secara eksplisit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