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mekanisme siklus bisnis dan peran kredit di dalamnya. (C2) 2. **Membedakan** indikator memimpin, bersamaan, dan tertinggal, serta **memilih** indikator yang tepat untuk pertanyaan tertentu. (C2, C5) 3. **Menjelaskan** hubungan sebab-akibat antara inflasi, suku bunga kebijakan, dan harga aset. (C4) 4. **Membaca** kurva imbal hasil dan **menafsirkan** apa yang dikatakannya tentang ekspektasi pasar. (C3, C4) 5. **Menyusun** dasbor indikator makro dan **menilai** posisi siklus saat ini dengan bukti — bukan dengan keyakinan. (C6,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**Produk Domestik Bruto** mengukur nilai barang dan jasa yang diproduksi. Ia tumbuh dalam jangka panjang karena produktivitas dan jumlah pekerja bertambah.</a:t>
            </a:r>
          </a:p>
          <a:p/>
          <a:p>
            <a:r>
              <a:t>Tetapi pertumbuhan itu **tidak mulus** — ia berayun di sekitar garis tren. Ayunan inilah siklus bisnis, dan mesin utamanya adalah **kredit**.</a:t>
            </a:r>
          </a:p>
          <a:p/>
          <a:p>
            <a:r>
              <a:t>**Mengapa kredit, bukan produktivitas.** Produktivitas berubah perlahan selama bertahun-tahun. Kredit dapat berubah drastis dalam hitungan bulan. Ketika kredit mudah diperoleh, pengeluaran hari ini dibiayai oleh janji pembayaran di masa depan — permintaan melonjak di atas kapasitas produksi. Ketika kredit mengetat, kebalikannya terjadi.</a:t>
            </a:r>
          </a:p>
          <a:p/>
          <a:p>
            <a:r>
              <a:t>**Empat fase dan penandanya:**</a:t>
            </a:r>
          </a:p>
          <a:p/>
          <a:p>
            <a:r>
              <a:t>**Tiga hal yang membuat siklus sulit dibaca secara langsung:**</a:t>
            </a:r>
          </a:p>
          <a:p/>
          <a:p>
            <a:r>
              <a:t>1. **Fase tidak berdurasi tetap.** Ekspansi dapat berlangsung dua tahun atau sepuluh tahun. Tidak ada jam yang dapat dibaca. 2. **Data terlambat dan direvisi.** Data PDB triwulanan terbit berminggu-minggu setelah periodenya, dan sering direvisi. Anda selalu melihat masa lalu. 3. **Pasar bergerak lebih dulu.** Harga aset mencerminkan **ekspektasi**, bukan kondisi sekarang. Pasar saham sering mulai turun sebelum resesi terlihat di data, dan mulai naik sebelum pemulihan terlihat.</a:t>
            </a:r>
          </a:p>
          <a:p/>
          <a:p>
            <a:r>
              <a:t>**Konsekuensi ketiga adalah yang paling penting bagi analis:** ketika data akhirnya mengonfirmasi sebuah fase, pasar sering sudah bergerak jauh. Ini alasan mendasar mengapa modul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**Kurva imbal hasil** memetakan imbal hasil obligasi negara terhadap tenornya. Ia adalah salah satu ringkasan ekspektasi pasar yang paling padat informasi.</a:t>
            </a:r>
          </a:p>
          <a:p/>
          <a:p>
            <a:r>
              <a:t>**Mengapa inversi menarik perhatian.** Inversi berarti pasar bersedia mengunci imbal hasil lebih rendah untuk jangka panjang — yang masuk akal hanya bila pasar memperkirakan suku bunga akan turun, dan suku bunga turun umumnya sebagai respons atas pelemahan.</a:t>
            </a:r>
          </a:p>
          <a:p/>
          <a:p>
            <a:r>
              <a:t>**Empat peringatan yang wajib menyertai pembahasan inversi:**</a:t>
            </a:r>
          </a:p>
          <a:p/>
          <a:p>
            <a:r>
              <a:t>1. **Inversi bukan penyebab, melainkan cerminan ekspektasi.** Ia tidak menyebabkan resesi. 2. **Jeda waktunya panjang dan sangat bervariasi.** Antara inversi dan pelemahan ekonomi dapat berlalu waktu yang cukup lama, dan pasar saham dapat naik signifikan selama periode itu. 3. **Tidak setiap inversi diikuti resesi**, dan definisi "inversi" berbeda tergantung pasangan tenor yang dipakai. 4. **Relevansinya berbeda antar-negara.** Sebagian besar bukti empiris berasal dari pasar obligasi negara maju dengan pasar yang dalam. Menerapkannya pada pasar lain memerlukan kehati-hatian.</a:t>
            </a:r>
          </a:p>
          <a:p/>
          <a:p>
            <a:r>
              <a:t>**Cara memakainya yang benar:** sebagai **satu masukan** dalam dasbor, yang menaikkan atau menurunkan bobot kemungkinan sebuah fase — bukan sebagai saklar keputusan.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**Lima peringatan yang wajib disampaikan bersama tabel ini:**</a:t>
            </a:r>
          </a:p>
          <a:p/>
          <a:p>
            <a:r>
              <a:t>1. **Ini kecenderungan historis rata-rata, bukan aturan.** Setiap siklus berbeda. 2. **Anda tidak mengetahui fase saat ini dengan pasti** — hanya secara probabilistik, dan sering baru jelas setelah berlalu. 3. **Pasar bergerak mendahului fase.** Saat Anda yakin fasenya, harga sering sudah mencerminkannya. 4. **K-08 berlaku:** pada tekanan ekstrem, hubungan ini dapat runtuh serentak. 5. **Tabel ini tidak boleh dipakai untuk memindahkan alokasi secara drastis.** Pada Level 2, ia dipakai untuk **menyesuaikan ekspektasi dan kewaspadaan risiko**, bukan untuk rotasi taktis — itu materi L3I.3 dengan prasyarat kompetensi yang jauh lebih ketat.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Keluaran praktis modul ini: satu halaman yang dipantau bulanan.</a:t>
            </a:r>
          </a:p>
          <a:p/>
          <a:p>
            <a:r>
              <a:t>**Aturan pengisian dasbor:**</a:t>
            </a:r>
          </a:p>
          <a:p/>
          <a:p>
            <a:r>
              <a:t>1. **Catat nilai, arah, dan tanggal rilis** — bukan hanya nilai. 2. **Bandingkan dengan periode sebelumnya dan dengan ekspektasi konsensus** bila tersedia. Yang menggerakkan pasar adalah **kejutan**, bukan tingkat. 3. **Tandai revisi** atas data sebelumnya. 4. **Tuliskan tafsir Anda sendiri dan tanggalnya** — ini yang membuat dasbor menjadi instrumen pembelajaran, bukan sekadar kumpulan angka (K-11).</a:t>
            </a:r>
          </a:p>
          <a:p/>
          <a:p>
            <a:r>
              <a:t>**Catatan khusus konteks Indonesia.** Perekonomian Indonesia memiliki beberapa ciri yang harus masuk dasbor dan sering terlewat bila peserta hanya meniru kerangka dari pasar lain:</a:t>
            </a:r>
          </a:p>
          <a:p/>
          <a:p>
            <a:r>
              <a:t>- **Ketergantungan pada harga komoditas ekspor** — memengaruhi neraca perdagangan, penerimaan negara, dan kurs secara bersamaan. - **Porsi kepemilikan asing pada SBN** — memengaruhi sensitivitas terhadap arus modal global. - **Peran harga yang diatur pemerintah** (energi, sebagian pangan) dalam pembentukan inflasi. - **Struktur konsumsi domestik yang dominan** dalam PDB.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aset, arus kas berbeda struktur waktunya. Tingkat diskonto awal **8%**, naik menjadi **11%**.</a:t>
            </a:r>
          </a:p>
          <a:p/>
          <a:p>
            <a:r>
              <a:t>**Aset A — arus kas merata, 5 tahun:** Rp100 juta per tahun selama 5 tahun.</a:t>
            </a:r>
          </a:p>
          <a:p/>
          <a:p>
            <a:r>
              <a:t>Perubahan nilai: (369,59 / 399,27) - 1 = -7,43%</a:t>
            </a:r>
          </a:p>
          <a:p/>
          <a:p>
            <a:r>
              <a:t>**Aset B — arus kas terkonsentrasi jauh di depan:** Rp500 juta sekaligus pada tahun ke-10.</a:t>
            </a:r>
          </a:p>
          <a:p/>
          <a:p>
            <a:r>
              <a:t>Perubahan nilai: (176,09 / 231,60) - 1 = -23,97%</a:t>
            </a:r>
          </a:p>
          <a:p/>
          <a:p>
            <a:r>
              <a:t>**Tafsir.** Kenaikan suku bunga yang **sama** (3 poin persentase) menurunkan nilai Aset A sebesar 7,43% dan Aset B sebesar **23,97%** — lebih dari tiga kali lipat.</a:t>
            </a:r>
          </a:p>
          <a:p/>
          <a:p>
            <a:r>
              <a:t>**Mengapa ini penting.** Perusahaan yang labanya kecil hari ini tetapi diharapkan tumbuh pesat bertahun-tahun ke depan memiliki struktur arus kas seperti Aset B. Perusahaan mapan yang menghasilkan laba stabil memiliki struktur seperti Aset A.</a:t>
            </a:r>
          </a:p>
          <a:p/>
          <a:p>
            <a:r>
              <a:t>Ini menjelaskan pola yang berulang: **pada periode suku bunga naik, perusahaan bertumbuh tinggi cenderung terdampak lebih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aset, arus kas berbeda struktur waktunya. Tingkat diskonto awal **8%**, naik menjadi **11%**.</a:t>
            </a:r>
          </a:p>
          <a:p/>
          <a:p>
            <a:r>
              <a:t>**Aset A — arus kas merata, 5 tahun:** Rp100 juta per tahun selama 5 tahun.</a:t>
            </a:r>
          </a:p>
          <a:p/>
          <a:p>
            <a:r>
              <a:t>Perubahan nilai: (369,59 / 399,27) - 1 = -7,43%</a:t>
            </a:r>
          </a:p>
          <a:p/>
          <a:p>
            <a:r>
              <a:t>**Aset B — arus kas terkonsentrasi jauh di depan:** Rp500 juta sekaligus pada tahun ke-10.</a:t>
            </a:r>
          </a:p>
          <a:p/>
          <a:p>
            <a:r>
              <a:t>Perubahan nilai: (176,09 / 231,60) - 1 = -23,97%</a:t>
            </a:r>
          </a:p>
          <a:p/>
          <a:p>
            <a:r>
              <a:t>**Tafsir.** Kenaikan suku bunga yang **sama** (3 poin persentase) menurunkan nilai Aset A sebesar 7,43% dan Aset B sebesar **23,97%** — lebih dari tiga kali lipat.</a:t>
            </a:r>
          </a:p>
          <a:p/>
          <a:p>
            <a:r>
              <a:t>**Mengapa ini penting.** Perusahaan yang labanya kecil hari ini tetapi diharapkan tumbuh pesat bertahun-tahun ke depan memiliki struktur arus kas seperti Aset B. Perusahaan mapan yang menghasilkan laba stabil memiliki struktur seperti Aset A.</a:t>
            </a:r>
          </a:p>
          <a:p/>
          <a:p>
            <a:r>
              <a:t>Ini menjelaskan pola yang berulang: **pada periode suku bunga naik, perusahaan bertumbuh tinggi cenderung terdampak lebih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aset, arus kas berbeda struktur waktunya. Tingkat diskonto awal **8%**, naik menjadi **11%**.</a:t>
            </a:r>
          </a:p>
          <a:p/>
          <a:p>
            <a:r>
              <a:t>**Aset A — arus kas merata, 5 tahun:** Rp100 juta per tahun selama 5 tahun.</a:t>
            </a:r>
          </a:p>
          <a:p/>
          <a:p>
            <a:r>
              <a:t>Perubahan nilai: (369,59 / 399,27) - 1 = -7,43%</a:t>
            </a:r>
          </a:p>
          <a:p/>
          <a:p>
            <a:r>
              <a:t>**Aset B — arus kas terkonsentrasi jauh di depan:** Rp500 juta sekaligus pada tahun ke-10.</a:t>
            </a:r>
          </a:p>
          <a:p/>
          <a:p>
            <a:r>
              <a:t>Perubahan nilai: (176,09 / 231,60) - 1 = -23,97%</a:t>
            </a:r>
          </a:p>
          <a:p/>
          <a:p>
            <a:r>
              <a:t>**Tafsir.** Kenaikan suku bunga yang **sama** (3 poin persentase) menurunkan nilai Aset A sebesar 7,43% dan Aset B sebesar **23,97%** — lebih dari tiga kali lipat.</a:t>
            </a:r>
          </a:p>
          <a:p/>
          <a:p>
            <a:r>
              <a:t>**Mengapa ini penting.** Perusahaan yang labanya kecil hari ini tetapi diharapkan tumbuh pesat bertahun-tahun ke depan memiliki struktur arus kas seperti Aset B. Perusahaan mapan yang menghasilkan laba stabil memiliki struktur seperti Aset A.</a:t>
            </a:r>
          </a:p>
          <a:p/>
          <a:p>
            <a:r>
              <a:t>Ini menjelaskan pola yang berulang: **pada periode suku bunga naik, perusahaan bertumbuh tinggi cenderung terdampak lebih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aset, arus kas berbeda struktur waktunya. Tingkat diskonto awal **8%**, naik menjadi **11%**.</a:t>
            </a:r>
          </a:p>
          <a:p/>
          <a:p>
            <a:r>
              <a:t>**Aset A — arus kas merata, 5 tahun:** Rp100 juta per tahun selama 5 tahun.</a:t>
            </a:r>
          </a:p>
          <a:p/>
          <a:p>
            <a:r>
              <a:t>Perubahan nilai: (369,59 / 399,27) - 1 = -7,43%</a:t>
            </a:r>
          </a:p>
          <a:p/>
          <a:p>
            <a:r>
              <a:t>**Aset B — arus kas terkonsentrasi jauh di depan:** Rp500 juta sekaligus pada tahun ke-10.</a:t>
            </a:r>
          </a:p>
          <a:p/>
          <a:p>
            <a:r>
              <a:t>Perubahan nilai: (176,09 / 231,60) - 1 = -23,97%</a:t>
            </a:r>
          </a:p>
          <a:p/>
          <a:p>
            <a:r>
              <a:t>**Tafsir.** Kenaikan suku bunga yang **sama** (3 poin persentase) menurunkan nilai Aset A sebesar 7,43% dan Aset B sebesar **23,97%** — lebih dari tiga kali lipat.</a:t>
            </a:r>
          </a:p>
          <a:p/>
          <a:p>
            <a:r>
              <a:t>**Mengapa ini penting.** Perusahaan yang labanya kecil hari ini tetapi diharapkan tumbuh pesat bertahun-tahun ke depan memiliki struktur arus kas seperti Aset B. Perusahaan mapan yang menghasilkan laba stabil memiliki struktur seperti Aset A.</a:t>
            </a:r>
          </a:p>
          <a:p/>
          <a:p>
            <a:r>
              <a:t>Ini menjelaskan pola yang berulang: **pada periode suku bunga naik, perusahaan bertumbuh tinggi cenderung terdampak lebih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aset, arus kas berbeda struktur waktunya. Tingkat diskonto awal **8%**, naik menjadi **11%**.</a:t>
            </a:r>
          </a:p>
          <a:p/>
          <a:p>
            <a:r>
              <a:t>**Aset A — arus kas merata, 5 tahun:** Rp100 juta per tahun selama 5 tahun.</a:t>
            </a:r>
          </a:p>
          <a:p/>
          <a:p>
            <a:r>
              <a:t>Perubahan nilai: (369,59 / 399,27) - 1 = -7,43%</a:t>
            </a:r>
          </a:p>
          <a:p/>
          <a:p>
            <a:r>
              <a:t>**Aset B — arus kas terkonsentrasi jauh di depan:** Rp500 juta sekaligus pada tahun ke-10.</a:t>
            </a:r>
          </a:p>
          <a:p/>
          <a:p>
            <a:r>
              <a:t>Perubahan nilai: (176,09 / 231,60) - 1 = -23,97%</a:t>
            </a:r>
          </a:p>
          <a:p/>
          <a:p>
            <a:r>
              <a:t>**Tafsir.** Kenaikan suku bunga yang **sama** (3 poin persentase) menurunkan nilai Aset A sebesar 7,43% dan Aset B sebesar **23,97%** — lebih dari tiga kali lipat.</a:t>
            </a:r>
          </a:p>
          <a:p/>
          <a:p>
            <a:r>
              <a:t>**Mengapa ini penting.** Perusahaan yang labanya kecil hari ini tetapi diharapkan tumbuh pesat bertahun-tahun ke depan memiliki struktur arus kas seperti Aset B. Perusahaan mapan yang menghasilkan laba stabil memiliki struktur seperti Aset A.</a:t>
            </a:r>
          </a:p>
          <a:p/>
          <a:p>
            <a:r>
              <a:t>Ini menjelaskan pola yang berulang: **pada periode suku bunga naik, perusahaan bertumbuh tinggi cenderung terdampak lebih be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Bangun dasbor.** Susun dasbor sesuai §4.8 menggunakan **data nyata** terkini. Cantumkan untuk setiap indikator: nilai, periode, tanggal rilis, arah, dan sumber resminya.</a:t>
            </a:r>
          </a:p>
          <a:p/>
          <a:p>
            <a:r>
              <a:t>**Bagian B — Klasifikasi indikator.** Untuk setiap indikator dalam dasbor Anda, tentukan jenisnya (memimpin/bersamaan/tertinggal) dan jelaskan alasannya dalam satu kalimat.</a:t>
            </a:r>
          </a:p>
          <a:p/>
          <a:p>
            <a:r>
              <a:t>**Bagian C — Rangkaian historis.** Untuk **tiga** indikator memimpin, kumpulkan data 5 tahun ke belakang. Tandai kapan masing-masing memberi sinyal, dan identifikasi berapa banyak yang merupakan **sinyal palsu**. Hitung proporsinya.</a:t>
            </a:r>
          </a:p>
          <a:p/>
          <a:p>
            <a:r>
              <a:t>**Bagian D — Analisis kurva imbal hasil.** Ambil data imbal hasil SBN untuk minimal 5 tenor. Gambarkan kurvanya. Hitung selisih 10 tahun − 2 tahun dan imbal hasil ke depan tersirat untuk tahun kedua. Tafsirkan.</a:t>
            </a:r>
          </a:p>
          <a:p/>
          <a:p>
            <a:r>
              <a:t>**Bagian E — Diagnosis inflasi.** Untuk data inflasi terkini, uraikan menjadi komponen: inti, bergejolak, dan diatur pemerintah. Tentukan jenis inflasi yang dominan (§4.4) dan implikasinya terhadap respons kebijakan.</a:t>
            </a:r>
          </a:p>
          <a:p/>
          <a:p>
            <a:r>
              <a:t>**Bagian F — Penilaian fase probabilistik.** Susun seperti Contoh 3 butir 3: tiga fase dengan bobot kemungkinan dan dasarnya. **Bobot harus berjumlah 100%.**</a:t>
            </a:r>
          </a:p>
          <a:p/>
          <a:p>
            <a:r>
              <a:t>**Bagian G — Syarat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Makroekonomi I: Siklus Bisnis, Inflasi, Suku Bunga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Inti Bersama · Pilar P2 Makroekonomi &amp; Siklus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mekanisme siklus bisnis dan peran kredit di dalamnya.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indikator memimpin, bersamaan, dan tertinggal, serta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hubungan sebab-akibat antara inflasi, suku bunga kebijakan, dan harga aset.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Membaca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kurva imbal hasil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menafsirkan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 yang dikatakannya tentang ekspektasi pasar.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dasbor indikator makro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posisi siklus saat ini dengan bukti — bukan dengan keyakinan. (C6,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SIKLUS BISNIS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didorong KREDIT, bukan hanya produktivitas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EKSPANSI          PUNCAK             KONTRAKSI → PALUNG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│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kredit tumbuh    inflasi naik         kredit menyusut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pengangguran ↓   bank sentral         pengangguran ↑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laba naik        mengetatkan          laba turun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│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└────────┬────────┴────────────────────┘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┌────────┴────────┐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INDIKATOR          KEBIJAKAN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memimpin ·         suku bunga acuan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bersamaan ·        → KURVA IMBAL HASIL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tertinggal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┌──────────┴──────────┐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normal · datar · terbalik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Level 2 dimulai dari makro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Level 2 dimulai dari makro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diajarkan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**tidak** diajarkan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Membaca kondisi **saat ini** dengan bukti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Meramal kondisi masa depan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Memahami mekanisme sebab-akibat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Menentukan waktu masuk/keluar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Mengenali fase siklus secara probabilistik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Menyatakan fase dengan kepastian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Menyesuaikan **ekspektasi** dan **risiko**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Mengubah alokasi secara drastis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Siklus bisnis dan mesin kredit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Siklus bisnis dan mesin kredit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Fase tidak berdurasi tetap.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Ekspansi dapat berlangsung dua tahun atau sepuluh tahun. Tidak ada jam yang dapat dibaca.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Data terlambat dan direvisi.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Data PDB triwulanan terbit berminggu-minggu setelah periodenya, dan sering direvisi. Anda selalu melihat masa lalu.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Pasar bergerak lebih dulu.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Harga aset mencerminkan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ekspektasi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kondisi sekarang. Pasar saham sering mulai turun sebelum resesi terlihat di data, dan…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Siklus bisnis dan mesin kredit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Fase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Kredit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Pengangguran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Inflasi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Laba korporasi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Kebijakan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**Pemulihan**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Mulai tumbuh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Tinggi tapi menurun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Mulai pulih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Longgar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**Ekspansi**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Tumbuh cepat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Mulai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Kuat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Mulai diketatkan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**Puncak/perlambatan**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Melambat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Terendah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**Tinggi**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Melemah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Ketat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**Kontraksi**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Menyusut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Naik cepat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Menurun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**Turun tajam**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Mulai dilonggarkan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jenis indikator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jenis indikator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Sifat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Contoh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Kegunaan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**Memimpin**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Bergerak **sebelum** ekonomi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Indeks manajer pembelian, izin bangunan, kepercayaan konsumen, selisih imbal hasil, harga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Memberi petunjuk awal; **banyak sinyal palsu**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**Bersamaan**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Bergerak **bersama** ekonomi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Produksi industri, penjualan ritel, pendapatan riil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Mengukur kondisi sekarang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**Tertinggal**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Bergerak **setelah** ekonomi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pengangguran, inflasi inti, laba korporasi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Mengonfirmasi; **terlambat untuk keputusan**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jenis indikator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indikator yang dipakai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 yang sedang terjadi?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Bersamaan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 yang mungkin akan terjadi?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Memimpin, dengan kesadaran atas sinyal palsu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fase ini sudah terkonfirmasi?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Tertinggal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Kapan saya harus masuk/keluar pasar?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satu pun** — ini pertanyaan yang salah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Inflasi: tiga jenis, tiga penanganan berbeda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Inflasi: tiga jenis, tiga penanganan berbeda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Penyebab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Respons kebijakan yang lazim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**Tarikan permintaan**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Permintaan melebihi kapasitas produksi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Menyebar ke banyak barang; pertumbuhan upah kuat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**Menaikkan suku bunga** — efektif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**Dorongan biaya**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Guncangan pasokan (energi, pangan, rantai pasok)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Terkonsentrasi pada komoditas tertentu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Menaikkan suku bunga **kurang efektif** — tidak menambah pasokan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**Terbangun** (built-in)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Ekspektasi inflasi tertanam dalam kontrak dan upah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Persisten, sulit dipatahkan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Pengetatan **agresif dan berkepanjangan**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Inflasi: tiga jenis, tiga penanganan berbeda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Kegunaan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**Inflasi umum (headline)**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keranjang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Yang dirasakan rumah tangga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**Inflasi inti (core)**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Tanpa harga bergejolak dan harga diatur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Yang dipantau pembuat kebijakan untuk tren mendasar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Suku bunga kebijakan: mekanisme transmisi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Suku bunga kebijakan: mekanisme transmisi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Jalur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Kecepatan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**Suku bunga pasar**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Bunga kredit dan simpanan menyesuaikan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Cepat (minggu–bulan)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**Kredit**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Bank memperketat atau melonggarkan penyaluran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Sedang (bulan)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**Harga aset**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diskonto berubah → nilai kini arus kas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**Segera**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tukar**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suku bunga memengaruhi arus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Cepat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**Ekspektasi**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Panduan ke depan memengaruhi perilaku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Segera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Kurva imbal 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Kurva imbal hasil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Inversi bukan penyebab, melainkan cerminan ekspektasi.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tidak menyebabkan resesi.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Jeda waktunya panjang dan sangat bervariasi.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Antara inversi dan pelemahan ekonomi dapat berlalu waktu yang cukup lama, dan pasar saham dapat naik signifikan…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setiap inversi diikuti resesi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dan definisi "inversi" berbeda tergantung pasangan tenor yang dipakai.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Relevansinya berbeda antar-negara.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Sebagian besar bukti empiris berasal dari pasar obligasi negara maju dengan pasar yang dalam. Menerapkannya pada pasar lain…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Kurva imbal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Tafsir lazim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**Normal (menanjak)**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Tenor panjang &gt; tenor pendek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diharapkan berlanjut; premi jangka waktu positif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**Datar**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Ketidakpastian; transisi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**Terbalik (menurun)**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Tenor pendek &gt; tenor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Pasar mengharapkan suku bunga **turun** di masa depan — umumnya karena pelemahan ekonomi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Implikasi per kelas aset — sebagai kecenderungan, bukan aturan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Implikasi per kelas aset — sebagai kecenderungan, bukan aturan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kecenderungan historis rata-rata, bukan aturan.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Setiap siklus berbeda.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Anda tidak mengetahui fase saat ini dengan pasti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hanya secara probabilistik, dan sering baru jelas setelah berlalu.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Pasar bergerak mendahului fase.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Saat Anda yakin fasenya, harga sering sudah mencerminkannya.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K-08 berlaku: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pada tekanan ekstrem, hubungan ini dapat runtuh serentak.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Tabel ini tidak boleh dipakai untuk memindahkan alokasi secara drastis.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Pada Level 2, ia dipakai untuk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menyesuaikan ekspektasi dan kewaspadaan risiko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Implikasi per kelas aset — sebagai kecenderungan, bukan aturan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Fase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Obligasi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Saham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**Pemulihan**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**Cenderung kuat**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Lemah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**Ekspansi**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Lemah–sedang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**Kuat**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Beragam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Lemah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**Puncak/inflasi tinggi**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**Lemah**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Lemah–sedang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Cenderung kuat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**Kontraksi**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**Cenderung kuat**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**Lemah**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Beragam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**Kuat secara relatif**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Dasbor indikator makro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Dasbor indikator makro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Catat nilai, arah, dan tanggal rilis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bukan hanya nilai.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Bandingkan dengan periode sebelumnya dan dengan ekspektasi konsensus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tersedia. Yang menggerakkan pasar adalah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kejutan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, bukan tingkat.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Tandai revisi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atas data sebelumnya.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Tuliskan tafsir Anda sendiri dan tanggalnya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ini yang membuat dasbor menjadi instrumen pembelajaran, bukan sekadar kumpulan angka (K-11).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Ketergantungan pada harga komoditas ekspor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memengaruhi neraca perdagangan, penerimaan negara, dan kurs secara bersamaan.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Porsi kepemilikan asing pada SBN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memengaruhi sensitivitas terhadap arus modal global.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Dasbor indikator makro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Kelompok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Indikator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**Pertumbuhan**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PDB (y/y dan q/q), produksi industri, penjualan ritel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Bersamaan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Badan Pusat Statistik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**Memimpin**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Indeks manajer pembelian manufaktur, kepercayaan konsumen, izin bangunan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Memimpin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BPS, Bank Indonesia, lembaga survei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**Inflasi**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IHK umum, IHK inti, harga bergejolak, harga diatur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Bersamaan/tertinggal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Badan Pusat Statistik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**Kebijakan**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acuan, arah panduan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Kebijakan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Bank Indonesia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**Pasar utang**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Imbal hasil SBN tenor 2 dan 10 tahun, selisihnya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Memimpin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Sumber pasar resmi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**Eksternal**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Neraca transaksi berjalan, cadangan devisa, kurs, harga komoditas ekspor utama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Campuran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BI,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**Kredit**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kredit perbankan, rasio kredit bermasalah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Memimpin/tertinggal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Otoritas Jasa Keuangan, BI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Arus kas (Rp jt)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 kini @8%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 kini @11%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92,59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90,09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85,73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81,16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79,38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73,12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73,50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65,87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68,06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59,35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**399,27**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**369,59**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@8%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@11%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kini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500 / 1,08^10 = 231,60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500 / 1,11^10 = 176,09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Tenor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6,65%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6,90%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Kondisi 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**+1,30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**+0,10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**−0,50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Normal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Datar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**Terbalik**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Bila indeks manajer pembelian kembali di atas 50 dua bulan berturut-turut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Bila pertumbuhan kredit berbalik naik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Bila kenaikan inflasi umum terbukti sementara dan kurva kembali menanjak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Bangun dasbor.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dasbor sesuai §4.8 menggunakan **data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Klasifikasi indikator.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setiap indikator dalam dasbor Anda,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Rangkaian historis.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indikator memimpin, kumpulkan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Analisis kurva imbal hasil.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Ambil data imbal hasil SBN untuk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Diagnosis inflasi.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data inflasi terkini, uraikan menjadi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Penilaian fase probabilistik.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seperti Contoh 3 butir 3: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Syarat pembatalan.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Tuliskan minimal tiga peristiwa yang akan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Batas tindakan.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Tuliskan dua kolom seperti Contoh 3 butir 5: apa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klasifikasi dan perhitungan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data dari sumber resmi dengan periode dan tanggal rilis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**Penilaian fase probabilistik** dengan bobot berjumlah 100% dan dasar per fase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**Minimal tiga syarat pembatalan berupa peristiwa yang dapat diamati**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**Dua kolom batas tindakan lengkap**, kolom "tidak dilakukan" masuk Pernyataan Kebijakan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Ketidakpastian dinyatakan eksplisit dengan bobot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