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notesMaster" Target="notesMasters/notesMaster1.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Diberikan kondisi berikut pada suatu perekonomian terbuka:</a:t>
            </a:r>
          </a:p>
          <a:p/>
          <a:p>
            <a:r>
              <a:t>**A.1.1** (3 poin) Hitung suku bunga kebijakan riil menggunakan inflasi umum dan menggunakan inflasi inti. Mana yang lebih relevan untuk menilai arah kebijakan, dan mengapa?</a:t>
            </a:r>
          </a:p>
          <a:p/>
          <a:p>
            <a:r>
              <a:t>**A.1.2** (3 poin) Hitung selisih imbal hasil 10 tahun dikurangi 2 tahun. Apa nama kondisi ini dan apa yang secara historis sering dikaitkan dengannya?</a:t>
            </a:r>
          </a:p>
          <a:p/>
          <a:p>
            <a:r>
              <a:t>**A.1.3** (4 poin) Pertumbuhan kredit (3,10%) berada di bawah pertumbuhan PDB nominal. Hitung pertumbuhan PDB nominal dan jelaskan apa yang ditunjukkan selisih tersebut tentang kondisi likuiditas.</a:t>
            </a:r>
          </a:p>
          <a:p/>
          <a:p>
            <a:r>
              <a:t>**A.1.4** (5 poin) Seorang peserta menyimpulkan: "Kurva imbal hasil terbalik, jadi resesi pasti terjadi dalam 12 bulan." Koreksi pernyataan ini dengan merujuk pada kerangka L2.3. Sebutkan secara spesifik informasi apa yang harus disertakan agar pernyataan itu dapat dipertanggungjawabkan.</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Sebuah penyedia kursus mengiklankan: "Strategi kami memiliki tingkat akurasi 68% — terbukti dari 50 transaksi terakhir."</a:t>
            </a:r>
          </a:p>
          <a:p/>
          <a:p>
            <a:r>
              <a:t>**A.2.1** (4 poin) Hitung galat baku proporsi untuk p = 0,68 dan n = 50, lalu hitung selang keyakinan 95%.</a:t>
            </a:r>
          </a:p>
          <a:p/>
          <a:p>
            <a:r>
              <a:t>**A.2.2** (4 poin) Andaikan base rate untuk "reaksi" pada instrumen ini adalah 52%. Hitung z untuk selisihnya, dengan mengasumsikan base rate diketahui tanpa galat.</a:t>
            </a:r>
          </a:p>
          <a:p/>
          <a:p>
            <a:r>
              <a:t>**A.2.3** (4 poin) Strategi tersebut memiliki target 0,8R dan stop 1,0R. Hitung ekspektasinya pada p = 0,68. Lalu hitung ekspektasi pada batas bawah selang keyakinan dari A.2.1. Apa yang ditunjukkan perbandingan ini?</a:t>
            </a:r>
          </a:p>
          <a:p/>
          <a:p>
            <a:r>
              <a:t>**A.2.4** (4 poin) Berapa transaksi yang dibutuhkan untuk mendeteksi selisih 16 pp terhadap base rate 52% dengan keyakinan 95%?</a:t>
            </a:r>
          </a:p>
          <a:p/>
          <a:p>
            <a:r>
              <a:t>**A.2.5** (4 poin) Penyedia yang sama menyatakan telah menguji "ratusan kombinasi parameter" untuk menemukan strategi ini. Jelaskan konsekuensinya terhadap kesimpulan A.2.2, dan sebutkan koreksi yang seharusnya diterapkan.</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Peserta diberi dua dokumen riset tentang instrumen yang sama.</a:t>
            </a:r>
          </a:p>
          <a:p/>
          <a:p>
            <a:r>
              <a:t>- **Dokumen X:** 1.800 kata, tanpa subjudul, tanpa tabel, memuat 12 gambar tangkapan layar grafik, tidak mencantumkan sumber data, tidak mencantumkan tanggal, ditutup dengan kalimat "target berikutnya di area resistance." - **Dokumen Y:** 900 kata, memuat tabel asumsi dengan sumber tiap angka, mencantumkan tanggal penarikan data, memuat bagian "apa yang membatalkan tesis ini", dan menyatakan rentang hasil alih-alih satu angka.</a:t>
            </a:r>
          </a:p>
          <a:p/>
          <a:p>
            <a:r>
              <a:t>**A.3.1** (4 poin) Nilai kedua dokumen terhadap empat syarat riset yang dapat diperiksa ulang (L2.4). Sajikan dalam tabel.</a:t>
            </a:r>
          </a:p>
          <a:p/>
          <a:p>
            <a:r>
              <a:t>**A.3.2** (3 poin) Dokumen X tiga kali lebih panjang dan memuat lebih banyak gambar. Jelaskan mengapa panjang dan jumlah gambar bukan ukuran kualitas riset.</a:t>
            </a:r>
          </a:p>
          <a:p/>
          <a:p>
            <a:r>
              <a:t>**A.3.3** (3 poin) Kalimat penutup Dokumen X melanggar batas layanan pendidikan. Sebutkan pelanggarannya dan tuliskan ulang kalimat itu agar tetap informatif tanpa melanggar.</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Perusahaan ini fiktif. Seluruh angka dibuat untuk keperluan ujian.</a:t>
            </a:r>
          </a:p>
          <a:p/>
          <a:p>
            <a:r>
              <a:t>**Laporan laba rugi (Rp miliar, tahun penuh):**</a:t>
            </a:r>
          </a:p>
          <a:p/>
          <a:p>
            <a:r>
              <a:t>**Neraca dan pasar:**</a:t>
            </a:r>
          </a:p>
          <a:p/>
          <a:p>
            <a:r>
              <a:t>**Tambahan:** Belanja modal 420 · Kenaikan modal kerja 95 · Beta 1,15 · Suku bunga bebas risiko 6,5% · Premi risiko ekuitas 7,5%</a:t>
            </a:r>
          </a:p>
          <a:p/>
          <a:p>
            <a:r>
              <a:t>**A.4.1** (6 poin) Hitung laba kotor, EBIT, EBITDA, laba sebelum pajak, dan laba bersih. Hitung marjin kotor, marjin EBIT, dan marjin bersih.</a:t>
            </a:r>
          </a:p>
          <a:p/>
          <a:p>
            <a:r>
              <a:t>**A.4.2** (5 poin) Hitung kapitalisasi pasar dan enterprise value.</a:t>
            </a:r>
          </a:p>
          <a:p/>
          <a:p>
            <a:r>
              <a:t>**A.4.3** (6 poin) Hitung EPS, BVPS, PER, PBV, EV/EBITDA, dan EV/EBIT.</a:t>
            </a:r>
          </a:p>
          <a:p/>
          <a:p>
            <a:r>
              <a:t>**A.4.4** (5 poin) Hitung ROE, lalu uraikan dengan dekomposisi DuPont tiga faktor. Tunjukkan bahwa hasil dekomposisi sama dengan ROE langsung.</a:t>
            </a:r>
          </a:p>
          <a:p/>
          <a:p>
            <a:r>
              <a:t>**A.4.5** (6 poin) Hitung NOPAT, modal yang diinvestasikan (ekuitas + utang − kas), dan ROIC.</a:t>
            </a:r>
          </a:p>
          <a:p/>
          <a:p>
            <a:r>
              <a:t>**A.4.6** (6 poin) Hitung biaya ekuitas dengan CAPM, biaya utang dari beban bunga, dan WACC menggunakan bobot nilai pasar. Hitung selisih ROIC − WACC dan jelaskan artinya.</a:t>
            </a:r>
          </a:p>
          <a:p/>
          <a:p>
            <a:r>
              <a:t>**A.4.7** (6 poin) Hitung FCFF. Lalu, dengan reverse DCF (horizon 10 tahun, pertumbuhan terminal 4,5%, diskonto pada WACC), hitung tingkat pertumbuhan FCFF yang tersirat dalam harga pasar saat ini.</a:t>
            </a:r>
          </a:p>
          <a:p/>
          <a:p>
            <a:r>
              <a:t>**A.4.8** (5 poin) Nilai apakah pertumbuhan tersirat itu masuk akal. **Sebutkan secara eksplisit informasi apa yang Anda butuhkan tetapi tidak tersedia dalam soal ini untuk menjawabnya dengan benar.**</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Tiga trader menyerahkan rencana beserta distribusi hasil dari catatan mereka.</a:t>
            </a:r>
          </a:p>
          <a:p/>
          <a:p>
            <a:r>
              <a:t>**A.4.1** (9 poin) Hitung ekspektasi (E) ketiga rencana. Tunjukkan langkahnya.</a:t>
            </a:r>
          </a:p>
          <a:p/>
          <a:p>
            <a:r>
              <a:t>**A.4.2** (6 poin) Hitung tingkat kemenangan ketiga rencana. Urutkan rencana menurut tingkat kemenangan, lalu menurut ekspektasi. Jelaskan mengapa kedua urutan itu berlawanan.</a:t>
            </a:r>
          </a:p>
          <a:p/>
          <a:p>
            <a:r>
              <a:t>**A.4.3** (6 poin) Hitung simpangan baku per transaksi untuk rencana dengan ekspektasi positif.</a:t>
            </a:r>
          </a:p>
          <a:p/>
          <a:p>
            <a:r>
              <a:t>**A.4.4** (6 poin) Hitung jumlah transaksi minimum untuk memvalidasi rencana berekspektasi positif. Untuk rencana yang berekspektasi negatif, berapa jumlah transaksi yang dibutuhkan? Jelaskan.</a:t>
            </a:r>
          </a:p>
          <a:p/>
          <a:p>
            <a:r>
              <a:t>**A.4.5** (6 poin) Hitung fraksi Kelly untuk rencana berekspektasi positif. Jelaskan mengapa angka itu tidak boleh dipakai apa adanya, dan usulkan tingkat risiko yang Anda pilih beserta alasan kuantitatifnya.</a:t>
            </a:r>
          </a:p>
          <a:p/>
          <a:p>
            <a:r>
              <a:t>**A.4.6** (6 poin) Trader C menyatakan: "Tingkat kemenangan saya 70%, tertinggi di antara kami bertiga, jadi rencana saya yang terbaik." Tulis tanggapan yang mengoreksi kekeliruan ini dengan angka.</a:t>
            </a:r>
          </a:p>
          <a:p/>
          <a:p>
            <a:r>
              <a:t>**A.4.7** (6 poin) Trader B mengalami 9 kerugian berturut-turut dan ingin mengubah rencananya. Hitung deret kalah terpanjang yang diharapkan untuk rencana B dalam 200 transaksi, lalu tulis tanggapan Anda dengan merujuk protokol perubahan rencana (L2T.6 §4.8).</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**A.5.1** (5 poin) Seorang fasilitator Invesmentpedia diminta peserta: "Menurut Bapak, saham ini bagus tidak untuk dibeli sekarang?" Tulis tanggapan yang (a) tidak melanggar batas layanan, (b) tetap bernilai edukatif, dan (c) tidak membuat peserta merasa ditolak.</a:t>
            </a:r>
          </a:p>
          <a:p/>
          <a:p>
            <a:r>
              <a:t>**A.5.2** (5 poin) Fasilitator yang sama ditawari komisi oleh sebuah platform yang produknya dibahas di kelasnya. Sebutkan aturan yang berlaku dan tindakan yang wajib ia ambil.</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**Syarat kelulusan — keempatnya harus terpenuhi:**</a:t>
            </a:r>
          </a:p>
          <a:p/>
          <a:p>
            <a:r>
              <a:t>1. Nilai akhir tertimbang ≥ **70** 2. Setiap komponen ≥ **60** 3. **D4 (perlakuan risiko) ≥ 2** pada seluruh komponen 4. **D5 (disiplin proses) ≥ 2** pada seluruh komponen</a:t>
            </a:r>
          </a:p>
          <a:p/>
          <a:p>
            <a:r>
              <a:t>Butir 3 dan 4 adalah dimensi knockout yang berlaku di seluruh kurikulum. Peserta dengan nilai 95 pada komponen lain tetapi D4 = 1 **tidak lulus.**</a:t>
            </a:r>
          </a:p>
          <a:p/>
          <a:p>
            <a:r>
              <a:t>**Kesempatan mengulang.** Peserta yang tidak lulus boleh mengulang komponen yang gagal setelah masa tunggu 30 hari, paling banyak dua kali. Komponen yang sudah lulus tidak perlu diulang.</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**Petunjuk untuk peserta.** Waktu 3 jam. Tunjukkan seluruh langkah perhitungan; jawaban tanpa langkah bernilai nol. Bulatkan ke dua desimal kecuali diminta lain. Jika sebuah butir tidak dapat dijawab dengan data yang tersedia, **tuliskan demikian beserta alasannya** — butir semacam itu ada dalam ujian ini dan jawaban itu bernilai penuh.</a:t>
            </a:r>
          </a:p>
          <a:p/>
          <a:p>
            <a:r>
              <a:t>---</a:t>
            </a:r>
          </a:p>
          <a:p/>
          <a:p>
            <a:r>
              <a:t>Diberikan kondisi berikut pada suatu perekonomian terbuka:</a:t>
            </a:r>
          </a:p>
          <a:p/>
          <a:p>
            <a:r>
              <a:t>**A.1.1** (3 poin) Hitung suku bunga kebijakan riil menggunakan inflasi umum dan menggunakan inflasi inti. Mana yang lebih relevan untuk menilai arah kebijakan, dan mengapa?</a:t>
            </a:r>
          </a:p>
          <a:p/>
          <a:p>
            <a:r>
              <a:t>**A.1.2** (3 poin) Hitung selisih imbal hasil 10 tahun dikurangi 2 tahun. Apa nama kondisi ini dan apa yang secara historis sering dikaitkan dengannya?</a:t>
            </a:r>
          </a:p>
          <a:p/>
          <a:p>
            <a:r>
              <a:t>**A.1.3** (4 poin) Pertumbuhan kredit (3,10%) berada di bawah pertumbuhan PDB nominal. Hitung pertumbuhan PDB nominal dan jelaskan apa yang ditunjukkan selisih tersebut tentang kondisi likuiditas.</a:t>
            </a:r>
          </a:p>
          <a:p/>
          <a:p>
            <a:r>
              <a:t>**A.1.4** (5 poin) Seorang peserta menyimpulkan: "Kurva imbal hasil terbalik, jadi resesi pasti terjadi dalam 12 bulan." Koreksi pernyataan ini dengan merujuk pada kerangka L2.3. Sebutkan secara spesifik informasi apa yang harus disertakan agar pernyataan itu dapat dipertanggungjawabkan.</a:t>
            </a:r>
          </a:p>
          <a:p/>
          <a:p>
            <a:r>
              <a:t>---</a:t>
            </a:r>
          </a:p>
          <a:p/>
          <a:p>
            <a:r>
              <a:t>Sebuah penyedia kursus mengiklankan: "Strategi kami memiliki tingkat akurasi 68% — terbukti dari 50 transaksi terakhir."</a:t>
            </a:r>
          </a:p>
          <a:p/>
          <a:p>
            <a:r>
              <a:t>**A.2.1** (4 poin) Hitung galat baku proporsi untuk </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Diberikan kondisi berikut pada suatu perekonomian terbuka:</a:t>
            </a:r>
          </a:p>
          <a:p/>
          <a:p>
            <a:r>
              <a:t>**A.1.1** (3 poin) Hitung suku bunga kebijakan riil menggunakan inflasi umum dan menggunakan inflasi inti. Mana yang lebih relevan untuk menilai arah kebijakan, dan mengapa?</a:t>
            </a:r>
          </a:p>
          <a:p/>
          <a:p>
            <a:r>
              <a:t>**A.1.2** (3 poin) Hitung selisih imbal hasil 10 tahun dikurangi 2 tahun. Apa nama kondisi ini dan apa yang secara historis sering dikaitkan dengannya?</a:t>
            </a:r>
          </a:p>
          <a:p/>
          <a:p>
            <a:r>
              <a:t>**A.1.3** (4 poin) Pertumbuhan kredit (3,10%) berada di bawah pertumbuhan PDB nominal. Hitung pertumbuhan PDB nominal dan jelaskan apa yang ditunjukkan selisih tersebut tentang kondisi likuiditas.</a:t>
            </a:r>
          </a:p>
          <a:p/>
          <a:p>
            <a:r>
              <a:t>**A.1.4** (5 poin) Seorang peserta menyimpulkan: "Kurva imbal hasil terbalik, jadi resesi pasti terjadi dalam 12 bulan." Koreksi pernyataan ini dengan merujuk pada kerangka L2.3. Sebutkan secara spesifik informasi apa yang harus disertakan agar pernyataan itu dapat dipertanggungjawabkan.</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Sebuah penyedia kursus mengiklankan: "Strategi kami memiliki tingkat akurasi 68% — terbukti dari 50 transaksi terakhir."</a:t>
            </a:r>
          </a:p>
          <a:p/>
          <a:p>
            <a:r>
              <a:t>**A.2.1** (4 poin) Hitung galat baku proporsi untuk p = 0,68 dan n = 50, lalu hitung selang keyakinan 95%.</a:t>
            </a:r>
          </a:p>
          <a:p/>
          <a:p>
            <a:r>
              <a:t>**A.2.2** (4 poin) Andaikan base rate untuk "reaksi" pada instrumen ini adalah 52%. Hitung z untuk selisihnya, dengan mengasumsikan base rate diketahui tanpa galat.</a:t>
            </a:r>
          </a:p>
          <a:p/>
          <a:p>
            <a:r>
              <a:t>**A.2.3** (4 poin) Strategi tersebut memiliki target 0,8R dan stop 1,0R. Hitung ekspektasinya pada p = 0,68. Lalu hitung ekspektasi pada batas bawah selang keyakinan dari A.2.1. Apa yang ditunjukkan perbandingan ini?</a:t>
            </a:r>
          </a:p>
          <a:p/>
          <a:p>
            <a:r>
              <a:t>**A.2.4** (4 poin) Berapa transaksi yang dibutuhkan untuk mendeteksi selisih 16 pp terhadap base rate 52% dengan keyakinan 95%?</a:t>
            </a:r>
          </a:p>
          <a:p/>
          <a:p>
            <a:r>
              <a:t>**A.2.5** (4 poin) Penyedia yang sama menyatakan telah menguji "ratusan kombinasi parameter" untuk menemukan strategi ini. Jelaskan konsekuensinya terhadap kesimpulan A.2.2, dan sebutkan koreksi yang seharusnya diterapkan.</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Peserta diberi dua dokumen riset tentang instrumen yang sama.</a:t>
            </a:r>
          </a:p>
          <a:p/>
          <a:p>
            <a:r>
              <a:t>- **Dokumen X:** 1.800 kata, tanpa subjudul, tanpa tabel, memuat 12 gambar tangkapan layar grafik, tidak mencantumkan sumber data, tidak mencantumkan tanggal, ditutup dengan kalimat "target berikutnya di area resistance." - **Dokumen Y:** 900 kata, memuat tabel asumsi dengan sumber tiap angka, mencantumkan tanggal penarikan data, memuat bagian "apa yang membatalkan tesis ini", dan menyatakan rentang hasil alih-alih satu angka.</a:t>
            </a:r>
          </a:p>
          <a:p/>
          <a:p>
            <a:r>
              <a:t>**A.3.1** (4 poin) Nilai kedua dokumen terhadap empat syarat riset yang dapat diperiksa ulang (L2.4). Sajikan dalam tabel.</a:t>
            </a:r>
          </a:p>
          <a:p/>
          <a:p>
            <a:r>
              <a:t>**A.3.2** (3 poin) Dokumen X tiga kali lebih panjang dan memuat lebih banyak gambar. Jelaskan mengapa panjang dan jumlah gambar bukan ukuran kualitas riset.</a:t>
            </a:r>
          </a:p>
          <a:p/>
          <a:p>
            <a:r>
              <a:t>**A.3.3** (3 poin) Kalimat penutup Dokumen X melanggar batas layanan pendidikan. Sebutkan pelanggarannya dan tuliskan ulang kalimat itu agar tetap informatif tanpa melanggar.</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Perusahaan ini fiktif. Seluruh angka dibuat untuk keperluan ujian.</a:t>
            </a:r>
          </a:p>
          <a:p/>
          <a:p>
            <a:r>
              <a:t>**Laporan laba rugi (Rp miliar, tahun penuh):**</a:t>
            </a:r>
          </a:p>
          <a:p/>
          <a:p>
            <a:r>
              <a:t>**Neraca dan pasar:**</a:t>
            </a:r>
          </a:p>
          <a:p/>
          <a:p>
            <a:r>
              <a:t>**Tambahan:** Belanja modal 420 · Kenaikan modal kerja 95 · Beta 1,15 · Suku bunga bebas risiko 6,5% · Premi risiko ekuitas 7,5%</a:t>
            </a:r>
          </a:p>
          <a:p/>
          <a:p>
            <a:r>
              <a:t>**A.4.1** (6 poin) Hitung laba kotor, EBIT, EBITDA, laba sebelum pajak, dan laba bersih. Hitung marjin kotor, marjin EBIT, dan marjin bersih.</a:t>
            </a:r>
          </a:p>
          <a:p/>
          <a:p>
            <a:r>
              <a:t>**A.4.2** (5 poin) Hitung kapitalisasi pasar dan enterprise value.</a:t>
            </a:r>
          </a:p>
          <a:p/>
          <a:p>
            <a:r>
              <a:t>**A.4.3** (6 poin) Hitung EPS, BVPS, PER, PBV, EV/EBITDA, dan EV/EBIT.</a:t>
            </a:r>
          </a:p>
          <a:p/>
          <a:p>
            <a:r>
              <a:t>**A.4.4** (5 poin) Hitung ROE, lalu uraikan dengan dekomposisi DuPont tiga faktor. Tunjukkan bahwa hasil dekomposisi sama dengan ROE langsung.</a:t>
            </a:r>
          </a:p>
          <a:p/>
          <a:p>
            <a:r>
              <a:t>**A.4.5** (6 poin) Hitung NOPAT, modal yang diinvestasikan (ekuitas + utang − kas), dan ROIC.</a:t>
            </a:r>
          </a:p>
          <a:p/>
          <a:p>
            <a:r>
              <a:t>**A.4.6** (6 poin) Hitung biaya ekuitas dengan CAPM, biaya utang dari beban bunga, dan WACC menggunakan bobot nilai pasar. Hitung selisih ROIC − WACC dan jelaskan artinya.</a:t>
            </a:r>
          </a:p>
          <a:p/>
          <a:p>
            <a:r>
              <a:t>**A.4.7** (6 poin) Hitung FCFF. Lalu, dengan reverse DCF (horizon 10 tahun, pertumbuhan terminal 4,5%, diskonto pada WACC), hitung tingkat pertumbuhan FCFF yang tersirat dalam harga pasar saat ini.</a:t>
            </a:r>
          </a:p>
          <a:p/>
          <a:p>
            <a:r>
              <a:t>**A.4.8** (5 poin) Nilai apakah pertumbuhan tersirat itu masuk akal. **Sebutkan secara eksplisit informasi apa yang Anda butuhkan tetapi tidak tersedia dalam soal ini untuk menjawabnya dengan benar.**</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Tiga trader menyerahkan rencana beserta distribusi hasil dari catatan mereka.</a:t>
            </a:r>
          </a:p>
          <a:p/>
          <a:p>
            <a:r>
              <a:t>**A.4.1** (9 poin) Hitung ekspektasi (E) ketiga rencana. Tunjukkan langkahnya.</a:t>
            </a:r>
          </a:p>
          <a:p/>
          <a:p>
            <a:r>
              <a:t>**A.4.2** (6 poin) Hitung tingkat kemenangan ketiga rencana. Urutkan rencana menurut tingkat kemenangan, lalu menurut ekspektasi. Jelaskan mengapa kedua urutan itu berlawanan.</a:t>
            </a:r>
          </a:p>
          <a:p/>
          <a:p>
            <a:r>
              <a:t>**A.4.3** (6 poin) Hitung simpangan baku per transaksi untuk rencana dengan ekspektasi positif.</a:t>
            </a:r>
          </a:p>
          <a:p/>
          <a:p>
            <a:r>
              <a:t>**A.4.4** (6 poin) Hitung jumlah transaksi minimum untuk memvalidasi rencana berekspektasi positif. Untuk rencana yang berekspektasi negatif, berapa jumlah transaksi yang dibutuhkan? Jelaskan.</a:t>
            </a:r>
          </a:p>
          <a:p/>
          <a:p>
            <a:r>
              <a:t>**A.4.5** (6 poin) Hitung fraksi Kelly untuk rencana berekspektasi positif. Jelaskan mengapa angka itu tidak boleh dipakai apa adanya, dan usulkan tingkat risiko yang Anda pilih beserta alasan kuantitatifnya.</a:t>
            </a:r>
          </a:p>
          <a:p/>
          <a:p>
            <a:r>
              <a:t>**A.4.6** (6 poin) Trader C menyatakan: "Tingkat kemenangan saya 70%, tertinggi di antara kami bertiga, jadi rencana saya yang terbaik." Tulis tanggapan yang mengoreksi kekeliruan ini dengan angka.</a:t>
            </a:r>
          </a:p>
          <a:p/>
          <a:p>
            <a:r>
              <a:t>**A.4.7** (6 poin) Trader B mengalami 9 kerugian berturut-turut dan ingin mengubah rencananya. Hitung deret kalah terpanjang yang diharapkan untuk rencana B dalam 200 transaksi, lalu tulis tanggapan Anda dengan merujuk protokol perubahan rencana (L2T.6 §4.8).</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**A.5.1** (5 poin) Seorang fasilitator Invesmentpedia diminta peserta: "Menurut Bapak, saham ini bagus tidak untuk dibeli sekarang?" Tulis tanggapan yang (a) tidak melanggar batas layanan, (b) tetap bernilai edukatif, dan (c) tidak membuat peserta merasa ditolak.</a:t>
            </a:r>
          </a:p>
          <a:p/>
          <a:p>
            <a:r>
              <a:t>**A.5.2** (5 poin) Fasilitator yang sama ditawari komisi oleh sebuah platform yang produknya dibahas di kelasnya. Sebutkan aturan yang berlaku dan tindakan yang wajib ia ambil.</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**A.1.1** Riil terhadap inflasi umum: 5,75% - 6,20% = -0,45%. Riil terhadap inflasi inti: 5,75% - 4,10% = +1,65%. Inflasi inti lebih relevan untuk menilai **arah kebijakan** karena bank sentral merespons tekanan harga yang persisten; inflasi umum memuat komponen pangan dan energi yang bergejolak dan sebagian besar di luar jangkauan kebijakan moneter. (2 poin hitungan, 1 poin alasan.)</a:t>
            </a:r>
          </a:p>
          <a:p/>
          <a:p>
            <a:r>
              <a:t>**A.1.2** 6,15% - 6,40% = -0,25% → **kurva imbal hasil terbalik (inversi)**. Secara historis inversi sering **mendahului** perlambatan ekonomi, dengan tenggat waktu yang sangat bervariasi. (2 poin hitungan, 1 poin istilah. Kurangi 1 poin bila peserta menulis "menyebabkan" alih-alih "mendahului".)</a:t>
            </a:r>
          </a:p>
          <a:p/>
          <a:p>
            <a:r>
              <a:t>**A.1.3** PDB nominal ≈ 4,80% + 6,20% = 11,00%. Kredit tumbuh 3,10%, **7,90 pp di bawahnya**. Ini menunjukkan **kondisi likuiditas yang mengetat**: sektor riil tumbuh lebih cepat daripada pembiayaan yang tersedia, konsisten dengan suku bunga riil positif terhadap inflasi inti. (2 poin hitungan, 2 poin tafsiran.)</a:t>
            </a:r>
          </a:p>
          <a:p/>
          <a:p>
            <a:r>
              <a:t>**A.1.4** Koreksi wajib memuat **seluruh** unsur berikut: - Kata "pasti" harus diganti pernyataan probabilistik - Jumlah kejadian inversi historis yang menjadi dasar (n) harus disebut — biasanya sangat kecil, sehingga galat bakunya besar - Tenggat waktu historis sangat bervariasi; "12 bulan" adalah ketepatan yang tidak didukung data - Base rate resesi tanpa inversi harus dibandingkan, bukan hany</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**A.1.1** Riil terhadap inflasi umum: 5,75% - 6,20% = -0,45%. Riil terhadap inflasi inti: 5,75% - 4,10% = +1,65%. Inflasi inti lebih relevan untuk menilai **arah kebijakan** karena bank sentral merespons tekanan harga yang persisten; inflasi umum memuat komponen pangan dan energi yang bergejolak dan sebagian besar di luar jangkauan kebijakan moneter. (2 poin hitungan, 1 poin alasan.)</a:t>
            </a:r>
          </a:p>
          <a:p/>
          <a:p>
            <a:r>
              <a:t>**A.1.2** 6,15% - 6,40% = -0,25% → **kurva imbal hasil terbalik (inversi)**. Secara historis inversi sering **mendahului** perlambatan ekonomi, dengan tenggat waktu yang sangat bervariasi. (2 poin hitungan, 1 poin istilah. Kurangi 1 poin bila peserta menulis "menyebabkan" alih-alih "mendahului".)</a:t>
            </a:r>
          </a:p>
          <a:p/>
          <a:p>
            <a:r>
              <a:t>**A.1.3** PDB nominal ≈ 4,80% + 6,20% = 11,00%. Kredit tumbuh 3,10%, **7,90 pp di bawahnya**. Ini menunjukkan **kondisi likuiditas yang mengetat**: sektor riil tumbuh lebih cepat daripada pembiayaan yang tersedia, konsisten dengan suku bunga riil positif terhadap inflasi inti. (2 poin hitungan, 2 poin tafsiran.)</a:t>
            </a:r>
          </a:p>
          <a:p/>
          <a:p>
            <a:r>
              <a:t>**A.1.4** Koreksi wajib memuat **seluruh** unsur berikut: - Kata "pasti" harus diganti pernyataan probabilistik - Jumlah kejadian inversi historis yang menjadi dasar (n) harus disebut — biasanya sangat kecil, sehingga galat bakunya besar - Tenggat waktu historis sangat bervariasi; "12 bulan" adalah ketepatan yang tidak didukung data - Base rate resesi tanpa inversi harus dibandingkan, bukan hany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**A.4.1** (6 poin)</a:t>
            </a:r>
          </a:p>
          <a:p/>
          <a:p>
            <a:r>
              <a:t>Marjin kotor **35,00%** · Marjin EBIT **15,00%** · Marjin bersih **9,61%**</a:t>
            </a:r>
          </a:p>
          <a:p/>
          <a:p>
            <a:r>
              <a:t>**A.4.2** (5 poin) Kapitalisasi pasar = 4.000 × 2.150 / 1.000 = 8.600 EV = 8.600 + 2.080 - 395 = 10.285</a:t>
            </a:r>
          </a:p>
          <a:p/>
          <a:p>
            <a:r>
              <a:t>**A.4.3** (6 poin) EPS = 653,64 / 4.000 × 1.000 = 163,41 · BVPS = 3.150/4.000 × 1.000 = 787,50 PER = 2.150/163,41 = 13,16× · PBV = 2.150/787,50 = 2,730× EV/EBITDA = 10.285/1.360 = 7,56× · EV/EBIT = 10.285/1.020 = 10,08×</a:t>
            </a:r>
          </a:p>
          <a:p/>
          <a:p>
            <a:r>
              <a:t>**A.4.4** (5 poin) ROE = 653,64/3.150 = 20,75% DuPont: marjin bersih 0,0961 × perputaran aset 6.800/5.230 = 1,3002 × pengganda ekuitas 5.230/3.150 = 1,6603 0,0961 × 1,3002 × 1,6603 = 0,2075 = 20,75% quad ✓</a:t>
            </a:r>
          </a:p>
          <a:p/>
          <a:p>
            <a:r>
              <a:t>**A.4.5** (6 poin) NOPAT = 1.020 × 0,78 = 795,60 Modal diinvestasikan = 3.150 + 2.080 - 395 = 4.835 ROIC = 795,60/4.835 = 16,46%</a:t>
            </a:r>
          </a:p>
          <a:p/>
          <a:p>
            <a:r>
              <a:t>**A.4.6** (6 poin) K_e = 6,5% + 1,15(7,5%) = 6,5% + 8,625% = 15,125% K_d = 182/2.080 = 8,75% Bobot: ekuitas 8.600/10.680 = 0,8052; utang 2.080/10.680 = 0,1948 WACC = 0,8052(15,125%) + 0,1948(8,75%)(0,78) = 12,18% + 1,33% = 13,51% Selisih ROIC − WACC = 16,46% - 13,51% = +2,95 pp → perusahaan **menciptakan nilai**: setiap rupiah modal yang diinvestasikan menghasilkan imbal hasil di atas biayanya. (2 poin Ke, 1 Kd, 2 WACC, 1 tafsiran.)</a:t>
            </a:r>
          </a:p>
          <a:p/>
          <a:p>
            <a:r>
              <a:t>**A.4.7** (6 poin) FCFF = NOPAT + Penyusutan - Belanja modal - DeltaModal kerja = 795,60 + 340 - 420 - 95 = 620,60 Reverse DCF: cari g sedemikian sehingga nilai kini 10 tahun arus kas yang tumbuh g ditam</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**Instruksi.** Pilih satu perusahaan publik. Susun memo investasi maksimal **2.500 kata** dengan struktur berikut. Seluruh angka wajib bersumber dari laporan keuangan resmi, dengan tanggal penarikan data dicantumkan.</a:t>
            </a:r>
          </a:p>
          <a:p/>
          <a:p>
            <a:r>
              <a:t>**Bagian 7 dan 9 adalah bagian yang dinilai paling ketat.** Memo tanpa bagian 7 yang spesifik dan dapat diamati memperoleh D4 = 1 dan **gagal**.</a:t>
            </a:r>
          </a:p>
          <a:p/>
          <a:p>
            <a:r>
              <a:t>**Instruksi.** Susun Rencana Perdagangan lengkap sembilan komponen (L2T.6 Contoh 4), disertai:</a:t>
            </a:r>
          </a:p>
          <a:p/>
          <a:p>
            <a:r>
              <a:t>1. **Kebijakan Indikator** (L2T.4 §4.9) — lengkap dengan bukti atau pernyataan ketiadaan bukti 2. **Protokol Konfluensi** (L2T.5 §4.7) — lengkap dengan audit kepadatan level 3. **Catatan minimal 30 transaksi** (boleh demo) dengan format pencatatan komponen 8, termasuk kolom **"rencana dipatuhi: Ya/Tidak"** yang dicatat terpisah dari untung/rugi 4. **Analisis catatan:** E, σ, tingkat kemenangan, rata-rata menang, rata-rata rugi, rasio payoff, deret kalah terpanjang yang dialami vs yang diharapkan 5. **Perhitungan n untuk validasi** dan pernyataan eksplisit tentang status validasi saat ini 6. **Perhitungan tingkat kepatuhan:** persentase transaksi yang mematuhi rencana, dan analisis terpisah atas ekspektasi transaksi patuh vs tidak patuh</a:t>
            </a:r>
          </a:p>
          <a:p/>
          <a:p>
            <a:r>
              <a:t>**Butir 6 adalah inti proyek ini.** Peserta yang menemukan bahwa transaksi tidak patuh mereka lebih menguntungkan secara kebetulan, dan tetap menyimpulkan bahwa kepatuhan itu penting karena n-n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**Instruksi.** Susun Rencana Perdagangan lengkap sembilan komponen (L2T.6 Contoh 4), disertai:</a:t>
            </a:r>
          </a:p>
          <a:p/>
          <a:p>
            <a:r>
              <a:t>1. **Kebijakan Indikator** (L2T.4 §4.9) — lengkap dengan bukti atau pernyataan ketiadaan bukti 2. **Protokol Konfluensi** (L2T.5 §4.7) — lengkap dengan audit kepadatan level 3. **Catatan minimal 30 transaksi** (boleh demo) dengan format pencatatan komponen 8, termasuk kolom **"rencana dipatuhi: Ya/Tidak"** yang dicatat terpisah dari untung/rugi 4. **Analisis catatan:** E, σ, tingkat kemenangan, rata-rata menang, rata-rata rugi, rasio payoff, deret kalah terpanjang yang dialami vs yang diharapkan 5. **Perhitungan n untuk validasi** dan pernyataan eksplisit tentang status validasi saat ini 6. **Perhitungan tingkat kepatuhan:** persentase transaksi yang mematuhi rencana, dan analisis terpisah atas ekspektasi transaksi patuh vs tidak patuh</a:t>
            </a:r>
          </a:p>
          <a:p/>
          <a:p>
            <a:r>
              <a:t>**Butir 6 adalah inti proyek ini.** Peserta yang menemukan bahwa transaksi tidak patuh mereka lebih menguntungkan secara kebetulan, dan tetap menyimpulkan bahwa kepatuhan itu penting karena n-nya terlalu kecil untuk menyimpulkan sebaliknya, memperoleh nilai tertinggi pada D5 dan D6.</a:t>
            </a:r>
          </a:p>
          <a:p/>
          <a:p>
            <a:r>
              <a:t>---</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**Kalibrasi penguji pada H−3 tidak boleh dilewati.** Tanpanya, sebaran nilai antarpenguji akan lebih besar daripada sebaran kemampuan antarpeserta, dan asesmen kehilangan maknanya.</a:t>
            </a:r>
          </a:p>
          <a:p/>
          <a:p>
            <a:r>
              <a:t>- Ruang tenang, satu meja per peserta - Diizinkan: kalkulator non-programmable, lembar rumus resmi Invesmentpedia - Tidak diizinkan: perangkat terhubung internet, catatan pribadi - Pengawas mencatat waktu setiap 30 menit di papan - **Peserta diberi tahu di awal:** butir yang jawabannya "data tidak cukup" ada dalam ujian ini, dan jawaban itu bernilai penuh bila disertai alasan</a:t>
            </a:r>
          </a:p>
          <a:p/>
          <a:p>
            <a:r>
              <a:t>1. **Ujian tertulis dinilai dua kali oleh penguji berbeda tanpa melihat penilaian satu sama lain.** Bila selisih &gt;10 poin, penguji ketiga memutuskan. 2. Penilaian dilakukan dengan nama peserta tertutup. 3. **Dimensi knockout diperiksa terlebih dahulu.** Bila D4 atau D5 = 1, penilaian dimensi lain tetap diselesaikan untuk keperluan umpan balik, tetapi hasil akhirnya tidak lulus. 4. Umpan balik tertulis wajib memuat, untuk setiap dimensi: nilai, satu hal yang sudah kuat, dan satu hal spesifik yang harus diperbaiki.</a:t>
            </a:r>
          </a:p>
          <a:p/>
          <a:p>
            <a:r>
              <a:t>1. **Dilarang meloloskan peserta yang gagal pada D4 atau D5**, dengan alasan apa pun, termasuk kedekatan nilai akhir dengan ambang, kesulitan pribadi peserta, atau pertimbangan komersial. 2. **Dilarang menggunakan instrumen nyata yang sedang diperdagangkan sebagai bahan Kasus A** tanpa penyamaran penuh, karena ujian </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Ruang tenang, satu meja per peserta - Diizinkan: kalkulator non-programmable, lembar rumus resmi Invesmentpedia - Tidak diizinkan: perangkat terhubung internet, catatan pribadi - Pengawas mencatat waktu setiap 30 menit di papan - **Peserta diberi tahu di awal:** butir yang jawabannya "data tidak cukup" ada dalam ujian ini, dan jawaban itu bernilai penuh bila disertai alasan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**Ujian tertulis dinilai dua kali oleh penguji berbeda tanpa melihat penilaian satu sama lain.** Bila selisih &gt;10 poin, penguji ketiga memutuskan. 2. Penilaian dilakukan dengan nama peserta tertutup. 3. **Dimensi knockout diperiksa terlebih dahulu.** Bila D4 atau D5 = 1, penilaian dimensi lain tetap diselesaikan untuk keperluan umpan balik, tetapi hasil akhirnya tidak lulus. 4. Umpan balik tertulis wajib memuat, untuk setiap dimensi: nilai, satu hal yang sudah kuat, dan satu hal spesifik yang harus diperbaiki.</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 **Dilarang meloloskan peserta yang gagal pada D4 atau D5**, dengan alasan apa pun, termasuk kedekatan nilai akhir dengan ambang, kesulitan pribadi peserta, atau pertimbangan komersial. 2. **Dilarang menggunakan instrumen nyata yang sedang diperdagangkan sebagai bahan Kasus A** tanpa penyamaran penuh, karena ujian dapat ditafsirkan sebagai rekomendasi. 3. **Dilarang mempublikasikan proyek peserta** tanpa izin tertulis peserta, dan bila dipublikasikan wajib disertai penafian bahwa isinya bukan nasihat investasi. 4. **Dilarang menerima imbalan dari pihak mana pun** yang berkepentingan atas hasil asesmen, dan penguji yang memiliki hubungan pribadi atau finansial dengan peserta wajib mengundurkan diri dari penilaian peserta tersebut. 5. **Dilarang menjanjikan hasil finansial** kepada peserta atau calon peserta, baik lisan maupun dalam materi promosi, termasuk menyiratkannya melalui kesaksian alumni. 6. **Wajib menyampaikan** kepada seluruh peserta sebelum asesmen bahwa sertifikat ini bukan izin profesional, dan bahwa mayoritas partisipan pasar ritel mengalami kerugian.</a:t>
            </a:r>
          </a:p>
          <a:p/>
          <a:p>
            <a:r>
              <a: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Rectangle 1"/>
          <p:cNvSpPr/>
          <p:nvPr/>
        </p:nvSpPr>
        <p:spPr>
          <a:xfrm>
            <a:off x="0" y="6601968"/>
            <a:ext cx="12191695" cy="256032"/>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2057400"/>
            <a:ext cx="9265615" cy="2743200"/>
          </a:xfrm>
          <a:prstGeom prst="rect">
            <a:avLst/>
          </a:prstGeom>
          <a:noFill/>
        </p:spPr>
        <p:txBody>
          <a:bodyPr wrap="square" lIns="0" rIns="0" tIns="0" bIns="0">
            <a:spAutoFit/>
          </a:bodyPr>
          <a:lstStyle/>
          <a:p>
            <a:pPr algn="l">
              <a:lnSpc>
                <a:spcPct val="115000"/>
              </a:lnSpc>
              <a:spcBef>
                <a:spcPts val="0"/>
              </a:spcBef>
              <a:spcAft>
                <a:spcPts val="1800"/>
              </a:spcAft>
            </a:pPr>
            <a:r>
              <a:rPr sz="1300" b="1">
                <a:solidFill>
                  <a:srgbClr val="C88A2E"/>
                </a:solidFill>
                <a:latin typeface="Source Sans Pro"/>
              </a:rPr>
              <a:t>INVESMENTPEDIA MASTERY CURRICULUM</a:t>
            </a:r>
          </a:p>
          <a:p>
            <a:pPr algn="l">
              <a:lnSpc>
                <a:spcPct val="105000"/>
              </a:lnSpc>
              <a:spcBef>
                <a:spcPts val="0"/>
              </a:spcBef>
              <a:spcAft>
                <a:spcPts val="1400"/>
              </a:spcAft>
            </a:pPr>
            <a:r>
              <a:rPr sz="4000" b="1">
                <a:solidFill>
                  <a:srgbClr val="FFFFFF"/>
                </a:solidFill>
                <a:latin typeface="Source Sans Pro"/>
              </a:rPr>
              <a:t>Ujian Jenjang dan Sertifikasi Level 2 — Analis</a:t>
            </a:r>
          </a:p>
          <a:p>
            <a:pPr algn="l">
              <a:lnSpc>
                <a:spcPct val="115000"/>
              </a:lnSpc>
              <a:spcBef>
                <a:spcPts val="0"/>
              </a:spcBef>
              <a:spcAft>
                <a:spcPts val="600"/>
              </a:spcAft>
            </a:pPr>
            <a:r>
              <a:rPr sz="1600" b="0">
                <a:solidFill>
                  <a:srgbClr val="A8BED6"/>
                </a:solidFill>
                <a:latin typeface="Source Sans Pro"/>
              </a:rPr>
              <a:t>Kurikulum Invesmentpedia · Instrumen Asesmen Gerbang Level 2 → Level 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Bagian</a:t>
            </a:r>
          </a:p>
          <a:p>
            <a:pPr algn="l">
              <a:lnSpc>
                <a:spcPct val="108000"/>
              </a:lnSpc>
              <a:spcBef>
                <a:spcPts val="0"/>
              </a:spcBef>
              <a:spcAft>
                <a:spcPts val="600"/>
              </a:spcAft>
            </a:pPr>
            <a:r>
              <a:rPr sz="3400" b="1">
                <a:solidFill>
                  <a:srgbClr val="FFFFFF"/>
                </a:solidFill>
                <a:latin typeface="Source Sans Pro"/>
              </a:rPr>
              <a:t>Bagian A.1 — Makro dan Siklus (15 poin)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600" b="1">
                <a:solidFill>
                  <a:srgbClr val="0F2B46"/>
                </a:solidFill>
                <a:latin typeface="Source Sans Pro"/>
              </a:rPr>
              <a:t>Bagian A.1 — Makro dan Siklus (15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A.1.1</a:t>
            </a:r>
            <a:r>
              <a:rPr sz="1700" b="0">
                <a:solidFill>
                  <a:srgbClr val="222830"/>
                </a:solidFill>
                <a:latin typeface="Source Sans Pro"/>
              </a:rPr>
              <a:t> (3 poin) Hitung suku bunga kebijakan riil menggunakan inflasi umum dan menggunakan inflasi inti. Mana yang lebih relevan untuk menilai arah kebijakan, dan…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A.1.2</a:t>
            </a:r>
            <a:r>
              <a:rPr sz="1700" b="0">
                <a:solidFill>
                  <a:srgbClr val="222830"/>
                </a:solidFill>
                <a:latin typeface="Source Sans Pro"/>
              </a:rPr>
              <a:t> (3 poin) Hitung selisih imbal hasil 10 tahun dikurangi 2 tahun. Apa nama kondisi ini dan apa yang secara historis sering dikaitkan dengannya?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A.1.3</a:t>
            </a:r>
            <a:r>
              <a:rPr sz="1700" b="0">
                <a:solidFill>
                  <a:srgbClr val="222830"/>
                </a:solidFill>
                <a:latin typeface="Source Sans Pro"/>
              </a:rPr>
              <a:t> (4 poin) Pertumbuhan kredit (3,10%) berada di bawah pertumbuhan PDB nominal. Hitung pertumbuhan PDB nominal dan jelaskan apa yang ditunjukkan selisih…</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A.1.4</a:t>
            </a:r>
            <a:r>
              <a:rPr sz="1700" b="0">
                <a:solidFill>
                  <a:srgbClr val="222830"/>
                </a:solidFill>
                <a:latin typeface="Source Sans Pro"/>
              </a:rPr>
              <a:t> (5 poin) Seorang peserta menyimpulkan: "Kurva imbal hasil terbalik, jadi resesi pasti terjadi dalam 12 bulan." Koreksi pernyataan ini dengan merujuk pada…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400" b="1">
                <a:solidFill>
                  <a:srgbClr val="0F2B46"/>
                </a:solidFill>
                <a:latin typeface="Source Sans Pro"/>
              </a:rPr>
              <a:t>Bagian A.1 — Makro dan Siklus (15 poin)</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Indikator</a:t>
                      </a:r>
                    </a:p>
                  </a:txBody>
                  <a:tcPr anchor="ctr" marL="73152" marR="73152">
                    <a:solidFill>
                      <a:srgbClr val="0F2B46"/>
                    </a:solidFill>
                  </a:tcPr>
                </a:tc>
                <a:tc>
                  <a:txBody>
                    <a:bodyPr/>
                    <a:lstStyle/>
                    <a:p>
                      <a:r>
                        <a:rPr sz="1300" b="1">
                          <a:solidFill>
                            <a:srgbClr val="FFFFFF"/>
                          </a:solidFill>
                          <a:latin typeface="Source Sans Pro"/>
                        </a:rPr>
                        <a:t>Nilai</a:t>
                      </a:r>
                    </a:p>
                  </a:txBody>
                  <a:tcPr anchor="ctr" marL="73152" marR="73152">
                    <a:solidFill>
                      <a:srgbClr val="0F2B46"/>
                    </a:solidFill>
                  </a:tcPr>
                </a:tc>
              </a:tr>
              <a:tr h="384048">
                <a:tc>
                  <a:txBody>
                    <a:bodyPr/>
                    <a:lstStyle/>
                    <a:p>
                      <a:r>
                        <a:rPr sz="1300" b="1">
                          <a:solidFill>
                            <a:srgbClr val="222830"/>
                          </a:solidFill>
                          <a:latin typeface="Source Sans Pro"/>
                        </a:rPr>
                        <a:t>Inflasi umum (yoy)</a:t>
                      </a:r>
                    </a:p>
                  </a:txBody>
                  <a:tcPr anchor="ctr" marL="73152" marR="73152" marT="27432" marB="27432">
                    <a:solidFill>
                      <a:srgbClr val="FFFFFF"/>
                    </a:solidFill>
                  </a:tcPr>
                </a:tc>
                <a:tc>
                  <a:txBody>
                    <a:bodyPr/>
                    <a:lstStyle/>
                    <a:p>
                      <a:r>
                        <a:rPr sz="1300" b="0">
                          <a:solidFill>
                            <a:srgbClr val="222830"/>
                          </a:solidFill>
                          <a:latin typeface="Source Sans Pro"/>
                        </a:rPr>
                        <a:t>6,20%</a:t>
                      </a:r>
                    </a:p>
                  </a:txBody>
                  <a:tcPr anchor="ctr" marL="73152" marR="73152" marT="27432" marB="27432">
                    <a:solidFill>
                      <a:srgbClr val="FFFFFF"/>
                    </a:solidFill>
                  </a:tcPr>
                </a:tc>
              </a:tr>
              <a:tr h="384048">
                <a:tc>
                  <a:txBody>
                    <a:bodyPr/>
                    <a:lstStyle/>
                    <a:p>
                      <a:r>
                        <a:rPr sz="1300" b="1">
                          <a:solidFill>
                            <a:srgbClr val="222830"/>
                          </a:solidFill>
                          <a:latin typeface="Source Sans Pro"/>
                        </a:rPr>
                        <a:t>Inflasi inti (yoy)</a:t>
                      </a:r>
                    </a:p>
                  </a:txBody>
                  <a:tcPr anchor="ctr" marL="73152" marR="73152" marT="27432" marB="27432">
                    <a:solidFill>
                      <a:srgbClr val="F1F4F8"/>
                    </a:solidFill>
                  </a:tcPr>
                </a:tc>
                <a:tc>
                  <a:txBody>
                    <a:bodyPr/>
                    <a:lstStyle/>
                    <a:p>
                      <a:r>
                        <a:rPr sz="1300" b="0">
                          <a:solidFill>
                            <a:srgbClr val="222830"/>
                          </a:solidFill>
                          <a:latin typeface="Source Sans Pro"/>
                        </a:rPr>
                        <a:t>4,10%</a:t>
                      </a:r>
                    </a:p>
                  </a:txBody>
                  <a:tcPr anchor="ctr" marL="73152" marR="73152" marT="27432" marB="27432">
                    <a:solidFill>
                      <a:srgbClr val="F1F4F8"/>
                    </a:solidFill>
                  </a:tcPr>
                </a:tc>
              </a:tr>
              <a:tr h="384048">
                <a:tc>
                  <a:txBody>
                    <a:bodyPr/>
                    <a:lstStyle/>
                    <a:p>
                      <a:r>
                        <a:rPr sz="1300" b="1">
                          <a:solidFill>
                            <a:srgbClr val="222830"/>
                          </a:solidFill>
                          <a:latin typeface="Source Sans Pro"/>
                        </a:rPr>
                        <a:t>Suku bunga kebijakan</a:t>
                      </a:r>
                    </a:p>
                  </a:txBody>
                  <a:tcPr anchor="ctr" marL="73152" marR="73152" marT="27432" marB="27432">
                    <a:solidFill>
                      <a:srgbClr val="FFFFFF"/>
                    </a:solidFill>
                  </a:tcPr>
                </a:tc>
                <a:tc>
                  <a:txBody>
                    <a:bodyPr/>
                    <a:lstStyle/>
                    <a:p>
                      <a:r>
                        <a:rPr sz="1300" b="0">
                          <a:solidFill>
                            <a:srgbClr val="222830"/>
                          </a:solidFill>
                          <a:latin typeface="Source Sans Pro"/>
                        </a:rPr>
                        <a:t>5,75%</a:t>
                      </a:r>
                    </a:p>
                  </a:txBody>
                  <a:tcPr anchor="ctr" marL="73152" marR="73152" marT="27432" marB="27432">
                    <a:solidFill>
                      <a:srgbClr val="FFFFFF"/>
                    </a:solidFill>
                  </a:tcPr>
                </a:tc>
              </a:tr>
              <a:tr h="384048">
                <a:tc>
                  <a:txBody>
                    <a:bodyPr/>
                    <a:lstStyle/>
                    <a:p>
                      <a:r>
                        <a:rPr sz="1300" b="1">
                          <a:solidFill>
                            <a:srgbClr val="222830"/>
                          </a:solidFill>
                          <a:latin typeface="Source Sans Pro"/>
                        </a:rPr>
                        <a:t>Imbal hasil obligasi pemerintah 2 tahun</a:t>
                      </a:r>
                    </a:p>
                  </a:txBody>
                  <a:tcPr anchor="ctr" marL="73152" marR="73152" marT="27432" marB="27432">
                    <a:solidFill>
                      <a:srgbClr val="F1F4F8"/>
                    </a:solidFill>
                  </a:tcPr>
                </a:tc>
                <a:tc>
                  <a:txBody>
                    <a:bodyPr/>
                    <a:lstStyle/>
                    <a:p>
                      <a:r>
                        <a:rPr sz="1300" b="0">
                          <a:solidFill>
                            <a:srgbClr val="222830"/>
                          </a:solidFill>
                          <a:latin typeface="Source Sans Pro"/>
                        </a:rPr>
                        <a:t>6,40%</a:t>
                      </a:r>
                    </a:p>
                  </a:txBody>
                  <a:tcPr anchor="ctr" marL="73152" marR="73152" marT="27432" marB="27432">
                    <a:solidFill>
                      <a:srgbClr val="F1F4F8"/>
                    </a:solidFill>
                  </a:tcPr>
                </a:tc>
              </a:tr>
              <a:tr h="384048">
                <a:tc>
                  <a:txBody>
                    <a:bodyPr/>
                    <a:lstStyle/>
                    <a:p>
                      <a:r>
                        <a:rPr sz="1300" b="1">
                          <a:solidFill>
                            <a:srgbClr val="222830"/>
                          </a:solidFill>
                          <a:latin typeface="Source Sans Pro"/>
                        </a:rPr>
                        <a:t>Imbal hasil obligasi pemerintah 10 tahun</a:t>
                      </a:r>
                    </a:p>
                  </a:txBody>
                  <a:tcPr anchor="ctr" marL="73152" marR="73152" marT="27432" marB="27432">
                    <a:solidFill>
                      <a:srgbClr val="FFFFFF"/>
                    </a:solidFill>
                  </a:tcPr>
                </a:tc>
                <a:tc>
                  <a:txBody>
                    <a:bodyPr/>
                    <a:lstStyle/>
                    <a:p>
                      <a:r>
                        <a:rPr sz="1300" b="0">
                          <a:solidFill>
                            <a:srgbClr val="222830"/>
                          </a:solidFill>
                          <a:latin typeface="Source Sans Pro"/>
                        </a:rPr>
                        <a:t>6,15%</a:t>
                      </a:r>
                    </a:p>
                  </a:txBody>
                  <a:tcPr anchor="ctr" marL="73152" marR="73152" marT="27432" marB="27432">
                    <a:solidFill>
                      <a:srgbClr val="FFFFFF"/>
                    </a:solidFill>
                  </a:tcPr>
                </a:tc>
              </a:tr>
              <a:tr h="384048">
                <a:tc>
                  <a:txBody>
                    <a:bodyPr/>
                    <a:lstStyle/>
                    <a:p>
                      <a:r>
                        <a:rPr sz="1300" b="1">
                          <a:solidFill>
                            <a:srgbClr val="222830"/>
                          </a:solidFill>
                          <a:latin typeface="Source Sans Pro"/>
                        </a:rPr>
                        <a:t>Pertumbuhan PDB (yoy)</a:t>
                      </a:r>
                    </a:p>
                  </a:txBody>
                  <a:tcPr anchor="ctr" marL="73152" marR="73152" marT="27432" marB="27432">
                    <a:solidFill>
                      <a:srgbClr val="F1F4F8"/>
                    </a:solidFill>
                  </a:tcPr>
                </a:tc>
                <a:tc>
                  <a:txBody>
                    <a:bodyPr/>
                    <a:lstStyle/>
                    <a:p>
                      <a:r>
                        <a:rPr sz="1300" b="0">
                          <a:solidFill>
                            <a:srgbClr val="222830"/>
                          </a:solidFill>
                          <a:latin typeface="Source Sans Pro"/>
                        </a:rPr>
                        <a:t>4,80%</a:t>
                      </a:r>
                    </a:p>
                  </a:txBody>
                  <a:tcPr anchor="ctr" marL="73152" marR="73152" marT="27432" marB="27432">
                    <a:solidFill>
                      <a:srgbClr val="F1F4F8"/>
                    </a:solidFill>
                  </a:tcPr>
                </a:tc>
              </a:tr>
              <a:tr h="384048">
                <a:tc>
                  <a:txBody>
                    <a:bodyPr/>
                    <a:lstStyle/>
                    <a:p>
                      <a:r>
                        <a:rPr sz="1300" b="1">
                          <a:solidFill>
                            <a:srgbClr val="222830"/>
                          </a:solidFill>
                          <a:latin typeface="Source Sans Pro"/>
                        </a:rPr>
                        <a:t>Pertumbuhan kredit perbankan (yoy)</a:t>
                      </a:r>
                    </a:p>
                  </a:txBody>
                  <a:tcPr anchor="ctr" marL="73152" marR="73152" marT="27432" marB="27432">
                    <a:solidFill>
                      <a:srgbClr val="FFFFFF"/>
                    </a:solidFill>
                  </a:tcPr>
                </a:tc>
                <a:tc>
                  <a:txBody>
                    <a:bodyPr/>
                    <a:lstStyle/>
                    <a:p>
                      <a:r>
                        <a:rPr sz="1300" b="0">
                          <a:solidFill>
                            <a:srgbClr val="222830"/>
                          </a:solidFill>
                          <a:latin typeface="Source Sans Pro"/>
                        </a:rPr>
                        <a:t>3,10%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Bagian</a:t>
            </a:r>
          </a:p>
          <a:p>
            <a:pPr algn="l">
              <a:lnSpc>
                <a:spcPct val="108000"/>
              </a:lnSpc>
              <a:spcBef>
                <a:spcPts val="0"/>
              </a:spcBef>
              <a:spcAft>
                <a:spcPts val="600"/>
              </a:spcAft>
            </a:pPr>
            <a:r>
              <a:rPr sz="3400" b="1">
                <a:solidFill>
                  <a:srgbClr val="FFFFFF"/>
                </a:solidFill>
                <a:latin typeface="Source Sans Pro"/>
              </a:rPr>
              <a:t>Bagian A.2 — Statistik Terapan (20 poin)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600" b="1">
                <a:solidFill>
                  <a:srgbClr val="0F2B46"/>
                </a:solidFill>
                <a:latin typeface="Source Sans Pro"/>
              </a:rPr>
              <a:t>Bagian A.2 — Statistik Terapan (20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A.2.1</a:t>
            </a:r>
            <a:r>
              <a:rPr sz="1700" b="0">
                <a:solidFill>
                  <a:srgbClr val="222830"/>
                </a:solidFill>
                <a:latin typeface="Source Sans Pro"/>
              </a:rPr>
              <a:t> (4 poin) Hitung galat baku proporsi untuk p = 0,68 dan n = 50, lalu hitung selang keyakinan 95%.</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A.2.2</a:t>
            </a:r>
            <a:r>
              <a:rPr sz="1700" b="0">
                <a:solidFill>
                  <a:srgbClr val="222830"/>
                </a:solidFill>
                <a:latin typeface="Source Sans Pro"/>
              </a:rPr>
              <a:t> (4 poin) Andaikan base rate untuk "reaksi" pada instrumen ini adalah 52%. Hitung z untuk selisihnya, dengan mengasumsikan base rate diketahui tanpa galat.</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A.2.3</a:t>
            </a:r>
            <a:r>
              <a:rPr sz="1700" b="0">
                <a:solidFill>
                  <a:srgbClr val="222830"/>
                </a:solidFill>
                <a:latin typeface="Source Sans Pro"/>
              </a:rPr>
              <a:t> (4 poin) Strategi tersebut memiliki target 0,8R dan stop 1,0R. Hitung ekspektasinya pada p = 0,68. Lalu hitung ekspektasi pada batas bawah selang…</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A.2.4</a:t>
            </a:r>
            <a:r>
              <a:rPr sz="1700" b="0">
                <a:solidFill>
                  <a:srgbClr val="222830"/>
                </a:solidFill>
                <a:latin typeface="Source Sans Pro"/>
              </a:rPr>
              <a:t> (4 poin) Berapa transaksi yang dibutuhkan untuk mendeteksi selisih 16 pp terhadap base rate 52% dengan keyakinan 95%?</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A.2.5</a:t>
            </a:r>
            <a:r>
              <a:rPr sz="1700" b="0">
                <a:solidFill>
                  <a:srgbClr val="222830"/>
                </a:solidFill>
                <a:latin typeface="Source Sans Pro"/>
              </a:rPr>
              <a:t> (4 poin) Penyedia yang sama menyatakan telah menguji "ratusan kombinasi parameter" untuk menemukan strategi ini. Jelaskan konsekuensinya terhadap…</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Bagian</a:t>
            </a:r>
          </a:p>
          <a:p>
            <a:pPr algn="l">
              <a:lnSpc>
                <a:spcPct val="108000"/>
              </a:lnSpc>
              <a:spcBef>
                <a:spcPts val="0"/>
              </a:spcBef>
              <a:spcAft>
                <a:spcPts val="600"/>
              </a:spcAft>
            </a:pPr>
            <a:r>
              <a:rPr sz="3400" b="1">
                <a:solidFill>
                  <a:srgbClr val="FFFFFF"/>
                </a:solidFill>
                <a:latin typeface="Source Sans Pro"/>
              </a:rPr>
              <a:t>Bagian A.3 — Metodologi Riset (10 poin)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600" b="1">
                <a:solidFill>
                  <a:srgbClr val="0F2B46"/>
                </a:solidFill>
                <a:latin typeface="Source Sans Pro"/>
              </a:rPr>
              <a:t>Bagian A.3 — Metodologi Riset (10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Dokumen X:</a:t>
            </a:r>
            <a:r>
              <a:rPr sz="1700" b="0">
                <a:solidFill>
                  <a:srgbClr val="222830"/>
                </a:solidFill>
                <a:latin typeface="Source Sans Pro"/>
              </a:rPr>
              <a:t> 1.800 kata, tanpa subjudul, tanpa tabel, memuat 12 gambar tangkapan layar grafik, tidak mencantumkan sumber data, tidak mencantumkan tanggal, ditutup…</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Dokumen Y:</a:t>
            </a:r>
            <a:r>
              <a:rPr sz="1700" b="0">
                <a:solidFill>
                  <a:srgbClr val="222830"/>
                </a:solidFill>
                <a:latin typeface="Source Sans Pro"/>
              </a:rPr>
              <a:t> 900 kata, memuat tabel asumsi dengan sumber tiap angka, mencantumkan tanggal penarikan data, memuat bagian "apa yang membatalkan tesis ini", dan…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A.3.1</a:t>
            </a:r>
            <a:r>
              <a:rPr sz="1700" b="0">
                <a:solidFill>
                  <a:srgbClr val="222830"/>
                </a:solidFill>
                <a:latin typeface="Source Sans Pro"/>
              </a:rPr>
              <a:t> (4 poin) Nilai kedua dokumen terhadap empat syarat riset yang dapat diperiksa ulang (L2.4). Sajikan dalam tabel.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A.3.2</a:t>
            </a:r>
            <a:r>
              <a:rPr sz="1700" b="0">
                <a:solidFill>
                  <a:srgbClr val="222830"/>
                </a:solidFill>
                <a:latin typeface="Source Sans Pro"/>
              </a:rPr>
              <a:t> (3 poin) Dokumen X tiga kali lebih panjang dan memuat lebih banyak gambar. Jelaskan mengapa panjang dan jumlah gambar bukan ukuran kualitas riset.</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A.3.3</a:t>
            </a:r>
            <a:r>
              <a:rPr sz="1700" b="0">
                <a:solidFill>
                  <a:srgbClr val="222830"/>
                </a:solidFill>
                <a:latin typeface="Source Sans Pro"/>
              </a:rPr>
              <a:t> (3 poin) Kalimat penutup Dokumen X melanggar batas layanan pendidikan. Sebutkan pelanggarannya dan tuliskan ulang kalimat itu agar tetap informatif tanpa…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Bagian</a:t>
            </a:r>
          </a:p>
          <a:p>
            <a:pPr algn="l">
              <a:lnSpc>
                <a:spcPct val="108000"/>
              </a:lnSpc>
              <a:spcBef>
                <a:spcPts val="0"/>
              </a:spcBef>
              <a:spcAft>
                <a:spcPts val="600"/>
              </a:spcAft>
            </a:pPr>
            <a:r>
              <a:rPr sz="3400" b="1">
                <a:solidFill>
                  <a:srgbClr val="FFFFFF"/>
                </a:solidFill>
                <a:latin typeface="Source Sans Pro"/>
              </a:rPr>
              <a:t>Bagian A.4 (Jalur Investor) — PT Nusantara Terpadu (45 poin)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600" b="1">
                <a:solidFill>
                  <a:srgbClr val="0F2B46"/>
                </a:solidFill>
                <a:latin typeface="Source Sans Pro"/>
              </a:rPr>
              <a:t>Bagian A.4 (Jalur Investor) — PT Nusantara Terpadu (45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A.4.1</a:t>
            </a:r>
            <a:r>
              <a:rPr sz="1500" b="0">
                <a:solidFill>
                  <a:srgbClr val="222830"/>
                </a:solidFill>
                <a:latin typeface="Source Sans Pro"/>
              </a:rPr>
              <a:t> (6 poin) Hitung laba kotor, EBIT, EBITDA, laba sebelum pajak, dan laba bersih. Hitung marjin kotor, marjin EBIT, dan marjin bersih.</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A.4.2</a:t>
            </a:r>
            <a:r>
              <a:rPr sz="1500" b="0">
                <a:solidFill>
                  <a:srgbClr val="222830"/>
                </a:solidFill>
                <a:latin typeface="Source Sans Pro"/>
              </a:rPr>
              <a:t> (5 poin) Hitung kapitalisasi pasar dan enterprise value.</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A.4.3</a:t>
            </a:r>
            <a:r>
              <a:rPr sz="1500" b="0">
                <a:solidFill>
                  <a:srgbClr val="222830"/>
                </a:solidFill>
                <a:latin typeface="Source Sans Pro"/>
              </a:rPr>
              <a:t> (6 poin) Hitung EPS, BVPS, PER, PBV, EV/EBITDA, dan EV/EBIT.</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A.4.4</a:t>
            </a:r>
            <a:r>
              <a:rPr sz="1500" b="0">
                <a:solidFill>
                  <a:srgbClr val="222830"/>
                </a:solidFill>
                <a:latin typeface="Source Sans Pro"/>
              </a:rPr>
              <a:t> (5 poin) Hitung ROE, lalu uraikan dengan dekomposisi DuPont tiga faktor. Tunjukkan bahwa hasil dekomposisi sama dengan ROE langsung.</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A.4.5</a:t>
            </a:r>
            <a:r>
              <a:rPr sz="1500" b="0">
                <a:solidFill>
                  <a:srgbClr val="222830"/>
                </a:solidFill>
                <a:latin typeface="Source Sans Pro"/>
              </a:rPr>
              <a:t> (6 poin) Hitung NOPAT, modal yang diinvestasikan (ekuitas + utang − kas), dan ROIC.</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A.4.6</a:t>
            </a:r>
            <a:r>
              <a:rPr sz="1500" b="0">
                <a:solidFill>
                  <a:srgbClr val="222830"/>
                </a:solidFill>
                <a:latin typeface="Source Sans Pro"/>
              </a:rPr>
              <a:t> (6 poin) Hitung biaya ekuitas dengan CAPM, biaya utang dari beban bunga, dan WACC menggunakan bobot nilai pasar. Hitung selisih ROIC − WACC dan jelaskan…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400" b="1">
                <a:solidFill>
                  <a:srgbClr val="0F2B46"/>
                </a:solidFill>
                <a:latin typeface="Source Sans Pro"/>
              </a:rPr>
              <a:t>Bagian A.4 (Jalur Investor) — PT Nusantara Terpadu (45 poin)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Pos</a:t>
                      </a:r>
                    </a:p>
                  </a:txBody>
                  <a:tcPr anchor="ctr" marL="73152" marR="73152">
                    <a:solidFill>
                      <a:srgbClr val="0F2B46"/>
                    </a:solidFill>
                  </a:tcPr>
                </a:tc>
                <a:tc>
                  <a:txBody>
                    <a:bodyPr/>
                    <a:lstStyle/>
                    <a:p>
                      <a:r>
                        <a:rPr sz="1300" b="1">
                          <a:solidFill>
                            <a:srgbClr val="FFFFFF"/>
                          </a:solidFill>
                          <a:latin typeface="Source Sans Pro"/>
                        </a:rPr>
                        <a:t>Nilai</a:t>
                      </a:r>
                    </a:p>
                  </a:txBody>
                  <a:tcPr anchor="ctr" marL="73152" marR="73152">
                    <a:solidFill>
                      <a:srgbClr val="0F2B46"/>
                    </a:solidFill>
                  </a:tcPr>
                </a:tc>
              </a:tr>
              <a:tr h="384048">
                <a:tc>
                  <a:txBody>
                    <a:bodyPr/>
                    <a:lstStyle/>
                    <a:p>
                      <a:r>
                        <a:rPr sz="1300" b="1">
                          <a:solidFill>
                            <a:srgbClr val="222830"/>
                          </a:solidFill>
                          <a:latin typeface="Source Sans Pro"/>
                        </a:rPr>
                        <a:t>Pendapatan</a:t>
                      </a:r>
                    </a:p>
                  </a:txBody>
                  <a:tcPr anchor="ctr" marL="73152" marR="73152" marT="27432" marB="27432">
                    <a:solidFill>
                      <a:srgbClr val="FFFFFF"/>
                    </a:solidFill>
                  </a:tcPr>
                </a:tc>
                <a:tc>
                  <a:txBody>
                    <a:bodyPr/>
                    <a:lstStyle/>
                    <a:p>
                      <a:r>
                        <a:rPr sz="1300" b="0">
                          <a:solidFill>
                            <a:srgbClr val="222830"/>
                          </a:solidFill>
                          <a:latin typeface="Source Sans Pro"/>
                        </a:rPr>
                        <a:t>6.800</a:t>
                      </a:r>
                    </a:p>
                  </a:txBody>
                  <a:tcPr anchor="ctr" marL="73152" marR="73152" marT="27432" marB="27432">
                    <a:solidFill>
                      <a:srgbClr val="FFFFFF"/>
                    </a:solidFill>
                  </a:tcPr>
                </a:tc>
              </a:tr>
              <a:tr h="384048">
                <a:tc>
                  <a:txBody>
                    <a:bodyPr/>
                    <a:lstStyle/>
                    <a:p>
                      <a:r>
                        <a:rPr sz="1300" b="1">
                          <a:solidFill>
                            <a:srgbClr val="222830"/>
                          </a:solidFill>
                          <a:latin typeface="Source Sans Pro"/>
                        </a:rPr>
                        <a:t>Beban pokok penjualan</a:t>
                      </a:r>
                    </a:p>
                  </a:txBody>
                  <a:tcPr anchor="ctr" marL="73152" marR="73152" marT="27432" marB="27432">
                    <a:solidFill>
                      <a:srgbClr val="F1F4F8"/>
                    </a:solidFill>
                  </a:tcPr>
                </a:tc>
                <a:tc>
                  <a:txBody>
                    <a:bodyPr/>
                    <a:lstStyle/>
                    <a:p>
                      <a:r>
                        <a:rPr sz="1300" b="0">
                          <a:solidFill>
                            <a:srgbClr val="222830"/>
                          </a:solidFill>
                          <a:latin typeface="Source Sans Pro"/>
                        </a:rPr>
                        <a:t>4.420</a:t>
                      </a:r>
                    </a:p>
                  </a:txBody>
                  <a:tcPr anchor="ctr" marL="73152" marR="73152" marT="27432" marB="27432">
                    <a:solidFill>
                      <a:srgbClr val="F1F4F8"/>
                    </a:solidFill>
                  </a:tcPr>
                </a:tc>
              </a:tr>
              <a:tr h="384048">
                <a:tc>
                  <a:txBody>
                    <a:bodyPr/>
                    <a:lstStyle/>
                    <a:p>
                      <a:r>
                        <a:rPr sz="1300" b="1">
                          <a:solidFill>
                            <a:srgbClr val="222830"/>
                          </a:solidFill>
                          <a:latin typeface="Source Sans Pro"/>
                        </a:rPr>
                        <a:t>Beban operasi</a:t>
                      </a:r>
                    </a:p>
                  </a:txBody>
                  <a:tcPr anchor="ctr" marL="73152" marR="73152" marT="27432" marB="27432">
                    <a:solidFill>
                      <a:srgbClr val="FFFFFF"/>
                    </a:solidFill>
                  </a:tcPr>
                </a:tc>
                <a:tc>
                  <a:txBody>
                    <a:bodyPr/>
                    <a:lstStyle/>
                    <a:p>
                      <a:r>
                        <a:rPr sz="1300" b="0">
                          <a:solidFill>
                            <a:srgbClr val="222830"/>
                          </a:solidFill>
                          <a:latin typeface="Source Sans Pro"/>
                        </a:rPr>
                        <a:t>1.360</a:t>
                      </a:r>
                    </a:p>
                  </a:txBody>
                  <a:tcPr anchor="ctr" marL="73152" marR="73152" marT="27432" marB="27432">
                    <a:solidFill>
                      <a:srgbClr val="FFFFFF"/>
                    </a:solidFill>
                  </a:tcPr>
                </a:tc>
              </a:tr>
              <a:tr h="384048">
                <a:tc>
                  <a:txBody>
                    <a:bodyPr/>
                    <a:lstStyle/>
                    <a:p>
                      <a:r>
                        <a:rPr sz="1300" b="1">
                          <a:solidFill>
                            <a:srgbClr val="222830"/>
                          </a:solidFill>
                          <a:latin typeface="Source Sans Pro"/>
                        </a:rPr>
                        <a:t>Penyusutan (termasuk dalam beban operasi)</a:t>
                      </a:r>
                    </a:p>
                  </a:txBody>
                  <a:tcPr anchor="ctr" marL="73152" marR="73152" marT="27432" marB="27432">
                    <a:solidFill>
                      <a:srgbClr val="F1F4F8"/>
                    </a:solidFill>
                  </a:tcPr>
                </a:tc>
                <a:tc>
                  <a:txBody>
                    <a:bodyPr/>
                    <a:lstStyle/>
                    <a:p>
                      <a:r>
                        <a:rPr sz="1300" b="0">
                          <a:solidFill>
                            <a:srgbClr val="222830"/>
                          </a:solidFill>
                          <a:latin typeface="Source Sans Pro"/>
                        </a:rPr>
                        <a:t>340</a:t>
                      </a:r>
                    </a:p>
                  </a:txBody>
                  <a:tcPr anchor="ctr" marL="73152" marR="73152" marT="27432" marB="27432">
                    <a:solidFill>
                      <a:srgbClr val="F1F4F8"/>
                    </a:solidFill>
                  </a:tcPr>
                </a:tc>
              </a:tr>
              <a:tr h="384048">
                <a:tc>
                  <a:txBody>
                    <a:bodyPr/>
                    <a:lstStyle/>
                    <a:p>
                      <a:r>
                        <a:rPr sz="1300" b="1">
                          <a:solidFill>
                            <a:srgbClr val="222830"/>
                          </a:solidFill>
                          <a:latin typeface="Source Sans Pro"/>
                        </a:rPr>
                        <a:t>Beban bunga</a:t>
                      </a:r>
                    </a:p>
                  </a:txBody>
                  <a:tcPr anchor="ctr" marL="73152" marR="73152" marT="27432" marB="27432">
                    <a:solidFill>
                      <a:srgbClr val="FFFFFF"/>
                    </a:solidFill>
                  </a:tcPr>
                </a:tc>
                <a:tc>
                  <a:txBody>
                    <a:bodyPr/>
                    <a:lstStyle/>
                    <a:p>
                      <a:r>
                        <a:rPr sz="1300" b="0">
                          <a:solidFill>
                            <a:srgbClr val="222830"/>
                          </a:solidFill>
                          <a:latin typeface="Source Sans Pro"/>
                        </a:rPr>
                        <a:t>182</a:t>
                      </a:r>
                    </a:p>
                  </a:txBody>
                  <a:tcPr anchor="ctr" marL="73152" marR="73152" marT="27432" marB="27432">
                    <a:solidFill>
                      <a:srgbClr val="FFFFFF"/>
                    </a:solidFill>
                  </a:tcPr>
                </a:tc>
              </a:tr>
              <a:tr h="384048">
                <a:tc>
                  <a:txBody>
                    <a:bodyPr/>
                    <a:lstStyle/>
                    <a:p>
                      <a:r>
                        <a:rPr sz="1300" b="1">
                          <a:solidFill>
                            <a:srgbClr val="222830"/>
                          </a:solidFill>
                          <a:latin typeface="Source Sans Pro"/>
                        </a:rPr>
                        <a:t>Tarif pajak efektif</a:t>
                      </a:r>
                    </a:p>
                  </a:txBody>
                  <a:tcPr anchor="ctr" marL="73152" marR="73152" marT="27432" marB="27432">
                    <a:solidFill>
                      <a:srgbClr val="F1F4F8"/>
                    </a:solidFill>
                  </a:tcPr>
                </a:tc>
                <a:tc>
                  <a:txBody>
                    <a:bodyPr/>
                    <a:lstStyle/>
                    <a:p>
                      <a:r>
                        <a:rPr sz="1300" b="0">
                          <a:solidFill>
                            <a:srgbClr val="222830"/>
                          </a:solidFill>
                          <a:latin typeface="Source Sans Pro"/>
                        </a:rPr>
                        <a:t>22%</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400" b="1">
                <a:solidFill>
                  <a:srgbClr val="0F2B46"/>
                </a:solidFill>
                <a:latin typeface="Source Sans Pro"/>
              </a:rPr>
              <a:t>Bagian A.4 (Jalur Investor) — PT Nusantara Terpadu (45 poin)</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Pos</a:t>
                      </a:r>
                    </a:p>
                  </a:txBody>
                  <a:tcPr anchor="ctr" marL="73152" marR="73152">
                    <a:solidFill>
                      <a:srgbClr val="0F2B46"/>
                    </a:solidFill>
                  </a:tcPr>
                </a:tc>
                <a:tc>
                  <a:txBody>
                    <a:bodyPr/>
                    <a:lstStyle/>
                    <a:p>
                      <a:r>
                        <a:rPr sz="1300" b="1">
                          <a:solidFill>
                            <a:srgbClr val="FFFFFF"/>
                          </a:solidFill>
                          <a:latin typeface="Source Sans Pro"/>
                        </a:rPr>
                        <a:t>Nilai</a:t>
                      </a:r>
                    </a:p>
                  </a:txBody>
                  <a:tcPr anchor="ctr" marL="73152" marR="73152">
                    <a:solidFill>
                      <a:srgbClr val="0F2B46"/>
                    </a:solidFill>
                  </a:tcPr>
                </a:tc>
              </a:tr>
              <a:tr h="384048">
                <a:tc>
                  <a:txBody>
                    <a:bodyPr/>
                    <a:lstStyle/>
                    <a:p>
                      <a:r>
                        <a:rPr sz="1300" b="1">
                          <a:solidFill>
                            <a:srgbClr val="222830"/>
                          </a:solidFill>
                          <a:latin typeface="Source Sans Pro"/>
                        </a:rPr>
                        <a:t>Ekuitas</a:t>
                      </a:r>
                    </a:p>
                  </a:txBody>
                  <a:tcPr anchor="ctr" marL="73152" marR="73152" marT="27432" marB="27432">
                    <a:solidFill>
                      <a:srgbClr val="FFFFFF"/>
                    </a:solidFill>
                  </a:tcPr>
                </a:tc>
                <a:tc>
                  <a:txBody>
                    <a:bodyPr/>
                    <a:lstStyle/>
                    <a:p>
                      <a:r>
                        <a:rPr sz="1300" b="0">
                          <a:solidFill>
                            <a:srgbClr val="222830"/>
                          </a:solidFill>
                          <a:latin typeface="Source Sans Pro"/>
                        </a:rPr>
                        <a:t>3.150</a:t>
                      </a:r>
                    </a:p>
                  </a:txBody>
                  <a:tcPr anchor="ctr" marL="73152" marR="73152" marT="27432" marB="27432">
                    <a:solidFill>
                      <a:srgbClr val="FFFFFF"/>
                    </a:solidFill>
                  </a:tcPr>
                </a:tc>
              </a:tr>
              <a:tr h="384048">
                <a:tc>
                  <a:txBody>
                    <a:bodyPr/>
                    <a:lstStyle/>
                    <a:p>
                      <a:r>
                        <a:rPr sz="1300" b="1">
                          <a:solidFill>
                            <a:srgbClr val="222830"/>
                          </a:solidFill>
                          <a:latin typeface="Source Sans Pro"/>
                        </a:rPr>
                        <a:t>Utang berbunga</a:t>
                      </a:r>
                    </a:p>
                  </a:txBody>
                  <a:tcPr anchor="ctr" marL="73152" marR="73152" marT="27432" marB="27432">
                    <a:solidFill>
                      <a:srgbClr val="F1F4F8"/>
                    </a:solidFill>
                  </a:tcPr>
                </a:tc>
                <a:tc>
                  <a:txBody>
                    <a:bodyPr/>
                    <a:lstStyle/>
                    <a:p>
                      <a:r>
                        <a:rPr sz="1300" b="0">
                          <a:solidFill>
                            <a:srgbClr val="222830"/>
                          </a:solidFill>
                          <a:latin typeface="Source Sans Pro"/>
                        </a:rPr>
                        <a:t>2.080</a:t>
                      </a:r>
                    </a:p>
                  </a:txBody>
                  <a:tcPr anchor="ctr" marL="73152" marR="73152" marT="27432" marB="27432">
                    <a:solidFill>
                      <a:srgbClr val="F1F4F8"/>
                    </a:solidFill>
                  </a:tcPr>
                </a:tc>
              </a:tr>
              <a:tr h="384048">
                <a:tc>
                  <a:txBody>
                    <a:bodyPr/>
                    <a:lstStyle/>
                    <a:p>
                      <a:r>
                        <a:rPr sz="1300" b="1">
                          <a:solidFill>
                            <a:srgbClr val="222830"/>
                          </a:solidFill>
                          <a:latin typeface="Source Sans Pro"/>
                        </a:rPr>
                        <a:t>Kas dan setara kas</a:t>
                      </a:r>
                    </a:p>
                  </a:txBody>
                  <a:tcPr anchor="ctr" marL="73152" marR="73152" marT="27432" marB="27432">
                    <a:solidFill>
                      <a:srgbClr val="FFFFFF"/>
                    </a:solidFill>
                  </a:tcPr>
                </a:tc>
                <a:tc>
                  <a:txBody>
                    <a:bodyPr/>
                    <a:lstStyle/>
                    <a:p>
                      <a:r>
                        <a:rPr sz="1300" b="0">
                          <a:solidFill>
                            <a:srgbClr val="222830"/>
                          </a:solidFill>
                          <a:latin typeface="Source Sans Pro"/>
                        </a:rPr>
                        <a:t>395</a:t>
                      </a:r>
                    </a:p>
                  </a:txBody>
                  <a:tcPr anchor="ctr" marL="73152" marR="73152" marT="27432" marB="27432">
                    <a:solidFill>
                      <a:srgbClr val="FFFFFF"/>
                    </a:solidFill>
                  </a:tcPr>
                </a:tc>
              </a:tr>
              <a:tr h="384048">
                <a:tc>
                  <a:txBody>
                    <a:bodyPr/>
                    <a:lstStyle/>
                    <a:p>
                      <a:r>
                        <a:rPr sz="1300" b="1">
                          <a:solidFill>
                            <a:srgbClr val="222830"/>
                          </a:solidFill>
                          <a:latin typeface="Source Sans Pro"/>
                        </a:rPr>
                        <a:t>Jumlah saham beredar (juta)</a:t>
                      </a:r>
                    </a:p>
                  </a:txBody>
                  <a:tcPr anchor="ctr" marL="73152" marR="73152" marT="27432" marB="27432">
                    <a:solidFill>
                      <a:srgbClr val="F1F4F8"/>
                    </a:solidFill>
                  </a:tcPr>
                </a:tc>
                <a:tc>
                  <a:txBody>
                    <a:bodyPr/>
                    <a:lstStyle/>
                    <a:p>
                      <a:r>
                        <a:rPr sz="1300" b="0">
                          <a:solidFill>
                            <a:srgbClr val="222830"/>
                          </a:solidFill>
                          <a:latin typeface="Source Sans Pro"/>
                        </a:rPr>
                        <a:t>4.000</a:t>
                      </a:r>
                    </a:p>
                  </a:txBody>
                  <a:tcPr anchor="ctr" marL="73152" marR="73152" marT="27432" marB="27432">
                    <a:solidFill>
                      <a:srgbClr val="F1F4F8"/>
                    </a:solidFill>
                  </a:tcPr>
                </a:tc>
              </a:tr>
              <a:tr h="384048">
                <a:tc>
                  <a:txBody>
                    <a:bodyPr/>
                    <a:lstStyle/>
                    <a:p>
                      <a:r>
                        <a:rPr sz="1300" b="1">
                          <a:solidFill>
                            <a:srgbClr val="222830"/>
                          </a:solidFill>
                          <a:latin typeface="Source Sans Pro"/>
                        </a:rPr>
                        <a:t>Harga saham</a:t>
                      </a:r>
                    </a:p>
                  </a:txBody>
                  <a:tcPr anchor="ctr" marL="73152" marR="73152" marT="27432" marB="27432">
                    <a:solidFill>
                      <a:srgbClr val="FFFFFF"/>
                    </a:solidFill>
                  </a:tcPr>
                </a:tc>
                <a:tc>
                  <a:txBody>
                    <a:bodyPr/>
                    <a:lstStyle/>
                    <a:p>
                      <a:r>
                        <a:rPr sz="1300" b="0">
                          <a:solidFill>
                            <a:srgbClr val="222830"/>
                          </a:solidFill>
                          <a:latin typeface="Source Sans Pro"/>
                        </a:rPr>
                        <a:t>Rp 2.150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Bagian</a:t>
            </a:r>
          </a:p>
          <a:p>
            <a:pPr algn="l">
              <a:lnSpc>
                <a:spcPct val="108000"/>
              </a:lnSpc>
              <a:spcBef>
                <a:spcPts val="0"/>
              </a:spcBef>
              <a:spcAft>
                <a:spcPts val="600"/>
              </a:spcAft>
            </a:pPr>
            <a:r>
              <a:rPr sz="3400" b="1">
                <a:solidFill>
                  <a:srgbClr val="FFFFFF"/>
                </a:solidFill>
                <a:latin typeface="Source Sans Pro"/>
              </a:rPr>
              <a:t>Bagian A.4 (Jalur Trader) — Tiga Rencana Kandidat (45 poin)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600" b="1">
                <a:solidFill>
                  <a:srgbClr val="0F2B46"/>
                </a:solidFill>
                <a:latin typeface="Source Sans Pro"/>
              </a:rPr>
              <a:t>Bagian A.4 (Jalur Trader) — Tiga Rencana Kandidat (45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A.4.1</a:t>
            </a:r>
            <a:r>
              <a:rPr sz="1500" b="0">
                <a:solidFill>
                  <a:srgbClr val="222830"/>
                </a:solidFill>
                <a:latin typeface="Source Sans Pro"/>
              </a:rPr>
              <a:t> (9 poin) Hitung ekspektasi (E) ketiga rencana. Tunjukkan langkahnya.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A.4.2</a:t>
            </a:r>
            <a:r>
              <a:rPr sz="1500" b="0">
                <a:solidFill>
                  <a:srgbClr val="222830"/>
                </a:solidFill>
                <a:latin typeface="Source Sans Pro"/>
              </a:rPr>
              <a:t> (6 poin) Hitung tingkat kemenangan ketiga rencana. Urutkan rencana menurut tingkat kemenangan, lalu menurut ekspektasi. Jelaskan mengapa kedua urutan itu…</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A.4.3</a:t>
            </a:r>
            <a:r>
              <a:rPr sz="1500" b="0">
                <a:solidFill>
                  <a:srgbClr val="222830"/>
                </a:solidFill>
                <a:latin typeface="Source Sans Pro"/>
              </a:rPr>
              <a:t> (6 poin) Hitung simpangan baku per transaksi untuk rencana dengan ekspektasi positif.</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A.4.4</a:t>
            </a:r>
            <a:r>
              <a:rPr sz="1500" b="0">
                <a:solidFill>
                  <a:srgbClr val="222830"/>
                </a:solidFill>
                <a:latin typeface="Source Sans Pro"/>
              </a:rPr>
              <a:t> (6 poin) Hitung jumlah transaksi minimum untuk memvalidasi rencana berekspektasi positif. Untuk rencana yang berekspektasi negatif, berapa jumlah…</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A.4.5</a:t>
            </a:r>
            <a:r>
              <a:rPr sz="1500" b="0">
                <a:solidFill>
                  <a:srgbClr val="222830"/>
                </a:solidFill>
                <a:latin typeface="Source Sans Pro"/>
              </a:rPr>
              <a:t> (6 poin) Hitung fraksi Kelly untuk rencana berekspektasi positif. Jelaskan mengapa angka itu tidak boleh dipakai apa adanya, dan usulkan tingkat risiko…</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A.4.6</a:t>
            </a:r>
            <a:r>
              <a:rPr sz="1500" b="0">
                <a:solidFill>
                  <a:srgbClr val="222830"/>
                </a:solidFill>
                <a:latin typeface="Source Sans Pro"/>
              </a:rPr>
              <a:t> (6 poin) Trader C menyatakan: "Tingkat kemenangan saya 70%, tertinggi di antara kami bertiga, jadi rencana saya yang terbaik." Tulis tanggapan yang…</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400" b="1">
                <a:solidFill>
                  <a:srgbClr val="0F2B46"/>
                </a:solidFill>
                <a:latin typeface="Source Sans Pro"/>
              </a:rPr>
              <a:t>Bagian A.4 (Jalur Trader) — Tiga Rencana Kandidat (45 poin)</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 </a:t>
                      </a:r>
                    </a:p>
                  </a:txBody>
                  <a:tcPr anchor="ctr" marL="73152" marR="73152">
                    <a:solidFill>
                      <a:srgbClr val="0F2B46"/>
                    </a:solidFill>
                  </a:tcPr>
                </a:tc>
                <a:tc>
                  <a:txBody>
                    <a:bodyPr/>
                    <a:lstStyle/>
                    <a:p>
                      <a:r>
                        <a:rPr sz="1100" b="1">
                          <a:solidFill>
                            <a:srgbClr val="FFFFFF"/>
                          </a:solidFill>
                          <a:latin typeface="Source Sans Pro"/>
                        </a:rPr>
                        <a:t>Rencana A</a:t>
                      </a:r>
                    </a:p>
                  </a:txBody>
                  <a:tcPr anchor="ctr" marL="73152" marR="73152">
                    <a:solidFill>
                      <a:srgbClr val="0F2B46"/>
                    </a:solidFill>
                  </a:tcPr>
                </a:tc>
                <a:tc>
                  <a:txBody>
                    <a:bodyPr/>
                    <a:lstStyle/>
                    <a:p>
                      <a:r>
                        <a:rPr sz="1100" b="1">
                          <a:solidFill>
                            <a:srgbClr val="FFFFFF"/>
                          </a:solidFill>
                          <a:latin typeface="Source Sans Pro"/>
                        </a:rPr>
                        <a:t>Rencana B</a:t>
                      </a:r>
                    </a:p>
                  </a:txBody>
                  <a:tcPr anchor="ctr" marL="73152" marR="73152">
                    <a:solidFill>
                      <a:srgbClr val="0F2B46"/>
                    </a:solidFill>
                  </a:tcPr>
                </a:tc>
                <a:tc>
                  <a:txBody>
                    <a:bodyPr/>
                    <a:lstStyle/>
                    <a:p>
                      <a:r>
                        <a:rPr sz="1100" b="1">
                          <a:solidFill>
                            <a:srgbClr val="FFFFFF"/>
                          </a:solidFill>
                          <a:latin typeface="Source Sans Pro"/>
                        </a:rPr>
                        <a:t>Rencana C</a:t>
                      </a:r>
                    </a:p>
                  </a:txBody>
                  <a:tcPr anchor="ctr" marL="73152" marR="73152">
                    <a:solidFill>
                      <a:srgbClr val="0F2B46"/>
                    </a:solidFill>
                  </a:tcPr>
                </a:tc>
              </a:tr>
              <a:tr h="384048">
                <a:tc>
                  <a:txBody>
                    <a:bodyPr/>
                    <a:lstStyle/>
                    <a:p>
                      <a:r>
                        <a:rPr sz="1100" b="1">
                          <a:solidFill>
                            <a:srgbClr val="222830"/>
                          </a:solidFill>
                          <a:latin typeface="Source Sans Pro"/>
                        </a:rPr>
                        <a:t>Hasil 1</a:t>
                      </a:r>
                    </a:p>
                  </a:txBody>
                  <a:tcPr anchor="ctr" marL="73152" marR="73152" marT="27432" marB="27432">
                    <a:solidFill>
                      <a:srgbClr val="FFFFFF"/>
                    </a:solidFill>
                  </a:tcPr>
                </a:tc>
                <a:tc>
                  <a:txBody>
                    <a:bodyPr/>
                    <a:lstStyle/>
                    <a:p>
                      <a:r>
                        <a:rPr sz="1100" b="0">
                          <a:solidFill>
                            <a:srgbClr val="222830"/>
                          </a:solidFill>
                          <a:latin typeface="Source Sans Pro"/>
                        </a:rPr>
                        <a:t>55% → +0,8R</a:t>
                      </a:r>
                    </a:p>
                  </a:txBody>
                  <a:tcPr anchor="ctr" marL="73152" marR="73152" marT="27432" marB="27432">
                    <a:solidFill>
                      <a:srgbClr val="FFFFFF"/>
                    </a:solidFill>
                  </a:tcPr>
                </a:tc>
                <a:tc>
                  <a:txBody>
                    <a:bodyPr/>
                    <a:lstStyle/>
                    <a:p>
                      <a:r>
                        <a:rPr sz="1100" b="0">
                          <a:solidFill>
                            <a:srgbClr val="222830"/>
                          </a:solidFill>
                          <a:latin typeface="Source Sans Pro"/>
                        </a:rPr>
                        <a:t>35% → +1,8R</a:t>
                      </a:r>
                    </a:p>
                  </a:txBody>
                  <a:tcPr anchor="ctr" marL="73152" marR="73152" marT="27432" marB="27432">
                    <a:solidFill>
                      <a:srgbClr val="FFFFFF"/>
                    </a:solidFill>
                  </a:tcPr>
                </a:tc>
                <a:tc>
                  <a:txBody>
                    <a:bodyPr/>
                    <a:lstStyle/>
                    <a:p>
                      <a:r>
                        <a:rPr sz="1100" b="0">
                          <a:solidFill>
                            <a:srgbClr val="222830"/>
                          </a:solidFill>
                          <a:latin typeface="Source Sans Pro"/>
                        </a:rPr>
                        <a:t>70% → +0,5R</a:t>
                      </a:r>
                    </a:p>
                  </a:txBody>
                  <a:tcPr anchor="ctr" marL="73152" marR="73152" marT="27432" marB="27432">
                    <a:solidFill>
                      <a:srgbClr val="FFFFFF"/>
                    </a:solidFill>
                  </a:tcPr>
                </a:tc>
              </a:tr>
              <a:tr h="384048">
                <a:tc>
                  <a:txBody>
                    <a:bodyPr/>
                    <a:lstStyle/>
                    <a:p>
                      <a:r>
                        <a:rPr sz="1100" b="1">
                          <a:solidFill>
                            <a:srgbClr val="222830"/>
                          </a:solidFill>
                          <a:latin typeface="Source Sans Pro"/>
                        </a:rPr>
                        <a:t>Hasil 2</a:t>
                      </a:r>
                    </a:p>
                  </a:txBody>
                  <a:tcPr anchor="ctr" marL="73152" marR="73152" marT="27432" marB="27432">
                    <a:solidFill>
                      <a:srgbClr val="F1F4F8"/>
                    </a:solidFill>
                  </a:tcPr>
                </a:tc>
                <a:tc>
                  <a:txBody>
                    <a:bodyPr/>
                    <a:lstStyle/>
                    <a:p>
                      <a:r>
                        <a:rPr sz="1100" b="0">
                          <a:solidFill>
                            <a:srgbClr val="222830"/>
                          </a:solidFill>
                          <a:latin typeface="Source Sans Pro"/>
                        </a:rPr>
                        <a:t>45% → −1,0R</a:t>
                      </a:r>
                    </a:p>
                  </a:txBody>
                  <a:tcPr anchor="ctr" marL="73152" marR="73152" marT="27432" marB="27432">
                    <a:solidFill>
                      <a:srgbClr val="F1F4F8"/>
                    </a:solidFill>
                  </a:tcPr>
                </a:tc>
                <a:tc>
                  <a:txBody>
                    <a:bodyPr/>
                    <a:lstStyle/>
                    <a:p>
                      <a:r>
                        <a:rPr sz="1100" b="0">
                          <a:solidFill>
                            <a:srgbClr val="222830"/>
                          </a:solidFill>
                          <a:latin typeface="Source Sans Pro"/>
                        </a:rPr>
                        <a:t>5% → +4,5R</a:t>
                      </a:r>
                    </a:p>
                  </a:txBody>
                  <a:tcPr anchor="ctr" marL="73152" marR="73152" marT="27432" marB="27432">
                    <a:solidFill>
                      <a:srgbClr val="F1F4F8"/>
                    </a:solidFill>
                  </a:tcPr>
                </a:tc>
                <a:tc>
                  <a:txBody>
                    <a:bodyPr/>
                    <a:lstStyle/>
                    <a:p>
                      <a:r>
                        <a:rPr sz="1100" b="0">
                          <a:solidFill>
                            <a:srgbClr val="222830"/>
                          </a:solidFill>
                          <a:latin typeface="Source Sans Pro"/>
                        </a:rPr>
                        <a:t>30% → −1,4R</a:t>
                      </a:r>
                    </a:p>
                  </a:txBody>
                  <a:tcPr anchor="ctr" marL="73152" marR="73152" marT="27432" marB="27432">
                    <a:solidFill>
                      <a:srgbClr val="F1F4F8"/>
                    </a:solidFill>
                  </a:tcPr>
                </a:tc>
              </a:tr>
              <a:tr h="384048">
                <a:tc>
                  <a:txBody>
                    <a:bodyPr/>
                    <a:lstStyle/>
                    <a:p>
                      <a:r>
                        <a:rPr sz="1100" b="1">
                          <a:solidFill>
                            <a:srgbClr val="222830"/>
                          </a:solidFill>
                          <a:latin typeface="Source Sans Pro"/>
                        </a:rPr>
                        <a:t>Hasil 3</a:t>
                      </a:r>
                    </a:p>
                  </a:txBody>
                  <a:tcPr anchor="ctr" marL="73152" marR="73152" marT="27432" marB="27432">
                    <a:solidFill>
                      <a:srgbClr val="FFFFFF"/>
                    </a:solidFill>
                  </a:tcPr>
                </a:tc>
                <a:tc>
                  <a:txBody>
                    <a:bodyPr/>
                    <a:lstStyle/>
                    <a:p>
                      <a:r>
                        <a:rPr sz="1100" b="0">
                          <a:solidFill>
                            <a:srgbClr val="222830"/>
                          </a:solidFill>
                          <a:latin typeface="Source Sans Pro"/>
                        </a:rPr>
                        <a:t>—</a:t>
                      </a:r>
                    </a:p>
                  </a:txBody>
                  <a:tcPr anchor="ctr" marL="73152" marR="73152" marT="27432" marB="27432">
                    <a:solidFill>
                      <a:srgbClr val="FFFFFF"/>
                    </a:solidFill>
                  </a:tcPr>
                </a:tc>
                <a:tc>
                  <a:txBody>
                    <a:bodyPr/>
                    <a:lstStyle/>
                    <a:p>
                      <a:r>
                        <a:rPr sz="1100" b="0">
                          <a:solidFill>
                            <a:srgbClr val="222830"/>
                          </a:solidFill>
                          <a:latin typeface="Source Sans Pro"/>
                        </a:rPr>
                        <a:t>60% → −1,0R</a:t>
                      </a:r>
                    </a:p>
                  </a:txBody>
                  <a:tcPr anchor="ctr" marL="73152" marR="73152" marT="27432" marB="27432">
                    <a:solidFill>
                      <a:srgbClr val="FFFFFF"/>
                    </a:solidFill>
                  </a:tcPr>
                </a:tc>
                <a:tc>
                  <a:txBody>
                    <a:bodyPr/>
                    <a:lstStyle/>
                    <a:p>
                      <a:r>
                        <a:rPr sz="1100" b="0">
                          <a:solidFill>
                            <a:srgbClr val="222830"/>
                          </a:solidFill>
                          <a:latin typeface="Source Sans Pro"/>
                        </a:rPr>
                        <a:t>—</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14</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Bagian</a:t>
            </a:r>
          </a:p>
          <a:p>
            <a:pPr algn="l">
              <a:lnSpc>
                <a:spcPct val="108000"/>
              </a:lnSpc>
              <a:spcBef>
                <a:spcPts val="0"/>
              </a:spcBef>
              <a:spcAft>
                <a:spcPts val="600"/>
              </a:spcAft>
            </a:pPr>
            <a:r>
              <a:rPr sz="3400" b="1">
                <a:solidFill>
                  <a:srgbClr val="FFFFFF"/>
                </a:solidFill>
                <a:latin typeface="Source Sans Pro"/>
              </a:rPr>
              <a:t>Bagian A.5 — Etika dan Batas Layanan (10 poin)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15</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Bagian</a:t>
            </a:r>
          </a:p>
          <a:p>
            <a:pPr algn="l">
              <a:lnSpc>
                <a:spcPct val="110000"/>
              </a:lnSpc>
              <a:spcBef>
                <a:spcPts val="0"/>
              </a:spcBef>
              <a:spcAft>
                <a:spcPts val="600"/>
              </a:spcAft>
            </a:pPr>
            <a:r>
              <a:rPr sz="2600" b="1">
                <a:solidFill>
                  <a:srgbClr val="0F2B46"/>
                </a:solidFill>
                <a:latin typeface="Source Sans Pro"/>
              </a:rPr>
              <a:t>Bagian A.5 — Etika dan Batas Layanan (10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A.5.1</a:t>
            </a:r>
            <a:r>
              <a:rPr sz="1700" b="0">
                <a:solidFill>
                  <a:srgbClr val="222830"/>
                </a:solidFill>
                <a:latin typeface="Source Sans Pro"/>
              </a:rPr>
              <a:t> (5 poin) Seorang fasilitator Invesmentpedia diminta peserta: "Menurut Bapak, saham ini bagus tidak untuk dibeli sekarang?" Tulis tanggapan yang (a) tidak…</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A.5.2</a:t>
            </a:r>
            <a:r>
              <a:rPr sz="1700" b="0">
                <a:solidFill>
                  <a:srgbClr val="222830"/>
                </a:solidFill>
                <a:latin typeface="Source Sans Pro"/>
              </a:rPr>
              <a:t> (5 poin) Fasilitator yang sama ditawari komisi oleh sebuah platform yang produknya dibahas di kelasnya. Sebutkan aturan yang berlaku dan tindakan yang…</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16</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RUBRIK</a:t>
            </a:r>
          </a:p>
          <a:p>
            <a:pPr algn="l">
              <a:lnSpc>
                <a:spcPct val="110000"/>
              </a:lnSpc>
              <a:spcBef>
                <a:spcPts val="0"/>
              </a:spcBef>
              <a:spcAft>
                <a:spcPts val="600"/>
              </a:spcAft>
            </a:pPr>
            <a:r>
              <a:rPr sz="2400" b="1">
                <a:solidFill>
                  <a:srgbClr val="0F2B46"/>
                </a:solidFill>
                <a:latin typeface="Source Sans Pro"/>
              </a:rPr>
              <a:t>Dimensi penilaian</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Dim</a:t>
                      </a:r>
                    </a:p>
                  </a:txBody>
                  <a:tcPr anchor="ctr" marL="73152" marR="73152">
                    <a:solidFill>
                      <a:srgbClr val="0F2B46"/>
                    </a:solidFill>
                  </a:tcPr>
                </a:tc>
                <a:tc>
                  <a:txBody>
                    <a:bodyPr/>
                    <a:lstStyle/>
                    <a:p>
                      <a:r>
                        <a:rPr sz="1300" b="1">
                          <a:solidFill>
                            <a:srgbClr val="FFFFFF"/>
                          </a:solidFill>
                          <a:latin typeface="Source Sans Pro"/>
                        </a:rPr>
                        <a:t>Standar 'Kompeten' (3)</a:t>
                      </a:r>
                    </a:p>
                  </a:txBody>
                  <a:tcPr anchor="ctr" marL="73152" marR="73152">
                    <a:solidFill>
                      <a:srgbClr val="0F2B46"/>
                    </a:solidFill>
                  </a:tcPr>
                </a:tc>
              </a:tr>
              <a:tr h="384048">
                <a:tc>
                  <a:txBody>
                    <a:bodyPr/>
                    <a:lstStyle/>
                    <a:p>
                      <a:r>
                        <a:rPr sz="1300" b="1">
                          <a:solidFill>
                            <a:srgbClr val="222830"/>
                          </a:solidFill>
                          <a:latin typeface="Source Sans Pro"/>
                        </a:rPr>
                        <a:t>D1</a:t>
                      </a:r>
                    </a:p>
                  </a:txBody>
                  <a:tcPr anchor="ctr" marL="73152" marR="73152" marT="27432" marB="27432">
                    <a:solidFill>
                      <a:srgbClr val="FFFFFF"/>
                    </a:solidFill>
                  </a:tcPr>
                </a:tc>
                <a:tc>
                  <a:txBody>
                    <a:bodyPr/>
                    <a:lstStyle/>
                    <a:p>
                      <a:r>
                        <a:rPr sz="1300" b="0">
                          <a:solidFill>
                            <a:srgbClr val="222830"/>
                          </a:solidFill>
                          <a:latin typeface="Source Sans Pro"/>
                        </a:rPr>
                        <a:t>Menguasai konsep tiap modul</a:t>
                      </a:r>
                    </a:p>
                  </a:txBody>
                  <a:tcPr anchor="ctr" marL="73152" marR="73152" marT="27432" marB="27432">
                    <a:solidFill>
                      <a:srgbClr val="FFFFFF"/>
                    </a:solidFill>
                  </a:tcPr>
                </a:tc>
              </a:tr>
              <a:tr h="384048">
                <a:tc>
                  <a:txBody>
                    <a:bodyPr/>
                    <a:lstStyle/>
                    <a:p>
                      <a:r>
                        <a:rPr sz="1300" b="1">
                          <a:solidFill>
                            <a:srgbClr val="222830"/>
                          </a:solidFill>
                          <a:latin typeface="Source Sans Pro"/>
                        </a:rPr>
                        <a:t>D2</a:t>
                      </a:r>
                    </a:p>
                  </a:txBody>
                  <a:tcPr anchor="ctr" marL="73152" marR="73152" marT="27432" marB="27432">
                    <a:solidFill>
                      <a:srgbClr val="F1F4F8"/>
                    </a:solidFill>
                  </a:tcPr>
                </a:tc>
                <a:tc>
                  <a:txBody>
                    <a:bodyPr/>
                    <a:lstStyle/>
                    <a:p>
                      <a:r>
                        <a:rPr sz="1300" b="0">
                          <a:solidFill>
                            <a:srgbClr val="222830"/>
                          </a:solidFill>
                          <a:latin typeface="Source Sans Pro"/>
                        </a:rPr>
                        <a:t>Benar dengan kekeliruan kecil</a:t>
                      </a:r>
                    </a:p>
                  </a:txBody>
                  <a:tcPr anchor="ctr" marL="73152" marR="73152" marT="27432" marB="27432">
                    <a:solidFill>
                      <a:srgbClr val="F1F4F8"/>
                    </a:solidFill>
                  </a:tcPr>
                </a:tc>
              </a:tr>
              <a:tr h="384048">
                <a:tc>
                  <a:txBody>
                    <a:bodyPr/>
                    <a:lstStyle/>
                    <a:p>
                      <a:r>
                        <a:rPr sz="1300" b="1">
                          <a:solidFill>
                            <a:srgbClr val="222830"/>
                          </a:solidFill>
                          <a:latin typeface="Source Sans Pro"/>
                        </a:rPr>
                        <a:t>D3</a:t>
                      </a:r>
                    </a:p>
                  </a:txBody>
                  <a:tcPr anchor="ctr" marL="73152" marR="73152" marT="27432" marB="27432">
                    <a:solidFill>
                      <a:srgbClr val="FFFFFF"/>
                    </a:solidFill>
                  </a:tcPr>
                </a:tc>
                <a:tc>
                  <a:txBody>
                    <a:bodyPr/>
                    <a:lstStyle/>
                    <a:p>
                      <a:r>
                        <a:rPr sz="1300" b="0">
                          <a:solidFill>
                            <a:srgbClr val="222830"/>
                          </a:solidFill>
                          <a:latin typeface="Source Sans Pro"/>
                        </a:rPr>
                        <a:t>Argumen koheren</a:t>
                      </a:r>
                    </a:p>
                  </a:txBody>
                  <a:tcPr anchor="ctr" marL="73152" marR="73152" marT="27432" marB="27432">
                    <a:solidFill>
                      <a:srgbClr val="FFFFFF"/>
                    </a:solidFill>
                  </a:tcPr>
                </a:tc>
              </a:tr>
              <a:tr h="384048">
                <a:tc>
                  <a:txBody>
                    <a:bodyPr/>
                    <a:lstStyle/>
                    <a:p>
                      <a:r>
                        <a:rPr sz="1300" b="1">
                          <a:solidFill>
                            <a:srgbClr val="222830"/>
                          </a:solidFill>
                          <a:latin typeface="Source Sans Pro"/>
                        </a:rPr>
                        <a:t>**D4**</a:t>
                      </a:r>
                    </a:p>
                  </a:txBody>
                  <a:tcPr anchor="ctr" marL="73152" marR="73152" marT="27432" marB="27432">
                    <a:solidFill>
                      <a:srgbClr val="F1F4F8"/>
                    </a:solidFill>
                  </a:tcPr>
                </a:tc>
                <a:tc>
                  <a:txBody>
                    <a:bodyPr/>
                    <a:lstStyle/>
                    <a:p>
                      <a:r>
                        <a:rPr sz="1300" b="0">
                          <a:solidFill>
                            <a:srgbClr val="222830"/>
                          </a:solidFill>
                          <a:latin typeface="Source Sans Pro"/>
                        </a:rPr>
                        <a:t>Risiko dihitung memadai</a:t>
                      </a:r>
                    </a:p>
                  </a:txBody>
                  <a:tcPr anchor="ctr" marL="73152" marR="73152" marT="27432" marB="27432">
                    <a:solidFill>
                      <a:srgbClr val="F1F4F8"/>
                    </a:solidFill>
                  </a:tcPr>
                </a:tc>
              </a:tr>
              <a:tr h="384048">
                <a:tc>
                  <a:txBody>
                    <a:bodyPr/>
                    <a:lstStyle/>
                    <a:p>
                      <a:r>
                        <a:rPr sz="1300" b="1">
                          <a:solidFill>
                            <a:srgbClr val="222830"/>
                          </a:solidFill>
                          <a:latin typeface="Source Sans Pro"/>
                        </a:rPr>
                        <a:t>**D5**</a:t>
                      </a:r>
                    </a:p>
                  </a:txBody>
                  <a:tcPr anchor="ctr" marL="73152" marR="73152" marT="27432" marB="27432">
                    <a:solidFill>
                      <a:srgbClr val="FFFFFF"/>
                    </a:solidFill>
                  </a:tcPr>
                </a:tc>
                <a:tc>
                  <a:txBody>
                    <a:bodyPr/>
                    <a:lstStyle/>
                    <a:p>
                      <a:r>
                        <a:rPr sz="1300" b="0">
                          <a:solidFill>
                            <a:srgbClr val="222830"/>
                          </a:solidFill>
                          <a:latin typeface="Source Sans Pro"/>
                        </a:rPr>
                        <a:t>Proses tertib dan terdokumentasi</a:t>
                      </a:r>
                    </a:p>
                  </a:txBody>
                  <a:tcPr anchor="ctr" marL="73152" marR="73152" marT="27432" marB="27432">
                    <a:solidFill>
                      <a:srgbClr val="FFFFFF"/>
                    </a:solidFill>
                  </a:tcPr>
                </a:tc>
              </a:tr>
              <a:tr h="384048">
                <a:tc>
                  <a:txBody>
                    <a:bodyPr/>
                    <a:lstStyle/>
                    <a:p>
                      <a:r>
                        <a:rPr sz="1300" b="1">
                          <a:solidFill>
                            <a:srgbClr val="222830"/>
                          </a:solidFill>
                          <a:latin typeface="Source Sans Pro"/>
                        </a:rPr>
                        <a:t>D6</a:t>
                      </a:r>
                    </a:p>
                  </a:txBody>
                  <a:tcPr anchor="ctr" marL="73152" marR="73152" marT="27432" marB="27432">
                    <a:solidFill>
                      <a:srgbClr val="F1F4F8"/>
                    </a:solidFill>
                  </a:tcPr>
                </a:tc>
                <a:tc>
                  <a:txBody>
                    <a:bodyPr/>
                    <a:lstStyle/>
                    <a:p>
                      <a:r>
                        <a:rPr sz="1300" b="0">
                          <a:solidFill>
                            <a:srgbClr val="222830"/>
                          </a:solidFill>
                          <a:latin typeface="Source Sans Pro"/>
                        </a:rPr>
                        <a:t>Jujur dan patuh</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17</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1.</a:t>
            </a:r>
          </a:p>
          <a:p>
            <a:pPr algn="l">
              <a:lnSpc>
                <a:spcPct val="108000"/>
              </a:lnSpc>
              <a:spcBef>
                <a:spcPts val="0"/>
              </a:spcBef>
              <a:spcAft>
                <a:spcPts val="600"/>
              </a:spcAft>
            </a:pPr>
            <a:r>
              <a:rPr sz="3400" b="1">
                <a:solidFill>
                  <a:srgbClr val="FFFFFF"/>
                </a:solidFill>
                <a:latin typeface="Source Sans Pro"/>
              </a:rPr>
              <a:t>Identitas Instrumen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18</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2.</a:t>
            </a:r>
          </a:p>
          <a:p>
            <a:pPr algn="l">
              <a:lnSpc>
                <a:spcPct val="108000"/>
              </a:lnSpc>
              <a:spcBef>
                <a:spcPts val="0"/>
              </a:spcBef>
              <a:spcAft>
                <a:spcPts val="600"/>
              </a:spcAft>
            </a:pPr>
            <a:r>
              <a:rPr sz="3400" b="1">
                <a:solidFill>
                  <a:srgbClr val="FFFFFF"/>
                </a:solidFill>
                <a:latin typeface="Source Sans Pro"/>
              </a:rPr>
              <a:t>Arsitektur Asesmen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19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600" b="1">
                <a:solidFill>
                  <a:srgbClr val="0F2B46"/>
                </a:solidFill>
                <a:latin typeface="Source Sans Pro"/>
              </a:rPr>
              <a:t>Arsitektur Asesmen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D4 (perlakuan risiko) ≥ 2</a:t>
            </a:r>
            <a:r>
              <a:rPr sz="1700" b="0">
                <a:solidFill>
                  <a:srgbClr val="222830"/>
                </a:solidFill>
                <a:latin typeface="Source Sans Pro"/>
              </a:rPr>
              <a:t> pada seluruh komponen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D5 (disiplin proses) ≥ 2</a:t>
            </a:r>
            <a:r>
              <a:rPr sz="1700" b="0">
                <a:solidFill>
                  <a:srgbClr val="222830"/>
                </a:solidFill>
                <a:latin typeface="Source Sans Pro"/>
              </a:rPr>
              <a:t> pada seluruh komponen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20</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2.</a:t>
            </a:r>
          </a:p>
          <a:p>
            <a:pPr algn="l">
              <a:lnSpc>
                <a:spcPct val="110000"/>
              </a:lnSpc>
              <a:spcBef>
                <a:spcPts val="0"/>
              </a:spcBef>
              <a:spcAft>
                <a:spcPts val="600"/>
              </a:spcAft>
            </a:pPr>
            <a:r>
              <a:rPr sz="2400" b="1">
                <a:solidFill>
                  <a:srgbClr val="0F2B46"/>
                </a:solidFill>
                <a:latin typeface="Source Sans Pro"/>
              </a:rPr>
              <a:t>Arsitektur Asesmen</a:t>
            </a:r>
          </a:p>
        </p:txBody>
      </p:sp>
      <p:graphicFrame>
        <p:nvGraphicFramePr>
          <p:cNvPr id="4" name="Table 3"/>
          <p:cNvGraphicFramePr>
            <a:graphicFrameLocks noGrp="1"/>
          </p:cNvGraphicFramePr>
          <p:nvPr/>
        </p:nvGraphicFramePr>
        <p:xfrm>
          <a:off x="777240" y="1828800"/>
          <a:ext cx="10637215" cy="1536192"/>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Komponen</a:t>
                      </a:r>
                    </a:p>
                  </a:txBody>
                  <a:tcPr anchor="ctr" marL="73152" marR="73152">
                    <a:solidFill>
                      <a:srgbClr val="0F2B46"/>
                    </a:solidFill>
                  </a:tcPr>
                </a:tc>
                <a:tc>
                  <a:txBody>
                    <a:bodyPr/>
                    <a:lstStyle/>
                    <a:p>
                      <a:r>
                        <a:rPr sz="1100" b="1">
                          <a:solidFill>
                            <a:srgbClr val="FFFFFF"/>
                          </a:solidFill>
                          <a:latin typeface="Source Sans Pro"/>
                        </a:rPr>
                        <a:t>Bobot</a:t>
                      </a:r>
                    </a:p>
                  </a:txBody>
                  <a:tcPr anchor="ctr" marL="73152" marR="73152">
                    <a:solidFill>
                      <a:srgbClr val="0F2B46"/>
                    </a:solidFill>
                  </a:tcPr>
                </a:tc>
                <a:tc>
                  <a:txBody>
                    <a:bodyPr/>
                    <a:lstStyle/>
                    <a:p>
                      <a:r>
                        <a:rPr sz="1100" b="1">
                          <a:solidFill>
                            <a:srgbClr val="FFFFFF"/>
                          </a:solidFill>
                          <a:latin typeface="Source Sans Pro"/>
                        </a:rPr>
                        <a:t>Waktu</a:t>
                      </a:r>
                    </a:p>
                  </a:txBody>
                  <a:tcPr anchor="ctr" marL="73152" marR="73152">
                    <a:solidFill>
                      <a:srgbClr val="0F2B46"/>
                    </a:solidFill>
                  </a:tcPr>
                </a:tc>
                <a:tc>
                  <a:txBody>
                    <a:bodyPr/>
                    <a:lstStyle/>
                    <a:p>
                      <a:r>
                        <a:rPr sz="1100" b="1">
                          <a:solidFill>
                            <a:srgbClr val="FFFFFF"/>
                          </a:solidFill>
                          <a:latin typeface="Source Sans Pro"/>
                        </a:rPr>
                        <a:t>Bentuk</a:t>
                      </a:r>
                    </a:p>
                  </a:txBody>
                  <a:tcPr anchor="ctr" marL="73152" marR="73152">
                    <a:solidFill>
                      <a:srgbClr val="0F2B46"/>
                    </a:solidFill>
                  </a:tcPr>
                </a:tc>
              </a:tr>
              <a:tr h="384048">
                <a:tc>
                  <a:txBody>
                    <a:bodyPr/>
                    <a:lstStyle/>
                    <a:p>
                      <a:r>
                        <a:rPr sz="1100" b="1">
                          <a:solidFill>
                            <a:srgbClr val="222830"/>
                          </a:solidFill>
                          <a:latin typeface="Source Sans Pro"/>
                        </a:rPr>
                        <a:t>**A. Ujian kasus tertulis**</a:t>
                      </a:r>
                    </a:p>
                  </a:txBody>
                  <a:tcPr anchor="ctr" marL="73152" marR="73152" marT="27432" marB="27432">
                    <a:solidFill>
                      <a:srgbClr val="FFFFFF"/>
                    </a:solidFill>
                  </a:tcPr>
                </a:tc>
                <a:tc>
                  <a:txBody>
                    <a:bodyPr/>
                    <a:lstStyle/>
                    <a:p>
                      <a:r>
                        <a:rPr sz="1100" b="0">
                          <a:solidFill>
                            <a:srgbClr val="222830"/>
                          </a:solidFill>
                          <a:latin typeface="Source Sans Pro"/>
                        </a:rPr>
                        <a:t>40%</a:t>
                      </a:r>
                    </a:p>
                  </a:txBody>
                  <a:tcPr anchor="ctr" marL="73152" marR="73152" marT="27432" marB="27432">
                    <a:solidFill>
                      <a:srgbClr val="FFFFFF"/>
                    </a:solidFill>
                  </a:tcPr>
                </a:tc>
                <a:tc>
                  <a:txBody>
                    <a:bodyPr/>
                    <a:lstStyle/>
                    <a:p>
                      <a:r>
                        <a:rPr sz="1100" b="0">
                          <a:solidFill>
                            <a:srgbClr val="222830"/>
                          </a:solidFill>
                          <a:latin typeface="Source Sans Pro"/>
                        </a:rPr>
                        <a:t>3 jam, tertutup buku kecuali kalkulator dan lembar rumus resmi</a:t>
                      </a:r>
                    </a:p>
                  </a:txBody>
                  <a:tcPr anchor="ctr" marL="73152" marR="73152" marT="27432" marB="27432">
                    <a:solidFill>
                      <a:srgbClr val="FFFFFF"/>
                    </a:solidFill>
                  </a:tcPr>
                </a:tc>
                <a:tc>
                  <a:txBody>
                    <a:bodyPr/>
                    <a:lstStyle/>
                    <a:p>
                      <a:r>
                        <a:rPr sz="1100" b="0">
                          <a:solidFill>
                            <a:srgbClr val="222830"/>
                          </a:solidFill>
                          <a:latin typeface="Source Sans Pro"/>
                        </a:rPr>
                        <a:t>Kasus terintegrasi, 2 bagian</a:t>
                      </a:r>
                    </a:p>
                  </a:txBody>
                  <a:tcPr anchor="ctr" marL="73152" marR="73152" marT="27432" marB="27432">
                    <a:solidFill>
                      <a:srgbClr val="FFFFFF"/>
                    </a:solidFill>
                  </a:tcPr>
                </a:tc>
              </a:tr>
              <a:tr h="384048">
                <a:tc>
                  <a:txBody>
                    <a:bodyPr/>
                    <a:lstStyle/>
                    <a:p>
                      <a:r>
                        <a:rPr sz="1100" b="1">
                          <a:solidFill>
                            <a:srgbClr val="222830"/>
                          </a:solidFill>
                          <a:latin typeface="Source Sans Pro"/>
                        </a:rPr>
                        <a:t>**B. Proyek jalur**</a:t>
                      </a:r>
                    </a:p>
                  </a:txBody>
                  <a:tcPr anchor="ctr" marL="73152" marR="73152" marT="27432" marB="27432">
                    <a:solidFill>
                      <a:srgbClr val="F1F4F8"/>
                    </a:solidFill>
                  </a:tcPr>
                </a:tc>
                <a:tc>
                  <a:txBody>
                    <a:bodyPr/>
                    <a:lstStyle/>
                    <a:p>
                      <a:r>
                        <a:rPr sz="1100" b="0">
                          <a:solidFill>
                            <a:srgbClr val="222830"/>
                          </a:solidFill>
                          <a:latin typeface="Source Sans Pro"/>
                        </a:rPr>
                        <a:t>40%</a:t>
                      </a:r>
                    </a:p>
                  </a:txBody>
                  <a:tcPr anchor="ctr" marL="73152" marR="73152" marT="27432" marB="27432">
                    <a:solidFill>
                      <a:srgbClr val="F1F4F8"/>
                    </a:solidFill>
                  </a:tcPr>
                </a:tc>
                <a:tc>
                  <a:txBody>
                    <a:bodyPr/>
                    <a:lstStyle/>
                    <a:p>
                      <a:r>
                        <a:rPr sz="1100" b="0">
                          <a:solidFill>
                            <a:srgbClr val="222830"/>
                          </a:solidFill>
                          <a:latin typeface="Source Sans Pro"/>
                        </a:rPr>
                        <a:t>3 minggu di rumah</a:t>
                      </a:r>
                    </a:p>
                  </a:txBody>
                  <a:tcPr anchor="ctr" marL="73152" marR="73152" marT="27432" marB="27432">
                    <a:solidFill>
                      <a:srgbClr val="F1F4F8"/>
                    </a:solidFill>
                  </a:tcPr>
                </a:tc>
                <a:tc>
                  <a:txBody>
                    <a:bodyPr/>
                    <a:lstStyle/>
                    <a:p>
                      <a:r>
                        <a:rPr sz="1100" b="0">
                          <a:solidFill>
                            <a:srgbClr val="222830"/>
                          </a:solidFill>
                          <a:latin typeface="Source Sans Pro"/>
                        </a:rPr>
                        <a:t>Memo Investasi (Jalur Investor) atau Rencana Perdagangan tervalidasi (Jalur Trader)</a:t>
                      </a:r>
                    </a:p>
                  </a:txBody>
                  <a:tcPr anchor="ctr" marL="73152" marR="73152" marT="27432" marB="27432">
                    <a:solidFill>
                      <a:srgbClr val="F1F4F8"/>
                    </a:solidFill>
                  </a:tcPr>
                </a:tc>
              </a:tr>
              <a:tr h="384048">
                <a:tc>
                  <a:txBody>
                    <a:bodyPr/>
                    <a:lstStyle/>
                    <a:p>
                      <a:r>
                        <a:rPr sz="1100" b="1">
                          <a:solidFill>
                            <a:srgbClr val="222830"/>
                          </a:solidFill>
                          <a:latin typeface="Source Sans Pro"/>
                        </a:rPr>
                        <a:t>**C. Sidang lisan**</a:t>
                      </a:r>
                    </a:p>
                  </a:txBody>
                  <a:tcPr anchor="ctr" marL="73152" marR="73152" marT="27432" marB="27432">
                    <a:solidFill>
                      <a:srgbClr val="FFFFFF"/>
                    </a:solidFill>
                  </a:tcPr>
                </a:tc>
                <a:tc>
                  <a:txBody>
                    <a:bodyPr/>
                    <a:lstStyle/>
                    <a:p>
                      <a:r>
                        <a:rPr sz="1100" b="0">
                          <a:solidFill>
                            <a:srgbClr val="222830"/>
                          </a:solidFill>
                          <a:latin typeface="Source Sans Pro"/>
                        </a:rPr>
                        <a:t>20%</a:t>
                      </a:r>
                    </a:p>
                  </a:txBody>
                  <a:tcPr anchor="ctr" marL="73152" marR="73152" marT="27432" marB="27432">
                    <a:solidFill>
                      <a:srgbClr val="FFFFFF"/>
                    </a:solidFill>
                  </a:tcPr>
                </a:tc>
                <a:tc>
                  <a:txBody>
                    <a:bodyPr/>
                    <a:lstStyle/>
                    <a:p>
                      <a:r>
                        <a:rPr sz="1100" b="0">
                          <a:solidFill>
                            <a:srgbClr val="222830"/>
                          </a:solidFill>
                          <a:latin typeface="Source Sans Pro"/>
                        </a:rPr>
                        <a:t>20 menit per peserta</a:t>
                      </a:r>
                    </a:p>
                  </a:txBody>
                  <a:tcPr anchor="ctr" marL="73152" marR="73152" marT="27432" marB="27432">
                    <a:solidFill>
                      <a:srgbClr val="FFFFFF"/>
                    </a:solidFill>
                  </a:tcPr>
                </a:tc>
                <a:tc>
                  <a:txBody>
                    <a:bodyPr/>
                    <a:lstStyle/>
                    <a:p>
                      <a:r>
                        <a:rPr sz="1100" b="0">
                          <a:solidFill>
                            <a:srgbClr val="222830"/>
                          </a:solidFill>
                          <a:latin typeface="Source Sans Pro"/>
                        </a:rPr>
                        <a:t>Pembelaan proyek di hadapan dua penguji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21</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3.</a:t>
            </a:r>
          </a:p>
          <a:p>
            <a:pPr algn="l">
              <a:lnSpc>
                <a:spcPct val="108000"/>
              </a:lnSpc>
              <a:spcBef>
                <a:spcPts val="0"/>
              </a:spcBef>
              <a:spcAft>
                <a:spcPts val="600"/>
              </a:spcAft>
            </a:pPr>
            <a:r>
              <a:rPr sz="3400" b="1">
                <a:solidFill>
                  <a:srgbClr val="FFFFFF"/>
                </a:solidFill>
                <a:latin typeface="Source Sans Pro"/>
              </a:rPr>
              <a:t>Kisi-Kisi (Blueprint)</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3.</a:t>
            </a:r>
          </a:p>
          <a:p>
            <a:pPr algn="l">
              <a:lnSpc>
                <a:spcPct val="110000"/>
              </a:lnSpc>
              <a:spcBef>
                <a:spcPts val="0"/>
              </a:spcBef>
              <a:spcAft>
                <a:spcPts val="600"/>
              </a:spcAft>
            </a:pPr>
            <a:r>
              <a:rPr sz="2400" b="1">
                <a:solidFill>
                  <a:srgbClr val="0F2B46"/>
                </a:solidFill>
                <a:latin typeface="Source Sans Pro"/>
              </a:rPr>
              <a:t>Kisi-Kisi (Blueprint)</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Bagian</a:t>
                      </a:r>
                    </a:p>
                  </a:txBody>
                  <a:tcPr anchor="ctr" marL="73152" marR="73152">
                    <a:solidFill>
                      <a:srgbClr val="0F2B46"/>
                    </a:solidFill>
                  </a:tcPr>
                </a:tc>
                <a:tc>
                  <a:txBody>
                    <a:bodyPr/>
                    <a:lstStyle/>
                    <a:p>
                      <a:r>
                        <a:rPr sz="1100" b="1">
                          <a:solidFill>
                            <a:srgbClr val="FFFFFF"/>
                          </a:solidFill>
                          <a:latin typeface="Source Sans Pro"/>
                        </a:rPr>
                        <a:t>Isi</a:t>
                      </a:r>
                    </a:p>
                  </a:txBody>
                  <a:tcPr anchor="ctr" marL="73152" marR="73152">
                    <a:solidFill>
                      <a:srgbClr val="0F2B46"/>
                    </a:solidFill>
                  </a:tcPr>
                </a:tc>
                <a:tc>
                  <a:txBody>
                    <a:bodyPr/>
                    <a:lstStyle/>
                    <a:p>
                      <a:r>
                        <a:rPr sz="1100" b="1">
                          <a:solidFill>
                            <a:srgbClr val="FFFFFF"/>
                          </a:solidFill>
                          <a:latin typeface="Source Sans Pro"/>
                        </a:rPr>
                        <a:t>Modul sumber</a:t>
                      </a:r>
                    </a:p>
                  </a:txBody>
                  <a:tcPr anchor="ctr" marL="73152" marR="73152">
                    <a:solidFill>
                      <a:srgbClr val="0F2B46"/>
                    </a:solidFill>
                  </a:tcPr>
                </a:tc>
                <a:tc>
                  <a:txBody>
                    <a:bodyPr/>
                    <a:lstStyle/>
                    <a:p>
                      <a:r>
                        <a:rPr sz="1100" b="1">
                          <a:solidFill>
                            <a:srgbClr val="FFFFFF"/>
                          </a:solidFill>
                          <a:latin typeface="Source Sans Pro"/>
                        </a:rPr>
                        <a:t>Poin</a:t>
                      </a:r>
                    </a:p>
                  </a:txBody>
                  <a:tcPr anchor="ctr" marL="73152" marR="73152">
                    <a:solidFill>
                      <a:srgbClr val="0F2B46"/>
                    </a:solidFill>
                  </a:tcPr>
                </a:tc>
              </a:tr>
              <a:tr h="384048">
                <a:tc>
                  <a:txBody>
                    <a:bodyPr/>
                    <a:lstStyle/>
                    <a:p>
                      <a:r>
                        <a:rPr sz="1100" b="1">
                          <a:solidFill>
                            <a:srgbClr val="222830"/>
                          </a:solidFill>
                          <a:latin typeface="Source Sans Pro"/>
                        </a:rPr>
                        <a:t>A.1</a:t>
                      </a:r>
                    </a:p>
                  </a:txBody>
                  <a:tcPr anchor="ctr" marL="73152" marR="73152" marT="27432" marB="27432">
                    <a:solidFill>
                      <a:srgbClr val="FFFFFF"/>
                    </a:solidFill>
                  </a:tcPr>
                </a:tc>
                <a:tc>
                  <a:txBody>
                    <a:bodyPr/>
                    <a:lstStyle/>
                    <a:p>
                      <a:r>
                        <a:rPr sz="1100" b="0">
                          <a:solidFill>
                            <a:srgbClr val="222830"/>
                          </a:solidFill>
                          <a:latin typeface="Source Sans Pro"/>
                        </a:rPr>
                        <a:t>Makro &amp; siklus: membaca kondisi dan implikasinya</a:t>
                      </a:r>
                    </a:p>
                  </a:txBody>
                  <a:tcPr anchor="ctr" marL="73152" marR="73152" marT="27432" marB="27432">
                    <a:solidFill>
                      <a:srgbClr val="FFFFFF"/>
                    </a:solidFill>
                  </a:tcPr>
                </a:tc>
                <a:tc>
                  <a:txBody>
                    <a:bodyPr/>
                    <a:lstStyle/>
                    <a:p>
                      <a:r>
                        <a:rPr sz="1100" b="0">
                          <a:solidFill>
                            <a:srgbClr val="222830"/>
                          </a:solidFill>
                          <a:latin typeface="Source Sans Pro"/>
                        </a:rPr>
                        <a:t>L2.1, L2.2</a:t>
                      </a:r>
                    </a:p>
                  </a:txBody>
                  <a:tcPr anchor="ctr" marL="73152" marR="73152" marT="27432" marB="27432">
                    <a:solidFill>
                      <a:srgbClr val="FFFFFF"/>
                    </a:solidFill>
                  </a:tcPr>
                </a:tc>
                <a:tc>
                  <a:txBody>
                    <a:bodyPr/>
                    <a:lstStyle/>
                    <a:p>
                      <a:r>
                        <a:rPr sz="1100" b="0">
                          <a:solidFill>
                            <a:srgbClr val="222830"/>
                          </a:solidFill>
                          <a:latin typeface="Source Sans Pro"/>
                        </a:rPr>
                        <a:t>15</a:t>
                      </a:r>
                    </a:p>
                  </a:txBody>
                  <a:tcPr anchor="ctr" marL="73152" marR="73152" marT="27432" marB="27432">
                    <a:solidFill>
                      <a:srgbClr val="FFFFFF"/>
                    </a:solidFill>
                  </a:tcPr>
                </a:tc>
              </a:tr>
              <a:tr h="384048">
                <a:tc>
                  <a:txBody>
                    <a:bodyPr/>
                    <a:lstStyle/>
                    <a:p>
                      <a:r>
                        <a:rPr sz="1100" b="1">
                          <a:solidFill>
                            <a:srgbClr val="222830"/>
                          </a:solidFill>
                          <a:latin typeface="Source Sans Pro"/>
                        </a:rPr>
                        <a:t>A.2</a:t>
                      </a:r>
                    </a:p>
                  </a:txBody>
                  <a:tcPr anchor="ctr" marL="73152" marR="73152" marT="27432" marB="27432">
                    <a:solidFill>
                      <a:srgbClr val="F1F4F8"/>
                    </a:solidFill>
                  </a:tcPr>
                </a:tc>
                <a:tc>
                  <a:txBody>
                    <a:bodyPr/>
                    <a:lstStyle/>
                    <a:p>
                      <a:r>
                        <a:rPr sz="1100" b="0">
                          <a:solidFill>
                            <a:srgbClr val="222830"/>
                          </a:solidFill>
                          <a:latin typeface="Source Sans Pro"/>
                        </a:rPr>
                        <a:t>Statistik terapan: menguji sebuah klaim</a:t>
                      </a:r>
                    </a:p>
                  </a:txBody>
                  <a:tcPr anchor="ctr" marL="73152" marR="73152" marT="27432" marB="27432">
                    <a:solidFill>
                      <a:srgbClr val="F1F4F8"/>
                    </a:solidFill>
                  </a:tcPr>
                </a:tc>
                <a:tc>
                  <a:txBody>
                    <a:bodyPr/>
                    <a:lstStyle/>
                    <a:p>
                      <a:r>
                        <a:rPr sz="1100" b="0">
                          <a:solidFill>
                            <a:srgbClr val="222830"/>
                          </a:solidFill>
                          <a:latin typeface="Source Sans Pro"/>
                        </a:rPr>
                        <a:t>L2.3</a:t>
                      </a:r>
                    </a:p>
                  </a:txBody>
                  <a:tcPr anchor="ctr" marL="73152" marR="73152" marT="27432" marB="27432">
                    <a:solidFill>
                      <a:srgbClr val="F1F4F8"/>
                    </a:solidFill>
                  </a:tcPr>
                </a:tc>
                <a:tc>
                  <a:txBody>
                    <a:bodyPr/>
                    <a:lstStyle/>
                    <a:p>
                      <a:r>
                        <a:rPr sz="1100" b="0">
                          <a:solidFill>
                            <a:srgbClr val="222830"/>
                          </a:solidFill>
                          <a:latin typeface="Source Sans Pro"/>
                        </a:rPr>
                        <a:t>20</a:t>
                      </a:r>
                    </a:p>
                  </a:txBody>
                  <a:tcPr anchor="ctr" marL="73152" marR="73152" marT="27432" marB="27432">
                    <a:solidFill>
                      <a:srgbClr val="F1F4F8"/>
                    </a:solidFill>
                  </a:tcPr>
                </a:tc>
              </a:tr>
              <a:tr h="384048">
                <a:tc>
                  <a:txBody>
                    <a:bodyPr/>
                    <a:lstStyle/>
                    <a:p>
                      <a:r>
                        <a:rPr sz="1100" b="1">
                          <a:solidFill>
                            <a:srgbClr val="222830"/>
                          </a:solidFill>
                          <a:latin typeface="Source Sans Pro"/>
                        </a:rPr>
                        <a:t>A.3</a:t>
                      </a:r>
                    </a:p>
                  </a:txBody>
                  <a:tcPr anchor="ctr" marL="73152" marR="73152" marT="27432" marB="27432">
                    <a:solidFill>
                      <a:srgbClr val="FFFFFF"/>
                    </a:solidFill>
                  </a:tcPr>
                </a:tc>
                <a:tc>
                  <a:txBody>
                    <a:bodyPr/>
                    <a:lstStyle/>
                    <a:p>
                      <a:r>
                        <a:rPr sz="1100" b="0">
                          <a:solidFill>
                            <a:srgbClr val="222830"/>
                          </a:solidFill>
                          <a:latin typeface="Source Sans Pro"/>
                        </a:rPr>
                        <a:t>Metodologi riset: menilai kualitas sumber</a:t>
                      </a:r>
                    </a:p>
                  </a:txBody>
                  <a:tcPr anchor="ctr" marL="73152" marR="73152" marT="27432" marB="27432">
                    <a:solidFill>
                      <a:srgbClr val="FFFFFF"/>
                    </a:solidFill>
                  </a:tcPr>
                </a:tc>
                <a:tc>
                  <a:txBody>
                    <a:bodyPr/>
                    <a:lstStyle/>
                    <a:p>
                      <a:r>
                        <a:rPr sz="1100" b="0">
                          <a:solidFill>
                            <a:srgbClr val="222830"/>
                          </a:solidFill>
                          <a:latin typeface="Source Sans Pro"/>
                        </a:rPr>
                        <a:t>L2.4</a:t>
                      </a:r>
                    </a:p>
                  </a:txBody>
                  <a:tcPr anchor="ctr" marL="73152" marR="73152" marT="27432" marB="27432">
                    <a:solidFill>
                      <a:srgbClr val="FFFFFF"/>
                    </a:solidFill>
                  </a:tcPr>
                </a:tc>
                <a:tc>
                  <a:txBody>
                    <a:bodyPr/>
                    <a:lstStyle/>
                    <a:p>
                      <a:r>
                        <a:rPr sz="1100" b="0">
                          <a:solidFill>
                            <a:srgbClr val="222830"/>
                          </a:solidFill>
                          <a:latin typeface="Source Sans Pro"/>
                        </a:rPr>
                        <a:t>10</a:t>
                      </a:r>
                    </a:p>
                  </a:txBody>
                  <a:tcPr anchor="ctr" marL="73152" marR="73152" marT="27432" marB="27432">
                    <a:solidFill>
                      <a:srgbClr val="FFFFFF"/>
                    </a:solidFill>
                  </a:tcPr>
                </a:tc>
              </a:tr>
              <a:tr h="384048">
                <a:tc>
                  <a:txBody>
                    <a:bodyPr/>
                    <a:lstStyle/>
                    <a:p>
                      <a:r>
                        <a:rPr sz="1100" b="1">
                          <a:solidFill>
                            <a:srgbClr val="222830"/>
                          </a:solidFill>
                          <a:latin typeface="Source Sans Pro"/>
                        </a:rPr>
                        <a:t>A.4</a:t>
                      </a:r>
                    </a:p>
                  </a:txBody>
                  <a:tcPr anchor="ctr" marL="73152" marR="73152" marT="27432" marB="27432">
                    <a:solidFill>
                      <a:srgbClr val="F1F4F8"/>
                    </a:solidFill>
                  </a:tcPr>
                </a:tc>
                <a:tc>
                  <a:txBody>
                    <a:bodyPr/>
                    <a:lstStyle/>
                    <a:p>
                      <a:r>
                        <a:rPr sz="1100" b="0">
                          <a:solidFill>
                            <a:srgbClr val="222830"/>
                          </a:solidFill>
                          <a:latin typeface="Source Sans Pro"/>
                        </a:rPr>
                        <a:t>**Kasus jalur** — Investor: analisis dan valuasi PT Nusantara Terpadu</a:t>
                      </a:r>
                    </a:p>
                  </a:txBody>
                  <a:tcPr anchor="ctr" marL="73152" marR="73152" marT="27432" marB="27432">
                    <a:solidFill>
                      <a:srgbClr val="F1F4F8"/>
                    </a:solidFill>
                  </a:tcPr>
                </a:tc>
                <a:tc>
                  <a:txBody>
                    <a:bodyPr/>
                    <a:lstStyle/>
                    <a:p>
                      <a:r>
                        <a:rPr sz="1100" b="0">
                          <a:solidFill>
                            <a:srgbClr val="222830"/>
                          </a:solidFill>
                          <a:latin typeface="Source Sans Pro"/>
                        </a:rPr>
                        <a:t>L2I.1–L2I.6</a:t>
                      </a:r>
                    </a:p>
                  </a:txBody>
                  <a:tcPr anchor="ctr" marL="73152" marR="73152" marT="27432" marB="27432">
                    <a:solidFill>
                      <a:srgbClr val="F1F4F8"/>
                    </a:solidFill>
                  </a:tcPr>
                </a:tc>
                <a:tc>
                  <a:txBody>
                    <a:bodyPr/>
                    <a:lstStyle/>
                    <a:p>
                      <a:r>
                        <a:rPr sz="1100" b="0">
                          <a:solidFill>
                            <a:srgbClr val="222830"/>
                          </a:solidFill>
                          <a:latin typeface="Source Sans Pro"/>
                        </a:rPr>
                        <a:t>45</a:t>
                      </a:r>
                    </a:p>
                  </a:txBody>
                  <a:tcPr anchor="ctr" marL="73152" marR="73152" marT="27432" marB="27432">
                    <a:solidFill>
                      <a:srgbClr val="F1F4F8"/>
                    </a:solidFill>
                  </a:tcPr>
                </a:tc>
              </a:tr>
              <a:tr h="384048">
                <a:tc>
                  <a:txBody>
                    <a:bodyPr/>
                    <a:lstStyle/>
                    <a:p>
                      <a:r>
                        <a:rPr sz="1100" b="1">
                          <a:solidFill>
                            <a:srgbClr val="222830"/>
                          </a:solidFill>
                          <a:latin typeface="Source Sans Pro"/>
                        </a:rPr>
                        <a:t>A.4</a:t>
                      </a:r>
                    </a:p>
                  </a:txBody>
                  <a:tcPr anchor="ctr" marL="73152" marR="73152" marT="27432" marB="27432">
                    <a:solidFill>
                      <a:srgbClr val="FFFFFF"/>
                    </a:solidFill>
                  </a:tcPr>
                </a:tc>
                <a:tc>
                  <a:txBody>
                    <a:bodyPr/>
                    <a:lstStyle/>
                    <a:p>
                      <a:r>
                        <a:rPr sz="1100" b="0">
                          <a:solidFill>
                            <a:srgbClr val="222830"/>
                          </a:solidFill>
                          <a:latin typeface="Source Sans Pro"/>
                        </a:rPr>
                        <a:t>**Kasus jalur** — Trader: evaluasi tiga rencana kandidat</a:t>
                      </a:r>
                    </a:p>
                  </a:txBody>
                  <a:tcPr anchor="ctr" marL="73152" marR="73152" marT="27432" marB="27432">
                    <a:solidFill>
                      <a:srgbClr val="FFFFFF"/>
                    </a:solidFill>
                  </a:tcPr>
                </a:tc>
                <a:tc>
                  <a:txBody>
                    <a:bodyPr/>
                    <a:lstStyle/>
                    <a:p>
                      <a:r>
                        <a:rPr sz="1100" b="0">
                          <a:solidFill>
                            <a:srgbClr val="222830"/>
                          </a:solidFill>
                          <a:latin typeface="Source Sans Pro"/>
                        </a:rPr>
                        <a:t>L2T.1–L2T.6</a:t>
                      </a:r>
                    </a:p>
                  </a:txBody>
                  <a:tcPr anchor="ctr" marL="73152" marR="73152" marT="27432" marB="27432">
                    <a:solidFill>
                      <a:srgbClr val="FFFFFF"/>
                    </a:solidFill>
                  </a:tcPr>
                </a:tc>
                <a:tc>
                  <a:txBody>
                    <a:bodyPr/>
                    <a:lstStyle/>
                    <a:p>
                      <a:r>
                        <a:rPr sz="1100" b="0">
                          <a:solidFill>
                            <a:srgbClr val="222830"/>
                          </a:solidFill>
                          <a:latin typeface="Source Sans Pro"/>
                        </a:rPr>
                        <a:t>45</a:t>
                      </a:r>
                    </a:p>
                  </a:txBody>
                  <a:tcPr anchor="ctr" marL="73152" marR="73152" marT="27432" marB="27432">
                    <a:solidFill>
                      <a:srgbClr val="FFFFFF"/>
                    </a:solidFill>
                  </a:tcPr>
                </a:tc>
              </a:tr>
              <a:tr h="384048">
                <a:tc>
                  <a:txBody>
                    <a:bodyPr/>
                    <a:lstStyle/>
                    <a:p>
                      <a:r>
                        <a:rPr sz="1100" b="1">
                          <a:solidFill>
                            <a:srgbClr val="222830"/>
                          </a:solidFill>
                          <a:latin typeface="Source Sans Pro"/>
                        </a:rPr>
                        <a:t>A.5</a:t>
                      </a:r>
                    </a:p>
                  </a:txBody>
                  <a:tcPr anchor="ctr" marL="73152" marR="73152" marT="27432" marB="27432">
                    <a:solidFill>
                      <a:srgbClr val="F1F4F8"/>
                    </a:solidFill>
                  </a:tcPr>
                </a:tc>
                <a:tc>
                  <a:txBody>
                    <a:bodyPr/>
                    <a:lstStyle/>
                    <a:p>
                      <a:r>
                        <a:rPr sz="1100" b="0">
                          <a:solidFill>
                            <a:srgbClr val="222830"/>
                          </a:solidFill>
                          <a:latin typeface="Source Sans Pro"/>
                        </a:rPr>
                        <a:t>Etika &amp; batas layanan</a:t>
                      </a:r>
                    </a:p>
                  </a:txBody>
                  <a:tcPr anchor="ctr" marL="73152" marR="73152" marT="27432" marB="27432">
                    <a:solidFill>
                      <a:srgbClr val="F1F4F8"/>
                    </a:solidFill>
                  </a:tcPr>
                </a:tc>
                <a:tc>
                  <a:txBody>
                    <a:bodyPr/>
                    <a:lstStyle/>
                    <a:p>
                      <a:r>
                        <a:rPr sz="1100" b="0">
                          <a:solidFill>
                            <a:srgbClr val="222830"/>
                          </a:solidFill>
                          <a:latin typeface="Source Sans Pro"/>
                        </a:rPr>
                        <a:t>L2.4, seluruh modul</a:t>
                      </a:r>
                    </a:p>
                  </a:txBody>
                  <a:tcPr anchor="ctr" marL="73152" marR="73152" marT="27432" marB="27432">
                    <a:solidFill>
                      <a:srgbClr val="F1F4F8"/>
                    </a:solidFill>
                  </a:tcPr>
                </a:tc>
                <a:tc>
                  <a:txBody>
                    <a:bodyPr/>
                    <a:lstStyle/>
                    <a:p>
                      <a:r>
                        <a:rPr sz="1100" b="0">
                          <a:solidFill>
                            <a:srgbClr val="222830"/>
                          </a:solidFill>
                          <a:latin typeface="Source Sans Pro"/>
                        </a:rPr>
                        <a:t>10</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3.</a:t>
            </a:r>
          </a:p>
          <a:p>
            <a:pPr algn="l">
              <a:lnSpc>
                <a:spcPct val="110000"/>
              </a:lnSpc>
              <a:spcBef>
                <a:spcPts val="0"/>
              </a:spcBef>
              <a:spcAft>
                <a:spcPts val="600"/>
              </a:spcAft>
            </a:pPr>
            <a:r>
              <a:rPr sz="2400" b="1">
                <a:solidFill>
                  <a:srgbClr val="0F2B46"/>
                </a:solidFill>
                <a:latin typeface="Source Sans Pro"/>
              </a:rPr>
              <a:t>Kisi-Kisi (Blueprint)</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2659303"/>
                <a:gridCol w="2659303"/>
                <a:gridCol w="2659303"/>
                <a:gridCol w="2659306"/>
              </a:tblGrid>
              <a:tr h="384048">
                <a:tc>
                  <a:txBody>
                    <a:bodyPr/>
                    <a:lstStyle/>
                    <a:p>
                      <a:r>
                        <a:rPr sz="1100" b="1">
                          <a:solidFill>
                            <a:srgbClr val="FFFFFF"/>
                          </a:solidFill>
                          <a:latin typeface="Source Sans Pro"/>
                        </a:rPr>
                        <a:t>Aspek</a:t>
                      </a:r>
                    </a:p>
                  </a:txBody>
                  <a:tcPr anchor="ctr" marL="73152" marR="73152">
                    <a:solidFill>
                      <a:srgbClr val="0F2B46"/>
                    </a:solidFill>
                  </a:tcPr>
                </a:tc>
                <a:tc>
                  <a:txBody>
                    <a:bodyPr/>
                    <a:lstStyle/>
                    <a:p>
                      <a:r>
                        <a:rPr sz="1100" b="1">
                          <a:solidFill>
                            <a:srgbClr val="FFFFFF"/>
                          </a:solidFill>
                          <a:latin typeface="Source Sans Pro"/>
                        </a:rPr>
                        <a:t>Investor</a:t>
                      </a:r>
                    </a:p>
                  </a:txBody>
                  <a:tcPr anchor="ctr" marL="73152" marR="73152">
                    <a:solidFill>
                      <a:srgbClr val="0F2B46"/>
                    </a:solidFill>
                  </a:tcPr>
                </a:tc>
                <a:tc>
                  <a:txBody>
                    <a:bodyPr/>
                    <a:lstStyle/>
                    <a:p>
                      <a:r>
                        <a:rPr sz="1100" b="1">
                          <a:solidFill>
                            <a:srgbClr val="FFFFFF"/>
                          </a:solidFill>
                          <a:latin typeface="Source Sans Pro"/>
                        </a:rPr>
                        <a:t>Trader</a:t>
                      </a:r>
                    </a:p>
                  </a:txBody>
                  <a:tcPr anchor="ctr" marL="73152" marR="73152">
                    <a:solidFill>
                      <a:srgbClr val="0F2B46"/>
                    </a:solidFill>
                  </a:tcPr>
                </a:tc>
                <a:tc>
                  <a:txBody>
                    <a:bodyPr/>
                    <a:lstStyle/>
                    <a:p>
                      <a:r>
                        <a:rPr sz="1100" b="1">
                          <a:solidFill>
                            <a:srgbClr val="FFFFFF"/>
                          </a:solidFill>
                          <a:latin typeface="Source Sans Pro"/>
                        </a:rPr>
                        <a:t>Poin</a:t>
                      </a:r>
                    </a:p>
                  </a:txBody>
                  <a:tcPr anchor="ctr" marL="73152" marR="73152">
                    <a:solidFill>
                      <a:srgbClr val="0F2B46"/>
                    </a:solidFill>
                  </a:tcPr>
                </a:tc>
              </a:tr>
              <a:tr h="384048">
                <a:tc>
                  <a:txBody>
                    <a:bodyPr/>
                    <a:lstStyle/>
                    <a:p>
                      <a:r>
                        <a:rPr sz="1100" b="1">
                          <a:solidFill>
                            <a:srgbClr val="222830"/>
                          </a:solidFill>
                          <a:latin typeface="Source Sans Pro"/>
                        </a:rPr>
                        <a:t>Kelengkapan struktur</a:t>
                      </a:r>
                    </a:p>
                  </a:txBody>
                  <a:tcPr anchor="ctr" marL="73152" marR="73152" marT="27432" marB="27432">
                    <a:solidFill>
                      <a:srgbClr val="FFFFFF"/>
                    </a:solidFill>
                  </a:tcPr>
                </a:tc>
                <a:tc>
                  <a:txBody>
                    <a:bodyPr/>
                    <a:lstStyle/>
                    <a:p>
                      <a:r>
                        <a:rPr sz="1100" b="0">
                          <a:solidFill>
                            <a:srgbClr val="222830"/>
                          </a:solidFill>
                          <a:latin typeface="Source Sans Pro"/>
                        </a:rPr>
                        <a:t>9 bagian memo</a:t>
                      </a:r>
                    </a:p>
                  </a:txBody>
                  <a:tcPr anchor="ctr" marL="73152" marR="73152" marT="27432" marB="27432">
                    <a:solidFill>
                      <a:srgbClr val="FFFFFF"/>
                    </a:solidFill>
                  </a:tcPr>
                </a:tc>
                <a:tc>
                  <a:txBody>
                    <a:bodyPr/>
                    <a:lstStyle/>
                    <a:p>
                      <a:r>
                        <a:rPr sz="1100" b="0">
                          <a:solidFill>
                            <a:srgbClr val="222830"/>
                          </a:solidFill>
                          <a:latin typeface="Source Sans Pro"/>
                        </a:rPr>
                        <a:t>9 komponen rencana</a:t>
                      </a:r>
                    </a:p>
                  </a:txBody>
                  <a:tcPr anchor="ctr" marL="73152" marR="73152" marT="27432" marB="27432">
                    <a:solidFill>
                      <a:srgbClr val="FFFFFF"/>
                    </a:solidFill>
                  </a:tcPr>
                </a:tc>
                <a:tc>
                  <a:txBody>
                    <a:bodyPr/>
                    <a:lstStyle/>
                    <a:p>
                      <a:r>
                        <a:rPr sz="1100" b="0">
                          <a:solidFill>
                            <a:srgbClr val="222830"/>
                          </a:solidFill>
                          <a:latin typeface="Source Sans Pro"/>
                        </a:rPr>
                        <a:t>20</a:t>
                      </a:r>
                    </a:p>
                  </a:txBody>
                  <a:tcPr anchor="ctr" marL="73152" marR="73152" marT="27432" marB="27432">
                    <a:solidFill>
                      <a:srgbClr val="FFFFFF"/>
                    </a:solidFill>
                  </a:tcPr>
                </a:tc>
              </a:tr>
              <a:tr h="384048">
                <a:tc>
                  <a:txBody>
                    <a:bodyPr/>
                    <a:lstStyle/>
                    <a:p>
                      <a:r>
                        <a:rPr sz="1100" b="1">
                          <a:solidFill>
                            <a:srgbClr val="222830"/>
                          </a:solidFill>
                          <a:latin typeface="Source Sans Pro"/>
                        </a:rPr>
                        <a:t>Ketepatan kuantitatif</a:t>
                      </a:r>
                    </a:p>
                  </a:txBody>
                  <a:tcPr anchor="ctr" marL="73152" marR="73152" marT="27432" marB="27432">
                    <a:solidFill>
                      <a:srgbClr val="F1F4F8"/>
                    </a:solidFill>
                  </a:tcPr>
                </a:tc>
                <a:tc>
                  <a:txBody>
                    <a:bodyPr/>
                    <a:lstStyle/>
                    <a:p>
                      <a:r>
                        <a:rPr sz="1100" b="0">
                          <a:solidFill>
                            <a:srgbClr val="222830"/>
                          </a:solidFill>
                          <a:latin typeface="Source Sans Pro"/>
                        </a:rPr>
                        <a:t>Valuasi, reverse DCF, sensitivitas</a:t>
                      </a:r>
                    </a:p>
                  </a:txBody>
                  <a:tcPr anchor="ctr" marL="73152" marR="73152" marT="27432" marB="27432">
                    <a:solidFill>
                      <a:srgbClr val="F1F4F8"/>
                    </a:solidFill>
                  </a:tcPr>
                </a:tc>
                <a:tc>
                  <a:txBody>
                    <a:bodyPr/>
                    <a:lstStyle/>
                    <a:p>
                      <a:r>
                        <a:rPr sz="1100" b="0">
                          <a:solidFill>
                            <a:srgbClr val="222830"/>
                          </a:solidFill>
                          <a:latin typeface="Source Sans Pro"/>
                        </a:rPr>
                        <a:t>E, σ, n, drawdown, Kelly</a:t>
                      </a:r>
                    </a:p>
                  </a:txBody>
                  <a:tcPr anchor="ctr" marL="73152" marR="73152" marT="27432" marB="27432">
                    <a:solidFill>
                      <a:srgbClr val="F1F4F8"/>
                    </a:solidFill>
                  </a:tcPr>
                </a:tc>
                <a:tc>
                  <a:txBody>
                    <a:bodyPr/>
                    <a:lstStyle/>
                    <a:p>
                      <a:r>
                        <a:rPr sz="1100" b="0">
                          <a:solidFill>
                            <a:srgbClr val="222830"/>
                          </a:solidFill>
                          <a:latin typeface="Source Sans Pro"/>
                        </a:rPr>
                        <a:t>25</a:t>
                      </a:r>
                    </a:p>
                  </a:txBody>
                  <a:tcPr anchor="ctr" marL="73152" marR="73152" marT="27432" marB="27432">
                    <a:solidFill>
                      <a:srgbClr val="F1F4F8"/>
                    </a:solidFill>
                  </a:tcPr>
                </a:tc>
              </a:tr>
              <a:tr h="384048">
                <a:tc>
                  <a:txBody>
                    <a:bodyPr/>
                    <a:lstStyle/>
                    <a:p>
                      <a:r>
                        <a:rPr sz="1100" b="1">
                          <a:solidFill>
                            <a:srgbClr val="222830"/>
                          </a:solidFill>
                          <a:latin typeface="Source Sans Pro"/>
                        </a:rPr>
                        <a:t>Kualitas bukti</a:t>
                      </a:r>
                    </a:p>
                  </a:txBody>
                  <a:tcPr anchor="ctr" marL="73152" marR="73152" marT="27432" marB="27432">
                    <a:solidFill>
                      <a:srgbClr val="FFFFFF"/>
                    </a:solidFill>
                  </a:tcPr>
                </a:tc>
                <a:tc>
                  <a:txBody>
                    <a:bodyPr/>
                    <a:lstStyle/>
                    <a:p>
                      <a:r>
                        <a:rPr sz="1100" b="0">
                          <a:solidFill>
                            <a:srgbClr val="222830"/>
                          </a:solidFill>
                          <a:latin typeface="Source Sans Pro"/>
                        </a:rPr>
                        <a:t>Sumber primer, dapat diperiksa ulang</a:t>
                      </a:r>
                    </a:p>
                  </a:txBody>
                  <a:tcPr anchor="ctr" marL="73152" marR="73152" marT="27432" marB="27432">
                    <a:solidFill>
                      <a:srgbClr val="FFFFFF"/>
                    </a:solidFill>
                  </a:tcPr>
                </a:tc>
                <a:tc>
                  <a:txBody>
                    <a:bodyPr/>
                    <a:lstStyle/>
                    <a:p>
                      <a:r>
                        <a:rPr sz="1100" b="0">
                          <a:solidFill>
                            <a:srgbClr val="222830"/>
                          </a:solidFill>
                          <a:latin typeface="Source Sans Pro"/>
                        </a:rPr>
                        <a:t>Uji base rate, koreksi banyak-uji</a:t>
                      </a:r>
                    </a:p>
                  </a:txBody>
                  <a:tcPr anchor="ctr" marL="73152" marR="73152" marT="27432" marB="27432">
                    <a:solidFill>
                      <a:srgbClr val="FFFFFF"/>
                    </a:solidFill>
                  </a:tcPr>
                </a:tc>
                <a:tc>
                  <a:txBody>
                    <a:bodyPr/>
                    <a:lstStyle/>
                    <a:p>
                      <a:r>
                        <a:rPr sz="1100" b="0">
                          <a:solidFill>
                            <a:srgbClr val="222830"/>
                          </a:solidFill>
                          <a:latin typeface="Source Sans Pro"/>
                        </a:rPr>
                        <a:t>20</a:t>
                      </a:r>
                    </a:p>
                  </a:txBody>
                  <a:tcPr anchor="ctr" marL="73152" marR="73152" marT="27432" marB="27432">
                    <a:solidFill>
                      <a:srgbClr val="FFFFFF"/>
                    </a:solidFill>
                  </a:tcPr>
                </a:tc>
              </a:tr>
              <a:tr h="384048">
                <a:tc>
                  <a:txBody>
                    <a:bodyPr/>
                    <a:lstStyle/>
                    <a:p>
                      <a:r>
                        <a:rPr sz="1100" b="1">
                          <a:solidFill>
                            <a:srgbClr val="222830"/>
                          </a:solidFill>
                          <a:latin typeface="Source Sans Pro"/>
                        </a:rPr>
                        <a:t>Perlakuan risiko **(D4)**</a:t>
                      </a:r>
                    </a:p>
                  </a:txBody>
                  <a:tcPr anchor="ctr" marL="73152" marR="73152" marT="27432" marB="27432">
                    <a:solidFill>
                      <a:srgbClr val="F1F4F8"/>
                    </a:solidFill>
                  </a:tcPr>
                </a:tc>
                <a:tc>
                  <a:txBody>
                    <a:bodyPr/>
                    <a:lstStyle/>
                    <a:p>
                      <a:r>
                        <a:rPr sz="1100" b="0">
                          <a:solidFill>
                            <a:srgbClr val="222830"/>
                          </a:solidFill>
                          <a:latin typeface="Source Sans Pro"/>
                        </a:rPr>
                        <a:t>Skenario turun, apa yang membatalkan tesis</a:t>
                      </a:r>
                    </a:p>
                  </a:txBody>
                  <a:tcPr anchor="ctr" marL="73152" marR="73152" marT="27432" marB="27432">
                    <a:solidFill>
                      <a:srgbClr val="F1F4F8"/>
                    </a:solidFill>
                  </a:tcPr>
                </a:tc>
                <a:tc>
                  <a:txBody>
                    <a:bodyPr/>
                    <a:lstStyle/>
                    <a:p>
                      <a:r>
                        <a:rPr sz="1100" b="0">
                          <a:solidFill>
                            <a:srgbClr val="222830"/>
                          </a:solidFill>
                          <a:latin typeface="Source Sans Pro"/>
                        </a:rPr>
                        <a:t>Sizing dari probabilitas drawdown</a:t>
                      </a:r>
                    </a:p>
                  </a:txBody>
                  <a:tcPr anchor="ctr" marL="73152" marR="73152" marT="27432" marB="27432">
                    <a:solidFill>
                      <a:srgbClr val="F1F4F8"/>
                    </a:solidFill>
                  </a:tcPr>
                </a:tc>
                <a:tc>
                  <a:txBody>
                    <a:bodyPr/>
                    <a:lstStyle/>
                    <a:p>
                      <a:r>
                        <a:rPr sz="1100" b="0">
                          <a:solidFill>
                            <a:srgbClr val="222830"/>
                          </a:solidFill>
                          <a:latin typeface="Source Sans Pro"/>
                        </a:rPr>
                        <a:t>20</a:t>
                      </a:r>
                    </a:p>
                  </a:txBody>
                  <a:tcPr anchor="ctr" marL="73152" marR="73152" marT="27432" marB="27432">
                    <a:solidFill>
                      <a:srgbClr val="F1F4F8"/>
                    </a:solidFill>
                  </a:tcPr>
                </a:tc>
              </a:tr>
              <a:tr h="384048">
                <a:tc>
                  <a:txBody>
                    <a:bodyPr/>
                    <a:lstStyle/>
                    <a:p>
                      <a:r>
                        <a:rPr sz="1100" b="1">
                          <a:solidFill>
                            <a:srgbClr val="222830"/>
                          </a:solidFill>
                          <a:latin typeface="Source Sans Pro"/>
                        </a:rPr>
                        <a:t>Kejujuran epistemik **(D6)**</a:t>
                      </a:r>
                    </a:p>
                  </a:txBody>
                  <a:tcPr anchor="ctr" marL="73152" marR="73152" marT="27432" marB="27432">
                    <a:solidFill>
                      <a:srgbClr val="FFFFFF"/>
                    </a:solidFill>
                  </a:tcPr>
                </a:tc>
                <a:tc>
                  <a:txBody>
                    <a:bodyPr/>
                    <a:lstStyle/>
                    <a:p>
                      <a:r>
                        <a:rPr sz="1100" b="0">
                          <a:solidFill>
                            <a:srgbClr val="222830"/>
                          </a:solidFill>
                          <a:latin typeface="Source Sans Pro"/>
                        </a:rPr>
                        <a:t>Menyatakan batas pengetahuan</a:t>
                      </a:r>
                    </a:p>
                  </a:txBody>
                  <a:tcPr anchor="ctr" marL="73152" marR="73152" marT="27432" marB="27432">
                    <a:solidFill>
                      <a:srgbClr val="FFFFFF"/>
                    </a:solidFill>
                  </a:tcPr>
                </a:tc>
                <a:tc>
                  <a:txBody>
                    <a:bodyPr/>
                    <a:lstStyle/>
                    <a:p>
                      <a:r>
                        <a:rPr sz="1100" b="0">
                          <a:solidFill>
                            <a:srgbClr val="222830"/>
                          </a:solidFill>
                          <a:latin typeface="Source Sans Pro"/>
                        </a:rPr>
                        <a:t>Menyatakan status validasi</a:t>
                      </a:r>
                    </a:p>
                  </a:txBody>
                  <a:tcPr anchor="ctr" marL="73152" marR="73152" marT="27432" marB="27432">
                    <a:solidFill>
                      <a:srgbClr val="FFFFFF"/>
                    </a:solidFill>
                  </a:tcPr>
                </a:tc>
                <a:tc>
                  <a:txBody>
                    <a:bodyPr/>
                    <a:lstStyle/>
                    <a:p>
                      <a:r>
                        <a:rPr sz="1100" b="0">
                          <a:solidFill>
                            <a:srgbClr val="222830"/>
                          </a:solidFill>
                          <a:latin typeface="Source Sans Pro"/>
                        </a:rPr>
                        <a:t>15</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24</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4.</a:t>
            </a:r>
          </a:p>
          <a:p>
            <a:pPr algn="l">
              <a:lnSpc>
                <a:spcPct val="108000"/>
              </a:lnSpc>
              <a:spcBef>
                <a:spcPts val="0"/>
              </a:spcBef>
              <a:spcAft>
                <a:spcPts val="600"/>
              </a:spcAft>
            </a:pPr>
            <a:r>
              <a:rPr sz="3400" b="1">
                <a:solidFill>
                  <a:srgbClr val="FFFFFF"/>
                </a:solidFill>
                <a:latin typeface="Source Sans Pro"/>
              </a:rPr>
              <a:t>Komponen A — Ujian Kasus Tertulis</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25</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Komponen A — Ujian Kasus Tertulis</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A.1.1</a:t>
            </a:r>
            <a:r>
              <a:rPr sz="1500" b="0">
                <a:solidFill>
                  <a:srgbClr val="222830"/>
                </a:solidFill>
                <a:latin typeface="Source Sans Pro"/>
              </a:rPr>
              <a:t> (3 poin) Hitung suku bunga kebijakan riil menggunakan inflasi umum dan menggunakan inflasi inti. Mana yang lebih relevan untuk menilai arah kebijakan, dan…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A.1.2</a:t>
            </a:r>
            <a:r>
              <a:rPr sz="1500" b="0">
                <a:solidFill>
                  <a:srgbClr val="222830"/>
                </a:solidFill>
                <a:latin typeface="Source Sans Pro"/>
              </a:rPr>
              <a:t> (3 poin) Hitung selisih imbal hasil 10 tahun dikurangi 2 tahun. Apa nama kondisi ini dan apa yang secara historis sering dikaitkan dengannya?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A.1.3</a:t>
            </a:r>
            <a:r>
              <a:rPr sz="1500" b="0">
                <a:solidFill>
                  <a:srgbClr val="222830"/>
                </a:solidFill>
                <a:latin typeface="Source Sans Pro"/>
              </a:rPr>
              <a:t> (4 poin) Pertumbuhan kredit (3,10%) berada di bawah pertumbuhan PDB nominal. Hitung pertumbuhan PDB nominal dan jelaskan apa yang ditunjukkan selisih…</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A.1.4</a:t>
            </a:r>
            <a:r>
              <a:rPr sz="1500" b="0">
                <a:solidFill>
                  <a:srgbClr val="222830"/>
                </a:solidFill>
                <a:latin typeface="Source Sans Pro"/>
              </a:rPr>
              <a:t> (5 poin) Seorang peserta menyimpulkan: "Kurva imbal hasil terbalik, jadi resesi pasti terjadi dalam 12 bulan." Koreksi pernyataan ini dengan merujuk pada…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A.2.1</a:t>
            </a:r>
            <a:r>
              <a:rPr sz="1500" b="0">
                <a:solidFill>
                  <a:srgbClr val="222830"/>
                </a:solidFill>
                <a:latin typeface="Source Sans Pro"/>
              </a:rPr>
              <a:t> (4 poin) Hitung galat baku proporsi untuk p = 0,68 dan n = 50, lalu hitung selang keyakinan 95%.</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A.2.2</a:t>
            </a:r>
            <a:r>
              <a:rPr sz="1500" b="0">
                <a:solidFill>
                  <a:srgbClr val="222830"/>
                </a:solidFill>
                <a:latin typeface="Source Sans Pro"/>
              </a:rPr>
              <a:t> (4 poin) Andaikan base rate untuk "reaksi" pada instrumen ini adalah 52%. Hitung z untuk selisihnya, dengan mengasumsikan base rate diketahui tanpa galat.</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26</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400" b="1">
                <a:solidFill>
                  <a:srgbClr val="0F2B46"/>
                </a:solidFill>
                <a:latin typeface="Source Sans Pro"/>
              </a:rPr>
              <a:t>Komponen A — Ujian Kasus Tertulis</a:t>
            </a:r>
          </a:p>
        </p:txBody>
      </p:sp>
      <p:graphicFrame>
        <p:nvGraphicFramePr>
          <p:cNvPr id="4" name="Table 3"/>
          <p:cNvGraphicFramePr>
            <a:graphicFrameLocks noGrp="1"/>
          </p:cNvGraphicFramePr>
          <p:nvPr/>
        </p:nvGraphicFramePr>
        <p:xfrm>
          <a:off x="777240" y="1828800"/>
          <a:ext cx="10637215" cy="3072384"/>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Indikator</a:t>
                      </a:r>
                    </a:p>
                  </a:txBody>
                  <a:tcPr anchor="ctr" marL="73152" marR="73152">
                    <a:solidFill>
                      <a:srgbClr val="0F2B46"/>
                    </a:solidFill>
                  </a:tcPr>
                </a:tc>
                <a:tc>
                  <a:txBody>
                    <a:bodyPr/>
                    <a:lstStyle/>
                    <a:p>
                      <a:r>
                        <a:rPr sz="1300" b="1">
                          <a:solidFill>
                            <a:srgbClr val="FFFFFF"/>
                          </a:solidFill>
                          <a:latin typeface="Source Sans Pro"/>
                        </a:rPr>
                        <a:t>Nilai</a:t>
                      </a:r>
                    </a:p>
                  </a:txBody>
                  <a:tcPr anchor="ctr" marL="73152" marR="73152">
                    <a:solidFill>
                      <a:srgbClr val="0F2B46"/>
                    </a:solidFill>
                  </a:tcPr>
                </a:tc>
              </a:tr>
              <a:tr h="384048">
                <a:tc>
                  <a:txBody>
                    <a:bodyPr/>
                    <a:lstStyle/>
                    <a:p>
                      <a:r>
                        <a:rPr sz="1300" b="1">
                          <a:solidFill>
                            <a:srgbClr val="222830"/>
                          </a:solidFill>
                          <a:latin typeface="Source Sans Pro"/>
                        </a:rPr>
                        <a:t>Inflasi umum (yoy)</a:t>
                      </a:r>
                    </a:p>
                  </a:txBody>
                  <a:tcPr anchor="ctr" marL="73152" marR="73152" marT="27432" marB="27432">
                    <a:solidFill>
                      <a:srgbClr val="FFFFFF"/>
                    </a:solidFill>
                  </a:tcPr>
                </a:tc>
                <a:tc>
                  <a:txBody>
                    <a:bodyPr/>
                    <a:lstStyle/>
                    <a:p>
                      <a:r>
                        <a:rPr sz="1300" b="0">
                          <a:solidFill>
                            <a:srgbClr val="222830"/>
                          </a:solidFill>
                          <a:latin typeface="Source Sans Pro"/>
                        </a:rPr>
                        <a:t>6,20%</a:t>
                      </a:r>
                    </a:p>
                  </a:txBody>
                  <a:tcPr anchor="ctr" marL="73152" marR="73152" marT="27432" marB="27432">
                    <a:solidFill>
                      <a:srgbClr val="FFFFFF"/>
                    </a:solidFill>
                  </a:tcPr>
                </a:tc>
              </a:tr>
              <a:tr h="384048">
                <a:tc>
                  <a:txBody>
                    <a:bodyPr/>
                    <a:lstStyle/>
                    <a:p>
                      <a:r>
                        <a:rPr sz="1300" b="1">
                          <a:solidFill>
                            <a:srgbClr val="222830"/>
                          </a:solidFill>
                          <a:latin typeface="Source Sans Pro"/>
                        </a:rPr>
                        <a:t>Inflasi inti (yoy)</a:t>
                      </a:r>
                    </a:p>
                  </a:txBody>
                  <a:tcPr anchor="ctr" marL="73152" marR="73152" marT="27432" marB="27432">
                    <a:solidFill>
                      <a:srgbClr val="F1F4F8"/>
                    </a:solidFill>
                  </a:tcPr>
                </a:tc>
                <a:tc>
                  <a:txBody>
                    <a:bodyPr/>
                    <a:lstStyle/>
                    <a:p>
                      <a:r>
                        <a:rPr sz="1300" b="0">
                          <a:solidFill>
                            <a:srgbClr val="222830"/>
                          </a:solidFill>
                          <a:latin typeface="Source Sans Pro"/>
                        </a:rPr>
                        <a:t>4,10%</a:t>
                      </a:r>
                    </a:p>
                  </a:txBody>
                  <a:tcPr anchor="ctr" marL="73152" marR="73152" marT="27432" marB="27432">
                    <a:solidFill>
                      <a:srgbClr val="F1F4F8"/>
                    </a:solidFill>
                  </a:tcPr>
                </a:tc>
              </a:tr>
              <a:tr h="384048">
                <a:tc>
                  <a:txBody>
                    <a:bodyPr/>
                    <a:lstStyle/>
                    <a:p>
                      <a:r>
                        <a:rPr sz="1300" b="1">
                          <a:solidFill>
                            <a:srgbClr val="222830"/>
                          </a:solidFill>
                          <a:latin typeface="Source Sans Pro"/>
                        </a:rPr>
                        <a:t>Suku bunga kebijakan</a:t>
                      </a:r>
                    </a:p>
                  </a:txBody>
                  <a:tcPr anchor="ctr" marL="73152" marR="73152" marT="27432" marB="27432">
                    <a:solidFill>
                      <a:srgbClr val="FFFFFF"/>
                    </a:solidFill>
                  </a:tcPr>
                </a:tc>
                <a:tc>
                  <a:txBody>
                    <a:bodyPr/>
                    <a:lstStyle/>
                    <a:p>
                      <a:r>
                        <a:rPr sz="1300" b="0">
                          <a:solidFill>
                            <a:srgbClr val="222830"/>
                          </a:solidFill>
                          <a:latin typeface="Source Sans Pro"/>
                        </a:rPr>
                        <a:t>5,75%</a:t>
                      </a:r>
                    </a:p>
                  </a:txBody>
                  <a:tcPr anchor="ctr" marL="73152" marR="73152" marT="27432" marB="27432">
                    <a:solidFill>
                      <a:srgbClr val="FFFFFF"/>
                    </a:solidFill>
                  </a:tcPr>
                </a:tc>
              </a:tr>
              <a:tr h="384048">
                <a:tc>
                  <a:txBody>
                    <a:bodyPr/>
                    <a:lstStyle/>
                    <a:p>
                      <a:r>
                        <a:rPr sz="1300" b="1">
                          <a:solidFill>
                            <a:srgbClr val="222830"/>
                          </a:solidFill>
                          <a:latin typeface="Source Sans Pro"/>
                        </a:rPr>
                        <a:t>Imbal hasil obligasi pemerintah 2 tahun</a:t>
                      </a:r>
                    </a:p>
                  </a:txBody>
                  <a:tcPr anchor="ctr" marL="73152" marR="73152" marT="27432" marB="27432">
                    <a:solidFill>
                      <a:srgbClr val="F1F4F8"/>
                    </a:solidFill>
                  </a:tcPr>
                </a:tc>
                <a:tc>
                  <a:txBody>
                    <a:bodyPr/>
                    <a:lstStyle/>
                    <a:p>
                      <a:r>
                        <a:rPr sz="1300" b="0">
                          <a:solidFill>
                            <a:srgbClr val="222830"/>
                          </a:solidFill>
                          <a:latin typeface="Source Sans Pro"/>
                        </a:rPr>
                        <a:t>6,40%</a:t>
                      </a:r>
                    </a:p>
                  </a:txBody>
                  <a:tcPr anchor="ctr" marL="73152" marR="73152" marT="27432" marB="27432">
                    <a:solidFill>
                      <a:srgbClr val="F1F4F8"/>
                    </a:solidFill>
                  </a:tcPr>
                </a:tc>
              </a:tr>
              <a:tr h="384048">
                <a:tc>
                  <a:txBody>
                    <a:bodyPr/>
                    <a:lstStyle/>
                    <a:p>
                      <a:r>
                        <a:rPr sz="1300" b="1">
                          <a:solidFill>
                            <a:srgbClr val="222830"/>
                          </a:solidFill>
                          <a:latin typeface="Source Sans Pro"/>
                        </a:rPr>
                        <a:t>Imbal hasil obligasi pemerintah 10 tahun</a:t>
                      </a:r>
                    </a:p>
                  </a:txBody>
                  <a:tcPr anchor="ctr" marL="73152" marR="73152" marT="27432" marB="27432">
                    <a:solidFill>
                      <a:srgbClr val="FFFFFF"/>
                    </a:solidFill>
                  </a:tcPr>
                </a:tc>
                <a:tc>
                  <a:txBody>
                    <a:bodyPr/>
                    <a:lstStyle/>
                    <a:p>
                      <a:r>
                        <a:rPr sz="1300" b="0">
                          <a:solidFill>
                            <a:srgbClr val="222830"/>
                          </a:solidFill>
                          <a:latin typeface="Source Sans Pro"/>
                        </a:rPr>
                        <a:t>6,15%</a:t>
                      </a:r>
                    </a:p>
                  </a:txBody>
                  <a:tcPr anchor="ctr" marL="73152" marR="73152" marT="27432" marB="27432">
                    <a:solidFill>
                      <a:srgbClr val="FFFFFF"/>
                    </a:solidFill>
                  </a:tcPr>
                </a:tc>
              </a:tr>
              <a:tr h="384048">
                <a:tc>
                  <a:txBody>
                    <a:bodyPr/>
                    <a:lstStyle/>
                    <a:p>
                      <a:r>
                        <a:rPr sz="1300" b="1">
                          <a:solidFill>
                            <a:srgbClr val="222830"/>
                          </a:solidFill>
                          <a:latin typeface="Source Sans Pro"/>
                        </a:rPr>
                        <a:t>Pertumbuhan PDB (yoy)</a:t>
                      </a:r>
                    </a:p>
                  </a:txBody>
                  <a:tcPr anchor="ctr" marL="73152" marR="73152" marT="27432" marB="27432">
                    <a:solidFill>
                      <a:srgbClr val="F1F4F8"/>
                    </a:solidFill>
                  </a:tcPr>
                </a:tc>
                <a:tc>
                  <a:txBody>
                    <a:bodyPr/>
                    <a:lstStyle/>
                    <a:p>
                      <a:r>
                        <a:rPr sz="1300" b="0">
                          <a:solidFill>
                            <a:srgbClr val="222830"/>
                          </a:solidFill>
                          <a:latin typeface="Source Sans Pro"/>
                        </a:rPr>
                        <a:t>4,80%</a:t>
                      </a:r>
                    </a:p>
                  </a:txBody>
                  <a:tcPr anchor="ctr" marL="73152" marR="73152" marT="27432" marB="27432">
                    <a:solidFill>
                      <a:srgbClr val="F1F4F8"/>
                    </a:solidFill>
                  </a:tcPr>
                </a:tc>
              </a:tr>
              <a:tr h="384048">
                <a:tc>
                  <a:txBody>
                    <a:bodyPr/>
                    <a:lstStyle/>
                    <a:p>
                      <a:r>
                        <a:rPr sz="1300" b="1">
                          <a:solidFill>
                            <a:srgbClr val="222830"/>
                          </a:solidFill>
                          <a:latin typeface="Source Sans Pro"/>
                        </a:rPr>
                        <a:t>Pertumbuhan kredit perbankan (yoy)</a:t>
                      </a:r>
                    </a:p>
                  </a:txBody>
                  <a:tcPr anchor="ctr" marL="73152" marR="73152" marT="27432" marB="27432">
                    <a:solidFill>
                      <a:srgbClr val="FFFFFF"/>
                    </a:solidFill>
                  </a:tcPr>
                </a:tc>
                <a:tc>
                  <a:txBody>
                    <a:bodyPr/>
                    <a:lstStyle/>
                    <a:p>
                      <a:r>
                        <a:rPr sz="1300" b="0">
                          <a:solidFill>
                            <a:srgbClr val="222830"/>
                          </a:solidFill>
                          <a:latin typeface="Source Sans Pro"/>
                        </a:rPr>
                        <a:t>3,10%</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27</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400" b="1">
                <a:solidFill>
                  <a:srgbClr val="0F2B46"/>
                </a:solidFill>
                <a:latin typeface="Source Sans Pro"/>
              </a:rPr>
              <a:t>Komponen A — Ujian Kasus Tertulis</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5318607"/>
                <a:gridCol w="5318608"/>
              </a:tblGrid>
              <a:tr h="384048">
                <a:tc>
                  <a:txBody>
                    <a:bodyPr/>
                    <a:lstStyle/>
                    <a:p>
                      <a:r>
                        <a:rPr sz="1300" b="1">
                          <a:solidFill>
                            <a:srgbClr val="FFFFFF"/>
                          </a:solidFill>
                          <a:latin typeface="Source Sans Pro"/>
                        </a:rPr>
                        <a:t>Pos</a:t>
                      </a:r>
                    </a:p>
                  </a:txBody>
                  <a:tcPr anchor="ctr" marL="73152" marR="73152">
                    <a:solidFill>
                      <a:srgbClr val="0F2B46"/>
                    </a:solidFill>
                  </a:tcPr>
                </a:tc>
                <a:tc>
                  <a:txBody>
                    <a:bodyPr/>
                    <a:lstStyle/>
                    <a:p>
                      <a:r>
                        <a:rPr sz="1300" b="1">
                          <a:solidFill>
                            <a:srgbClr val="FFFFFF"/>
                          </a:solidFill>
                          <a:latin typeface="Source Sans Pro"/>
                        </a:rPr>
                        <a:t>Nilai</a:t>
                      </a:r>
                    </a:p>
                  </a:txBody>
                  <a:tcPr anchor="ctr" marL="73152" marR="73152">
                    <a:solidFill>
                      <a:srgbClr val="0F2B46"/>
                    </a:solidFill>
                  </a:tcPr>
                </a:tc>
              </a:tr>
              <a:tr h="384048">
                <a:tc>
                  <a:txBody>
                    <a:bodyPr/>
                    <a:lstStyle/>
                    <a:p>
                      <a:r>
                        <a:rPr sz="1300" b="1">
                          <a:solidFill>
                            <a:srgbClr val="222830"/>
                          </a:solidFill>
                          <a:latin typeface="Source Sans Pro"/>
                        </a:rPr>
                        <a:t>Pendapatan</a:t>
                      </a:r>
                    </a:p>
                  </a:txBody>
                  <a:tcPr anchor="ctr" marL="73152" marR="73152" marT="27432" marB="27432">
                    <a:solidFill>
                      <a:srgbClr val="FFFFFF"/>
                    </a:solidFill>
                  </a:tcPr>
                </a:tc>
                <a:tc>
                  <a:txBody>
                    <a:bodyPr/>
                    <a:lstStyle/>
                    <a:p>
                      <a:r>
                        <a:rPr sz="1300" b="0">
                          <a:solidFill>
                            <a:srgbClr val="222830"/>
                          </a:solidFill>
                          <a:latin typeface="Source Sans Pro"/>
                        </a:rPr>
                        <a:t>6.800</a:t>
                      </a:r>
                    </a:p>
                  </a:txBody>
                  <a:tcPr anchor="ctr" marL="73152" marR="73152" marT="27432" marB="27432">
                    <a:solidFill>
                      <a:srgbClr val="FFFFFF"/>
                    </a:solidFill>
                  </a:tcPr>
                </a:tc>
              </a:tr>
              <a:tr h="384048">
                <a:tc>
                  <a:txBody>
                    <a:bodyPr/>
                    <a:lstStyle/>
                    <a:p>
                      <a:r>
                        <a:rPr sz="1300" b="1">
                          <a:solidFill>
                            <a:srgbClr val="222830"/>
                          </a:solidFill>
                          <a:latin typeface="Source Sans Pro"/>
                        </a:rPr>
                        <a:t>Beban pokok penjualan</a:t>
                      </a:r>
                    </a:p>
                  </a:txBody>
                  <a:tcPr anchor="ctr" marL="73152" marR="73152" marT="27432" marB="27432">
                    <a:solidFill>
                      <a:srgbClr val="F1F4F8"/>
                    </a:solidFill>
                  </a:tcPr>
                </a:tc>
                <a:tc>
                  <a:txBody>
                    <a:bodyPr/>
                    <a:lstStyle/>
                    <a:p>
                      <a:r>
                        <a:rPr sz="1300" b="0">
                          <a:solidFill>
                            <a:srgbClr val="222830"/>
                          </a:solidFill>
                          <a:latin typeface="Source Sans Pro"/>
                        </a:rPr>
                        <a:t>4.420</a:t>
                      </a:r>
                    </a:p>
                  </a:txBody>
                  <a:tcPr anchor="ctr" marL="73152" marR="73152" marT="27432" marB="27432">
                    <a:solidFill>
                      <a:srgbClr val="F1F4F8"/>
                    </a:solidFill>
                  </a:tcPr>
                </a:tc>
              </a:tr>
              <a:tr h="384048">
                <a:tc>
                  <a:txBody>
                    <a:bodyPr/>
                    <a:lstStyle/>
                    <a:p>
                      <a:r>
                        <a:rPr sz="1300" b="1">
                          <a:solidFill>
                            <a:srgbClr val="222830"/>
                          </a:solidFill>
                          <a:latin typeface="Source Sans Pro"/>
                        </a:rPr>
                        <a:t>Beban operasi</a:t>
                      </a:r>
                    </a:p>
                  </a:txBody>
                  <a:tcPr anchor="ctr" marL="73152" marR="73152" marT="27432" marB="27432">
                    <a:solidFill>
                      <a:srgbClr val="FFFFFF"/>
                    </a:solidFill>
                  </a:tcPr>
                </a:tc>
                <a:tc>
                  <a:txBody>
                    <a:bodyPr/>
                    <a:lstStyle/>
                    <a:p>
                      <a:r>
                        <a:rPr sz="1300" b="0">
                          <a:solidFill>
                            <a:srgbClr val="222830"/>
                          </a:solidFill>
                          <a:latin typeface="Source Sans Pro"/>
                        </a:rPr>
                        <a:t>1.360</a:t>
                      </a:r>
                    </a:p>
                  </a:txBody>
                  <a:tcPr anchor="ctr" marL="73152" marR="73152" marT="27432" marB="27432">
                    <a:solidFill>
                      <a:srgbClr val="FFFFFF"/>
                    </a:solidFill>
                  </a:tcPr>
                </a:tc>
              </a:tr>
              <a:tr h="384048">
                <a:tc>
                  <a:txBody>
                    <a:bodyPr/>
                    <a:lstStyle/>
                    <a:p>
                      <a:r>
                        <a:rPr sz="1300" b="1">
                          <a:solidFill>
                            <a:srgbClr val="222830"/>
                          </a:solidFill>
                          <a:latin typeface="Source Sans Pro"/>
                        </a:rPr>
                        <a:t>Penyusutan (termasuk dalam beban operasi)</a:t>
                      </a:r>
                    </a:p>
                  </a:txBody>
                  <a:tcPr anchor="ctr" marL="73152" marR="73152" marT="27432" marB="27432">
                    <a:solidFill>
                      <a:srgbClr val="F1F4F8"/>
                    </a:solidFill>
                  </a:tcPr>
                </a:tc>
                <a:tc>
                  <a:txBody>
                    <a:bodyPr/>
                    <a:lstStyle/>
                    <a:p>
                      <a:r>
                        <a:rPr sz="1300" b="0">
                          <a:solidFill>
                            <a:srgbClr val="222830"/>
                          </a:solidFill>
                          <a:latin typeface="Source Sans Pro"/>
                        </a:rPr>
                        <a:t>340</a:t>
                      </a:r>
                    </a:p>
                  </a:txBody>
                  <a:tcPr anchor="ctr" marL="73152" marR="73152" marT="27432" marB="27432">
                    <a:solidFill>
                      <a:srgbClr val="F1F4F8"/>
                    </a:solidFill>
                  </a:tcPr>
                </a:tc>
              </a:tr>
              <a:tr h="384048">
                <a:tc>
                  <a:txBody>
                    <a:bodyPr/>
                    <a:lstStyle/>
                    <a:p>
                      <a:r>
                        <a:rPr sz="1300" b="1">
                          <a:solidFill>
                            <a:srgbClr val="222830"/>
                          </a:solidFill>
                          <a:latin typeface="Source Sans Pro"/>
                        </a:rPr>
                        <a:t>Beban bunga</a:t>
                      </a:r>
                    </a:p>
                  </a:txBody>
                  <a:tcPr anchor="ctr" marL="73152" marR="73152" marT="27432" marB="27432">
                    <a:solidFill>
                      <a:srgbClr val="FFFFFF"/>
                    </a:solidFill>
                  </a:tcPr>
                </a:tc>
                <a:tc>
                  <a:txBody>
                    <a:bodyPr/>
                    <a:lstStyle/>
                    <a:p>
                      <a:r>
                        <a:rPr sz="1300" b="0">
                          <a:solidFill>
                            <a:srgbClr val="222830"/>
                          </a:solidFill>
                          <a:latin typeface="Source Sans Pro"/>
                        </a:rPr>
                        <a:t>182</a:t>
                      </a:r>
                    </a:p>
                  </a:txBody>
                  <a:tcPr anchor="ctr" marL="73152" marR="73152" marT="27432" marB="27432">
                    <a:solidFill>
                      <a:srgbClr val="FFFFFF"/>
                    </a:solidFill>
                  </a:tcPr>
                </a:tc>
              </a:tr>
              <a:tr h="384048">
                <a:tc>
                  <a:txBody>
                    <a:bodyPr/>
                    <a:lstStyle/>
                    <a:p>
                      <a:r>
                        <a:rPr sz="1300" b="1">
                          <a:solidFill>
                            <a:srgbClr val="222830"/>
                          </a:solidFill>
                          <a:latin typeface="Source Sans Pro"/>
                        </a:rPr>
                        <a:t>Tarif pajak efektif</a:t>
                      </a:r>
                    </a:p>
                  </a:txBody>
                  <a:tcPr anchor="ctr" marL="73152" marR="73152" marT="27432" marB="27432">
                    <a:solidFill>
                      <a:srgbClr val="F1F4F8"/>
                    </a:solidFill>
                  </a:tcPr>
                </a:tc>
                <a:tc>
                  <a:txBody>
                    <a:bodyPr/>
                    <a:lstStyle/>
                    <a:p>
                      <a:r>
                        <a:rPr sz="1300" b="0">
                          <a:solidFill>
                            <a:srgbClr val="222830"/>
                          </a:solidFill>
                          <a:latin typeface="Source Sans Pro"/>
                        </a:rPr>
                        <a:t>22%</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28</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Bagian A.1 — Makro dan Siklus (15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A.1.1</a:t>
            </a:r>
            <a:r>
              <a:rPr sz="1700" b="0">
                <a:solidFill>
                  <a:srgbClr val="222830"/>
                </a:solidFill>
                <a:latin typeface="Source Sans Pro"/>
              </a:rPr>
              <a:t> (3 poin) Hitung suku bunga kebijakan riil menggunakan inflasi umum dan menggunakan inflasi inti. Mana yang lebih relevan untuk menilai arah kebijakan, dan…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A.1.2</a:t>
            </a:r>
            <a:r>
              <a:rPr sz="1700" b="0">
                <a:solidFill>
                  <a:srgbClr val="222830"/>
                </a:solidFill>
                <a:latin typeface="Source Sans Pro"/>
              </a:rPr>
              <a:t> (3 poin) Hitung selisih imbal hasil 10 tahun dikurangi 2 tahun. Apa nama kondisi ini dan apa yang secara historis sering dikaitkan dengannya?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A.1.3</a:t>
            </a:r>
            <a:r>
              <a:rPr sz="1700" b="0">
                <a:solidFill>
                  <a:srgbClr val="222830"/>
                </a:solidFill>
                <a:latin typeface="Source Sans Pro"/>
              </a:rPr>
              <a:t> (4 poin) Pertumbuhan kredit (3,10%) berada di bawah pertumbuhan PDB nominal. Hitung pertumbuhan PDB nominal dan jelaskan apa yang ditunjukkan selisih…</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A.1.4</a:t>
            </a:r>
            <a:r>
              <a:rPr sz="1700" b="0">
                <a:solidFill>
                  <a:srgbClr val="222830"/>
                </a:solidFill>
                <a:latin typeface="Source Sans Pro"/>
              </a:rPr>
              <a:t> (5 poin) Seorang peserta menyimpulkan: "Kurva imbal hasil terbalik, jadi resesi pasti terjadi dalam 12 bulan." Koreksi pernyataan ini dengan merujuk pada…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29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Bagian A.2 — Statistik Terapan (20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A.2.1</a:t>
            </a:r>
            <a:r>
              <a:rPr sz="1700" b="0">
                <a:solidFill>
                  <a:srgbClr val="222830"/>
                </a:solidFill>
                <a:latin typeface="Source Sans Pro"/>
              </a:rPr>
              <a:t> (4 poin) Hitung galat baku proporsi untuk p = 0,68 dan n = 50, lalu hitung selang keyakinan 95%.</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A.2.2</a:t>
            </a:r>
            <a:r>
              <a:rPr sz="1700" b="0">
                <a:solidFill>
                  <a:srgbClr val="222830"/>
                </a:solidFill>
                <a:latin typeface="Source Sans Pro"/>
              </a:rPr>
              <a:t> (4 poin) Andaikan base rate untuk "reaksi" pada instrumen ini adalah 52%. Hitung z untuk selisihnya, dengan mengasumsikan base rate diketahui tanpa galat.</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A.2.3</a:t>
            </a:r>
            <a:r>
              <a:rPr sz="1700" b="0">
                <a:solidFill>
                  <a:srgbClr val="222830"/>
                </a:solidFill>
                <a:latin typeface="Source Sans Pro"/>
              </a:rPr>
              <a:t> (4 poin) Strategi tersebut memiliki target 0,8R dan stop 1,0R. Hitung ekspektasinya pada p = 0,68. Lalu hitung ekspektasi pada batas bawah selang…</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A.2.4</a:t>
            </a:r>
            <a:r>
              <a:rPr sz="1700" b="0">
                <a:solidFill>
                  <a:srgbClr val="222830"/>
                </a:solidFill>
                <a:latin typeface="Source Sans Pro"/>
              </a:rPr>
              <a:t> (4 poin) Berapa transaksi yang dibutuhkan untuk mendeteksi selisih 16 pp terhadap base rate 52% dengan keyakinan 95%?</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A.2.5</a:t>
            </a:r>
            <a:r>
              <a:rPr sz="1700" b="0">
                <a:solidFill>
                  <a:srgbClr val="222830"/>
                </a:solidFill>
                <a:latin typeface="Source Sans Pro"/>
              </a:rPr>
              <a:t> (4 poin) Penyedia yang sama menyatakan telah menguji "ratusan kombinasi parameter" untuk menemukan strategi ini. Jelaskan konsekuensinya terhadap…</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30</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Bagian A.3 — Metodologi Riset (10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Dokumen X:</a:t>
            </a:r>
            <a:r>
              <a:rPr sz="1700" b="0">
                <a:solidFill>
                  <a:srgbClr val="222830"/>
                </a:solidFill>
                <a:latin typeface="Source Sans Pro"/>
              </a:rPr>
              <a:t> 1.800 kata, tanpa subjudul, tanpa tabel, memuat 12 gambar tangkapan layar grafik, tidak mencantumkan sumber data, tidak mencantumkan tanggal, ditutup…</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Dokumen Y:</a:t>
            </a:r>
            <a:r>
              <a:rPr sz="1700" b="0">
                <a:solidFill>
                  <a:srgbClr val="222830"/>
                </a:solidFill>
                <a:latin typeface="Source Sans Pro"/>
              </a:rPr>
              <a:t> 900 kata, memuat tabel asumsi dengan sumber tiap angka, mencantumkan tanggal penarikan data, memuat bagian "apa yang membatalkan tesis ini", dan…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A.3.1</a:t>
            </a:r>
            <a:r>
              <a:rPr sz="1700" b="0">
                <a:solidFill>
                  <a:srgbClr val="222830"/>
                </a:solidFill>
                <a:latin typeface="Source Sans Pro"/>
              </a:rPr>
              <a:t> (4 poin) Nilai kedua dokumen terhadap empat syarat riset yang dapat diperiksa ulang (L2.4). Sajikan dalam tabel.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A.3.2</a:t>
            </a:r>
            <a:r>
              <a:rPr sz="1700" b="0">
                <a:solidFill>
                  <a:srgbClr val="222830"/>
                </a:solidFill>
                <a:latin typeface="Source Sans Pro"/>
              </a:rPr>
              <a:t> (3 poin) Dokumen X tiga kali lebih panjang dan memuat lebih banyak gambar. Jelaskan mengapa panjang dan jumlah gambar bukan ukuran kualitas riset.</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A.3.3</a:t>
            </a:r>
            <a:r>
              <a:rPr sz="1700" b="0">
                <a:solidFill>
                  <a:srgbClr val="222830"/>
                </a:solidFill>
                <a:latin typeface="Source Sans Pro"/>
              </a:rPr>
              <a:t> (3 poin) Kalimat penutup Dokumen X melanggar batas layanan pendidikan. Sebutkan pelanggarannya dan tuliskan ulang kalimat itu agar tetap informatif tanpa…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31</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Bagian A.4 (Jalur Investor) — PT Nusantara Terpadu (45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A.4.1</a:t>
            </a:r>
            <a:r>
              <a:rPr sz="1700" b="0">
                <a:solidFill>
                  <a:srgbClr val="222830"/>
                </a:solidFill>
                <a:latin typeface="Source Sans Pro"/>
              </a:rPr>
              <a:t> (6 poin) Hitung laba kotor, EBIT, EBITDA, laba sebelum pajak, dan laba bersih. Hitung marjin kotor, marjin EBIT, dan marjin bersih.</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A.4.2</a:t>
            </a:r>
            <a:r>
              <a:rPr sz="1700" b="0">
                <a:solidFill>
                  <a:srgbClr val="222830"/>
                </a:solidFill>
                <a:latin typeface="Source Sans Pro"/>
              </a:rPr>
              <a:t> (5 poin) Hitung kapitalisasi pasar dan enterprise value.</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A.4.3</a:t>
            </a:r>
            <a:r>
              <a:rPr sz="1700" b="0">
                <a:solidFill>
                  <a:srgbClr val="222830"/>
                </a:solidFill>
                <a:latin typeface="Source Sans Pro"/>
              </a:rPr>
              <a:t> (6 poin) Hitung EPS, BVPS, PER, PBV, EV/EBITDA, dan EV/EBIT.</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A.4.4</a:t>
            </a:r>
            <a:r>
              <a:rPr sz="1700" b="0">
                <a:solidFill>
                  <a:srgbClr val="222830"/>
                </a:solidFill>
                <a:latin typeface="Source Sans Pro"/>
              </a:rPr>
              <a:t> (5 poin) Hitung ROE, lalu uraikan dengan dekomposisi DuPont tiga faktor. Tunjukkan bahwa hasil dekomposisi sama dengan ROE langsung.</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A.4.5</a:t>
            </a:r>
            <a:r>
              <a:rPr sz="1700" b="0">
                <a:solidFill>
                  <a:srgbClr val="222830"/>
                </a:solidFill>
                <a:latin typeface="Source Sans Pro"/>
              </a:rPr>
              <a:t> (6 poin) Hitung NOPAT, modal yang diinvestasikan (ekuitas + utang − kas), dan ROIC.</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Bagian A.4 (Jalur Trader) — Tiga Rencana Kandidat (45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A.4.1</a:t>
            </a:r>
            <a:r>
              <a:rPr sz="1700" b="0">
                <a:solidFill>
                  <a:srgbClr val="222830"/>
                </a:solidFill>
                <a:latin typeface="Source Sans Pro"/>
              </a:rPr>
              <a:t> (9 poin) Hitung ekspektasi (E) ketiga rencana. Tunjukkan langkahnya.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A.4.2</a:t>
            </a:r>
            <a:r>
              <a:rPr sz="1700" b="0">
                <a:solidFill>
                  <a:srgbClr val="222830"/>
                </a:solidFill>
                <a:latin typeface="Source Sans Pro"/>
              </a:rPr>
              <a:t> (6 poin) Hitung tingkat kemenangan ketiga rencana. Urutkan rencana menurut tingkat kemenangan, lalu menurut ekspektasi. Jelaskan mengapa kedua urutan itu…</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A.4.3</a:t>
            </a:r>
            <a:r>
              <a:rPr sz="1700" b="0">
                <a:solidFill>
                  <a:srgbClr val="222830"/>
                </a:solidFill>
                <a:latin typeface="Source Sans Pro"/>
              </a:rPr>
              <a:t> (6 poin) Hitung simpangan baku per transaksi untuk rencana dengan ekspektasi positif.</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A.4.4</a:t>
            </a:r>
            <a:r>
              <a:rPr sz="1700" b="0">
                <a:solidFill>
                  <a:srgbClr val="222830"/>
                </a:solidFill>
                <a:latin typeface="Source Sans Pro"/>
              </a:rPr>
              <a:t> (6 poin) Hitung jumlah transaksi minimum untuk memvalidasi rencana berekspektasi positif. Untuk rencana yang berekspektasi negatif, berapa jumlah…</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A.4.5</a:t>
            </a:r>
            <a:r>
              <a:rPr sz="1700" b="0">
                <a:solidFill>
                  <a:srgbClr val="222830"/>
                </a:solidFill>
                <a:latin typeface="Source Sans Pro"/>
              </a:rPr>
              <a:t> (6 poin) Hitung fraksi Kelly untuk rencana berekspektasi positif. Jelaskan mengapa angka itu tidak boleh dipakai apa adanya, dan usulkan tingkat risiko…</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4.</a:t>
            </a:r>
          </a:p>
          <a:p>
            <a:pPr algn="l">
              <a:lnSpc>
                <a:spcPct val="110000"/>
              </a:lnSpc>
              <a:spcBef>
                <a:spcPts val="0"/>
              </a:spcBef>
              <a:spcAft>
                <a:spcPts val="600"/>
              </a:spcAft>
            </a:pPr>
            <a:r>
              <a:rPr sz="2600" b="1">
                <a:solidFill>
                  <a:srgbClr val="0F2B46"/>
                </a:solidFill>
                <a:latin typeface="Source Sans Pro"/>
              </a:rPr>
              <a:t>Bagian A.5 — Etika dan Batas Layanan (10 poin)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A.5.1</a:t>
            </a:r>
            <a:r>
              <a:rPr sz="1700" b="0">
                <a:solidFill>
                  <a:srgbClr val="222830"/>
                </a:solidFill>
                <a:latin typeface="Source Sans Pro"/>
              </a:rPr>
              <a:t> (5 poin) Seorang fasilitator Invesmentpedia diminta peserta: "Menurut Bapak, saham ini bagus tidak untuk dibeli sekarang?" Tulis tanggapan yang (a) tidak…</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A.5.2</a:t>
            </a:r>
            <a:r>
              <a:rPr sz="1700" b="0">
                <a:solidFill>
                  <a:srgbClr val="222830"/>
                </a:solidFill>
                <a:latin typeface="Source Sans Pro"/>
              </a:rPr>
              <a:t> (5 poin) Fasilitator yang sama ditawari komisi oleh sebuah platform yang produknya dibahas di kelasnya. Sebutkan aturan yang berlaku dan tindakan yang…</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34</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5.</a:t>
            </a:r>
          </a:p>
          <a:p>
            <a:pPr algn="l">
              <a:lnSpc>
                <a:spcPct val="108000"/>
              </a:lnSpc>
              <a:spcBef>
                <a:spcPts val="0"/>
              </a:spcBef>
              <a:spcAft>
                <a:spcPts val="600"/>
              </a:spcAft>
            </a:pPr>
            <a:r>
              <a:rPr sz="3400" b="1">
                <a:solidFill>
                  <a:srgbClr val="FFFFFF"/>
                </a:solidFill>
                <a:latin typeface="Source Sans Pro"/>
              </a:rPr>
              <a:t>Kunci Jawaban dan Skema Penilaian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600" b="1">
                <a:solidFill>
                  <a:srgbClr val="0F2B46"/>
                </a:solidFill>
                <a:latin typeface="Source Sans Pro"/>
              </a:rPr>
              <a:t>Kunci Jawaban dan Skema Penilaian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Kata "pasti" harus diganti pernyataan probabilistik</a:t>
            </a:r>
          </a:p>
          <a:p>
            <a:pPr algn="l">
              <a:lnSpc>
                <a:spcPct val="120000"/>
              </a:lnSpc>
              <a:spcBef>
                <a:spcPts val="1000"/>
              </a:spcBef>
              <a:spcAft>
                <a:spcPts val="0"/>
              </a:spcAft>
            </a:pPr>
            <a:r>
              <a:rPr sz="1500" b="0">
                <a:solidFill>
                  <a:srgbClr val="222830"/>
                </a:solidFill>
                <a:latin typeface="Source Sans Pro"/>
              </a:rPr>
              <a:t>▪  Jumlah kejadian inversi historis yang menjadi dasar (n) harus disebut — biasanya sangat kecil, sehingga galat bakunya besar</a:t>
            </a:r>
          </a:p>
          <a:p>
            <a:pPr algn="l">
              <a:lnSpc>
                <a:spcPct val="120000"/>
              </a:lnSpc>
              <a:spcBef>
                <a:spcPts val="1000"/>
              </a:spcBef>
              <a:spcAft>
                <a:spcPts val="0"/>
              </a:spcAft>
            </a:pPr>
            <a:r>
              <a:rPr sz="1500" b="0">
                <a:solidFill>
                  <a:srgbClr val="222830"/>
                </a:solidFill>
                <a:latin typeface="Source Sans Pro"/>
              </a:rPr>
              <a:t>▪  Tenggat waktu historis sangat bervariasi; "12 bulan" adalah ketepatan yang tidak didukung data</a:t>
            </a:r>
          </a:p>
          <a:p>
            <a:pPr algn="l">
              <a:lnSpc>
                <a:spcPct val="120000"/>
              </a:lnSpc>
              <a:spcBef>
                <a:spcPts val="1000"/>
              </a:spcBef>
              <a:spcAft>
                <a:spcPts val="0"/>
              </a:spcAft>
            </a:pPr>
            <a:r>
              <a:rPr sz="1500" b="0">
                <a:solidFill>
                  <a:srgbClr val="222830"/>
                </a:solidFill>
                <a:latin typeface="Source Sans Pro"/>
              </a:rPr>
              <a:t>▪  Base rate resesi tanpa inversi harus dibandingkan, bukan hanya proporsi resesi setelah inversi</a:t>
            </a:r>
          </a:p>
          <a:p>
            <a:pPr algn="l">
              <a:lnSpc>
                <a:spcPct val="120000"/>
              </a:lnSpc>
              <a:spcBef>
                <a:spcPts val="1000"/>
              </a:spcBef>
              <a:spcAft>
                <a:spcPts val="0"/>
              </a:spcAft>
            </a:pPr>
            <a:r>
              <a:rPr sz="1500" b="0">
                <a:solidFill>
                  <a:srgbClr val="222830"/>
                </a:solidFill>
                <a:latin typeface="Source Sans Pro"/>
              </a:rPr>
              <a:t>▪  Kesimpulan yang jujur: sampel sejarah terlalu kecil untuk mendukung klaim setepat itu</a:t>
            </a:r>
          </a:p>
          <a:p>
            <a:pPr algn="l">
              <a:lnSpc>
                <a:spcPct val="120000"/>
              </a:lnSpc>
              <a:spcBef>
                <a:spcPts val="1000"/>
              </a:spcBef>
              <a:spcAft>
                <a:spcPts val="0"/>
              </a:spcAft>
            </a:pPr>
            <a:r>
              <a:rPr sz="1500" b="0">
                <a:solidFill>
                  <a:srgbClr val="222830"/>
                </a:solidFill>
                <a:latin typeface="Source Sans Pro"/>
              </a:rPr>
              <a:t>▪  Pertumbuhan pendapatan dan FCFF historis (minimal 5 tahun)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36</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400" b="1">
                <a:solidFill>
                  <a:srgbClr val="0F2B46"/>
                </a:solidFill>
                <a:latin typeface="Source Sans Pro"/>
              </a:rPr>
              <a:t>Kunci Jawaban dan Skema Penilaian</a:t>
            </a:r>
          </a:p>
        </p:txBody>
      </p:sp>
      <p:graphicFrame>
        <p:nvGraphicFramePr>
          <p:cNvPr id="4" name="Table 3"/>
          <p:cNvGraphicFramePr>
            <a:graphicFrameLocks noGrp="1"/>
          </p:cNvGraphicFramePr>
          <p:nvPr/>
        </p:nvGraphicFramePr>
        <p:xfrm>
          <a:off x="777240" y="1828800"/>
          <a:ext cx="10637215" cy="192024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Syarat</a:t>
                      </a:r>
                    </a:p>
                  </a:txBody>
                  <a:tcPr anchor="ctr" marL="73152" marR="73152">
                    <a:solidFill>
                      <a:srgbClr val="0F2B46"/>
                    </a:solidFill>
                  </a:tcPr>
                </a:tc>
                <a:tc>
                  <a:txBody>
                    <a:bodyPr/>
                    <a:lstStyle/>
                    <a:p>
                      <a:r>
                        <a:rPr sz="1300" b="1">
                          <a:solidFill>
                            <a:srgbClr val="FFFFFF"/>
                          </a:solidFill>
                          <a:latin typeface="Source Sans Pro"/>
                        </a:rPr>
                        <a:t>Dokumen X</a:t>
                      </a:r>
                    </a:p>
                  </a:txBody>
                  <a:tcPr anchor="ctr" marL="73152" marR="73152">
                    <a:solidFill>
                      <a:srgbClr val="0F2B46"/>
                    </a:solidFill>
                  </a:tcPr>
                </a:tc>
                <a:tc>
                  <a:txBody>
                    <a:bodyPr/>
                    <a:lstStyle/>
                    <a:p>
                      <a:r>
                        <a:rPr sz="1300" b="1">
                          <a:solidFill>
                            <a:srgbClr val="FFFFFF"/>
                          </a:solidFill>
                          <a:latin typeface="Source Sans Pro"/>
                        </a:rPr>
                        <a:t>Dokumen Y</a:t>
                      </a:r>
                    </a:p>
                  </a:txBody>
                  <a:tcPr anchor="ctr" marL="73152" marR="73152">
                    <a:solidFill>
                      <a:srgbClr val="0F2B46"/>
                    </a:solidFill>
                  </a:tcPr>
                </a:tc>
              </a:tr>
              <a:tr h="384048">
                <a:tc>
                  <a:txBody>
                    <a:bodyPr/>
                    <a:lstStyle/>
                    <a:p>
                      <a:r>
                        <a:rPr sz="1300" b="1">
                          <a:solidFill>
                            <a:srgbClr val="222830"/>
                          </a:solidFill>
                          <a:latin typeface="Source Sans Pro"/>
                        </a:rPr>
                        <a:t>Sumber data dapat dilacak</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r h="384048">
                <a:tc>
                  <a:txBody>
                    <a:bodyPr/>
                    <a:lstStyle/>
                    <a:p>
                      <a:r>
                        <a:rPr sz="1300" b="1">
                          <a:solidFill>
                            <a:srgbClr val="222830"/>
                          </a:solidFill>
                          <a:latin typeface="Source Sans Pro"/>
                        </a:rPr>
                        <a:t>Asumsi dinyatakan eksplisit</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r>
              <a:tr h="384048">
                <a:tc>
                  <a:txBody>
                    <a:bodyPr/>
                    <a:lstStyle/>
                    <a:p>
                      <a:r>
                        <a:rPr sz="1300" b="1">
                          <a:solidFill>
                            <a:srgbClr val="222830"/>
                          </a:solidFill>
                          <a:latin typeface="Source Sans Pro"/>
                        </a:rPr>
                        <a:t>Dapat direproduksi pihak ketiga</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c>
                  <a:txBody>
                    <a:bodyPr/>
                    <a:lstStyle/>
                    <a:p>
                      <a:r>
                        <a:rPr sz="1300" b="0">
                          <a:solidFill>
                            <a:srgbClr val="222830"/>
                          </a:solidFill>
                          <a:latin typeface="Source Sans Pro"/>
                        </a:rPr>
                        <a:t>✓</a:t>
                      </a:r>
                    </a:p>
                  </a:txBody>
                  <a:tcPr anchor="ctr" marL="73152" marR="73152" marT="27432" marB="27432">
                    <a:solidFill>
                      <a:srgbClr val="FFFFFF"/>
                    </a:solidFill>
                  </a:tcPr>
                </a:tc>
              </a:tr>
              <a:tr h="384048">
                <a:tc>
                  <a:txBody>
                    <a:bodyPr/>
                    <a:lstStyle/>
                    <a:p>
                      <a:r>
                        <a:rPr sz="1300" b="1">
                          <a:solidFill>
                            <a:srgbClr val="222830"/>
                          </a:solidFill>
                          <a:latin typeface="Source Sans Pro"/>
                        </a:rPr>
                        <a:t>Menyatakan apa yang membatalkan tesis</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c>
                  <a:txBody>
                    <a:bodyPr/>
                    <a:lstStyle/>
                    <a:p>
                      <a:r>
                        <a:rPr sz="1300" b="0">
                          <a:solidFill>
                            <a:srgbClr val="222830"/>
                          </a:solidFill>
                          <a:latin typeface="Source Sans Pro"/>
                        </a:rPr>
                        <a:t>✓</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400" b="1">
                <a:solidFill>
                  <a:srgbClr val="0F2B46"/>
                </a:solidFill>
                <a:latin typeface="Source Sans Pro"/>
              </a:rPr>
              <a:t>Kunci Jawaban dan Skema Penilaian</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Pos</a:t>
                      </a:r>
                    </a:p>
                  </a:txBody>
                  <a:tcPr anchor="ctr" marL="73152" marR="73152">
                    <a:solidFill>
                      <a:srgbClr val="0F2B46"/>
                    </a:solidFill>
                  </a:tcPr>
                </a:tc>
                <a:tc>
                  <a:txBody>
                    <a:bodyPr/>
                    <a:lstStyle/>
                    <a:p>
                      <a:r>
                        <a:rPr sz="1300" b="1">
                          <a:solidFill>
                            <a:srgbClr val="FFFFFF"/>
                          </a:solidFill>
                          <a:latin typeface="Source Sans Pro"/>
                        </a:rPr>
                        <a:t>Perhitungan</a:t>
                      </a:r>
                    </a:p>
                  </a:txBody>
                  <a:tcPr anchor="ctr" marL="73152" marR="73152">
                    <a:solidFill>
                      <a:srgbClr val="0F2B46"/>
                    </a:solidFill>
                  </a:tcPr>
                </a:tc>
                <a:tc>
                  <a:txBody>
                    <a:bodyPr/>
                    <a:lstStyle/>
                    <a:p>
                      <a:r>
                        <a:rPr sz="1300" b="1">
                          <a:solidFill>
                            <a:srgbClr val="FFFFFF"/>
                          </a:solidFill>
                          <a:latin typeface="Source Sans Pro"/>
                        </a:rPr>
                        <a:t>Hasil</a:t>
                      </a:r>
                    </a:p>
                  </a:txBody>
                  <a:tcPr anchor="ctr" marL="73152" marR="73152">
                    <a:solidFill>
                      <a:srgbClr val="0F2B46"/>
                    </a:solidFill>
                  </a:tcPr>
                </a:tc>
              </a:tr>
              <a:tr h="384048">
                <a:tc>
                  <a:txBody>
                    <a:bodyPr/>
                    <a:lstStyle/>
                    <a:p>
                      <a:r>
                        <a:rPr sz="1300" b="1">
                          <a:solidFill>
                            <a:srgbClr val="222830"/>
                          </a:solidFill>
                          <a:latin typeface="Source Sans Pro"/>
                        </a:rPr>
                        <a:t>Laba kotor</a:t>
                      </a:r>
                    </a:p>
                  </a:txBody>
                  <a:tcPr anchor="ctr" marL="73152" marR="73152" marT="27432" marB="27432">
                    <a:solidFill>
                      <a:srgbClr val="FFFFFF"/>
                    </a:solidFill>
                  </a:tcPr>
                </a:tc>
                <a:tc>
                  <a:txBody>
                    <a:bodyPr/>
                    <a:lstStyle/>
                    <a:p>
                      <a:r>
                        <a:rPr sz="1300" b="0">
                          <a:solidFill>
                            <a:srgbClr val="222830"/>
                          </a:solidFill>
                          <a:latin typeface="Source Sans Pro"/>
                        </a:rPr>
                        <a:t>6.800 − 4.420</a:t>
                      </a:r>
                    </a:p>
                  </a:txBody>
                  <a:tcPr anchor="ctr" marL="73152" marR="73152" marT="27432" marB="27432">
                    <a:solidFill>
                      <a:srgbClr val="FFFFFF"/>
                    </a:solidFill>
                  </a:tcPr>
                </a:tc>
                <a:tc>
                  <a:txBody>
                    <a:bodyPr/>
                    <a:lstStyle/>
                    <a:p>
                      <a:r>
                        <a:rPr sz="1300" b="0">
                          <a:solidFill>
                            <a:srgbClr val="222830"/>
                          </a:solidFill>
                          <a:latin typeface="Source Sans Pro"/>
                        </a:rPr>
                        <a:t>**2.380**</a:t>
                      </a:r>
                    </a:p>
                  </a:txBody>
                  <a:tcPr anchor="ctr" marL="73152" marR="73152" marT="27432" marB="27432">
                    <a:solidFill>
                      <a:srgbClr val="FFFFFF"/>
                    </a:solidFill>
                  </a:tcPr>
                </a:tc>
              </a:tr>
              <a:tr h="384048">
                <a:tc>
                  <a:txBody>
                    <a:bodyPr/>
                    <a:lstStyle/>
                    <a:p>
                      <a:r>
                        <a:rPr sz="1300" b="1">
                          <a:solidFill>
                            <a:srgbClr val="222830"/>
                          </a:solidFill>
                          <a:latin typeface="Source Sans Pro"/>
                        </a:rPr>
                        <a:t>EBIT</a:t>
                      </a:r>
                    </a:p>
                  </a:txBody>
                  <a:tcPr anchor="ctr" marL="73152" marR="73152" marT="27432" marB="27432">
                    <a:solidFill>
                      <a:srgbClr val="F1F4F8"/>
                    </a:solidFill>
                  </a:tcPr>
                </a:tc>
                <a:tc>
                  <a:txBody>
                    <a:bodyPr/>
                    <a:lstStyle/>
                    <a:p>
                      <a:r>
                        <a:rPr sz="1300" b="0">
                          <a:solidFill>
                            <a:srgbClr val="222830"/>
                          </a:solidFill>
                          <a:latin typeface="Source Sans Pro"/>
                        </a:rPr>
                        <a:t>2.380 − 1.360</a:t>
                      </a:r>
                    </a:p>
                  </a:txBody>
                  <a:tcPr anchor="ctr" marL="73152" marR="73152" marT="27432" marB="27432">
                    <a:solidFill>
                      <a:srgbClr val="F1F4F8"/>
                    </a:solidFill>
                  </a:tcPr>
                </a:tc>
                <a:tc>
                  <a:txBody>
                    <a:bodyPr/>
                    <a:lstStyle/>
                    <a:p>
                      <a:r>
                        <a:rPr sz="1300" b="0">
                          <a:solidFill>
                            <a:srgbClr val="222830"/>
                          </a:solidFill>
                          <a:latin typeface="Source Sans Pro"/>
                        </a:rPr>
                        <a:t>**1.020**</a:t>
                      </a:r>
                    </a:p>
                  </a:txBody>
                  <a:tcPr anchor="ctr" marL="73152" marR="73152" marT="27432" marB="27432">
                    <a:solidFill>
                      <a:srgbClr val="F1F4F8"/>
                    </a:solidFill>
                  </a:tcPr>
                </a:tc>
              </a:tr>
              <a:tr h="384048">
                <a:tc>
                  <a:txBody>
                    <a:bodyPr/>
                    <a:lstStyle/>
                    <a:p>
                      <a:r>
                        <a:rPr sz="1300" b="1">
                          <a:solidFill>
                            <a:srgbClr val="222830"/>
                          </a:solidFill>
                          <a:latin typeface="Source Sans Pro"/>
                        </a:rPr>
                        <a:t>EBITDA</a:t>
                      </a:r>
                    </a:p>
                  </a:txBody>
                  <a:tcPr anchor="ctr" marL="73152" marR="73152" marT="27432" marB="27432">
                    <a:solidFill>
                      <a:srgbClr val="FFFFFF"/>
                    </a:solidFill>
                  </a:tcPr>
                </a:tc>
                <a:tc>
                  <a:txBody>
                    <a:bodyPr/>
                    <a:lstStyle/>
                    <a:p>
                      <a:r>
                        <a:rPr sz="1300" b="0">
                          <a:solidFill>
                            <a:srgbClr val="222830"/>
                          </a:solidFill>
                          <a:latin typeface="Source Sans Pro"/>
                        </a:rPr>
                        <a:t>1.020 + 340</a:t>
                      </a:r>
                    </a:p>
                  </a:txBody>
                  <a:tcPr anchor="ctr" marL="73152" marR="73152" marT="27432" marB="27432">
                    <a:solidFill>
                      <a:srgbClr val="FFFFFF"/>
                    </a:solidFill>
                  </a:tcPr>
                </a:tc>
                <a:tc>
                  <a:txBody>
                    <a:bodyPr/>
                    <a:lstStyle/>
                    <a:p>
                      <a:r>
                        <a:rPr sz="1300" b="0">
                          <a:solidFill>
                            <a:srgbClr val="222830"/>
                          </a:solidFill>
                          <a:latin typeface="Source Sans Pro"/>
                        </a:rPr>
                        <a:t>**1.360**</a:t>
                      </a:r>
                    </a:p>
                  </a:txBody>
                  <a:tcPr anchor="ctr" marL="73152" marR="73152" marT="27432" marB="27432">
                    <a:solidFill>
                      <a:srgbClr val="FFFFFF"/>
                    </a:solidFill>
                  </a:tcPr>
                </a:tc>
              </a:tr>
              <a:tr h="384048">
                <a:tc>
                  <a:txBody>
                    <a:bodyPr/>
                    <a:lstStyle/>
                    <a:p>
                      <a:r>
                        <a:rPr sz="1300" b="1">
                          <a:solidFill>
                            <a:srgbClr val="222830"/>
                          </a:solidFill>
                          <a:latin typeface="Source Sans Pro"/>
                        </a:rPr>
                        <a:t>EBT</a:t>
                      </a:r>
                    </a:p>
                  </a:txBody>
                  <a:tcPr anchor="ctr" marL="73152" marR="73152" marT="27432" marB="27432">
                    <a:solidFill>
                      <a:srgbClr val="F1F4F8"/>
                    </a:solidFill>
                  </a:tcPr>
                </a:tc>
                <a:tc>
                  <a:txBody>
                    <a:bodyPr/>
                    <a:lstStyle/>
                    <a:p>
                      <a:r>
                        <a:rPr sz="1300" b="0">
                          <a:solidFill>
                            <a:srgbClr val="222830"/>
                          </a:solidFill>
                          <a:latin typeface="Source Sans Pro"/>
                        </a:rPr>
                        <a:t>1.020 − 182</a:t>
                      </a:r>
                    </a:p>
                  </a:txBody>
                  <a:tcPr anchor="ctr" marL="73152" marR="73152" marT="27432" marB="27432">
                    <a:solidFill>
                      <a:srgbClr val="F1F4F8"/>
                    </a:solidFill>
                  </a:tcPr>
                </a:tc>
                <a:tc>
                  <a:txBody>
                    <a:bodyPr/>
                    <a:lstStyle/>
                    <a:p>
                      <a:r>
                        <a:rPr sz="1300" b="0">
                          <a:solidFill>
                            <a:srgbClr val="222830"/>
                          </a:solidFill>
                          <a:latin typeface="Source Sans Pro"/>
                        </a:rPr>
                        <a:t>**838**</a:t>
                      </a:r>
                    </a:p>
                  </a:txBody>
                  <a:tcPr anchor="ctr" marL="73152" marR="73152" marT="27432" marB="27432">
                    <a:solidFill>
                      <a:srgbClr val="F1F4F8"/>
                    </a:solidFill>
                  </a:tcPr>
                </a:tc>
              </a:tr>
              <a:tr h="384048">
                <a:tc>
                  <a:txBody>
                    <a:bodyPr/>
                    <a:lstStyle/>
                    <a:p>
                      <a:r>
                        <a:rPr sz="1300" b="1">
                          <a:solidFill>
                            <a:srgbClr val="222830"/>
                          </a:solidFill>
                          <a:latin typeface="Source Sans Pro"/>
                        </a:rPr>
                        <a:t>Laba bersih</a:t>
                      </a:r>
                    </a:p>
                  </a:txBody>
                  <a:tcPr anchor="ctr" marL="73152" marR="73152" marT="27432" marB="27432">
                    <a:solidFill>
                      <a:srgbClr val="FFFFFF"/>
                    </a:solidFill>
                  </a:tcPr>
                </a:tc>
                <a:tc>
                  <a:txBody>
                    <a:bodyPr/>
                    <a:lstStyle/>
                    <a:p>
                      <a:r>
                        <a:rPr sz="1300" b="0">
                          <a:solidFill>
                            <a:srgbClr val="222830"/>
                          </a:solidFill>
                          <a:latin typeface="Source Sans Pro"/>
                        </a:rPr>
                        <a:t>838 × 0,78</a:t>
                      </a:r>
                    </a:p>
                  </a:txBody>
                  <a:tcPr anchor="ctr" marL="73152" marR="73152" marT="27432" marB="27432">
                    <a:solidFill>
                      <a:srgbClr val="FFFFFF"/>
                    </a:solidFill>
                  </a:tcPr>
                </a:tc>
                <a:tc>
                  <a:txBody>
                    <a:bodyPr/>
                    <a:lstStyle/>
                    <a:p>
                      <a:r>
                        <a:rPr sz="1300" b="0">
                          <a:solidFill>
                            <a:srgbClr val="222830"/>
                          </a:solidFill>
                          <a:latin typeface="Source Sans Pro"/>
                        </a:rPr>
                        <a:t>**653,64**</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38</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600" b="1">
                <a:solidFill>
                  <a:srgbClr val="0F2B46"/>
                </a:solidFill>
                <a:latin typeface="Source Sans Pro"/>
              </a:rPr>
              <a:t>A.1 Makro dan Siklus</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Kata "pasti" harus diganti pernyataan probabilistik</a:t>
            </a:r>
          </a:p>
          <a:p>
            <a:pPr algn="l">
              <a:lnSpc>
                <a:spcPct val="120000"/>
              </a:lnSpc>
              <a:spcBef>
                <a:spcPts val="1000"/>
              </a:spcBef>
              <a:spcAft>
                <a:spcPts val="0"/>
              </a:spcAft>
            </a:pPr>
            <a:r>
              <a:rPr sz="1700" b="0">
                <a:solidFill>
                  <a:srgbClr val="222830"/>
                </a:solidFill>
                <a:latin typeface="Source Sans Pro"/>
              </a:rPr>
              <a:t>▪  Jumlah kejadian inversi historis yang menjadi dasar (n) harus disebut — biasanya sangat kecil, sehingga galat bakunya besar</a:t>
            </a:r>
          </a:p>
          <a:p>
            <a:pPr algn="l">
              <a:lnSpc>
                <a:spcPct val="120000"/>
              </a:lnSpc>
              <a:spcBef>
                <a:spcPts val="1000"/>
              </a:spcBef>
              <a:spcAft>
                <a:spcPts val="0"/>
              </a:spcAft>
            </a:pPr>
            <a:r>
              <a:rPr sz="1700" b="0">
                <a:solidFill>
                  <a:srgbClr val="222830"/>
                </a:solidFill>
                <a:latin typeface="Source Sans Pro"/>
              </a:rPr>
              <a:t>▪  Tenggat waktu historis sangat bervariasi; "12 bulan" adalah ketepatan yang tidak didukung data</a:t>
            </a:r>
          </a:p>
          <a:p>
            <a:pPr algn="l">
              <a:lnSpc>
                <a:spcPct val="120000"/>
              </a:lnSpc>
              <a:spcBef>
                <a:spcPts val="1000"/>
              </a:spcBef>
              <a:spcAft>
                <a:spcPts val="0"/>
              </a:spcAft>
            </a:pPr>
            <a:r>
              <a:rPr sz="1700" b="0">
                <a:solidFill>
                  <a:srgbClr val="222830"/>
                </a:solidFill>
                <a:latin typeface="Source Sans Pro"/>
              </a:rPr>
              <a:t>▪  Base rate resesi tanpa inversi harus dibandingkan, bukan hanya proporsi resesi setelah inversi</a:t>
            </a:r>
          </a:p>
          <a:p>
            <a:pPr algn="l">
              <a:lnSpc>
                <a:spcPct val="120000"/>
              </a:lnSpc>
              <a:spcBef>
                <a:spcPts val="1000"/>
              </a:spcBef>
              <a:spcAft>
                <a:spcPts val="0"/>
              </a:spcAft>
            </a:pPr>
            <a:r>
              <a:rPr sz="1700" b="0">
                <a:solidFill>
                  <a:srgbClr val="222830"/>
                </a:solidFill>
                <a:latin typeface="Source Sans Pro"/>
              </a:rPr>
              <a:t>▪  Kesimpulan yang jujur: sampel sejarah terlalu kecil untuk mendukung klaim setepat itu</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39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5.</a:t>
            </a:r>
          </a:p>
          <a:p>
            <a:pPr algn="l">
              <a:lnSpc>
                <a:spcPct val="110000"/>
              </a:lnSpc>
              <a:spcBef>
                <a:spcPts val="0"/>
              </a:spcBef>
              <a:spcAft>
                <a:spcPts val="600"/>
              </a:spcAft>
            </a:pPr>
            <a:r>
              <a:rPr sz="2600" b="1">
                <a:solidFill>
                  <a:srgbClr val="0F2B46"/>
                </a:solidFill>
                <a:latin typeface="Source Sans Pro"/>
              </a:rPr>
              <a:t>A.4 Jalur Investor — PT Nusantara Terpadu</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Pertumbuhan pendapatan dan FCFF historis (minimal 5 tahun)</a:t>
            </a:r>
          </a:p>
          <a:p>
            <a:pPr algn="l">
              <a:lnSpc>
                <a:spcPct val="120000"/>
              </a:lnSpc>
              <a:spcBef>
                <a:spcPts val="1000"/>
              </a:spcBef>
              <a:spcAft>
                <a:spcPts val="0"/>
              </a:spcAft>
            </a:pPr>
            <a:r>
              <a:rPr sz="1700" b="0">
                <a:solidFill>
                  <a:srgbClr val="222830"/>
                </a:solidFill>
                <a:latin typeface="Source Sans Pro"/>
              </a:rPr>
              <a:t>▪  Ukuran dan pertumbuhan pasar yang dilayani</a:t>
            </a:r>
          </a:p>
          <a:p>
            <a:pPr algn="l">
              <a:lnSpc>
                <a:spcPct val="120000"/>
              </a:lnSpc>
              <a:spcBef>
                <a:spcPts val="1000"/>
              </a:spcBef>
              <a:spcAft>
                <a:spcPts val="0"/>
              </a:spcAft>
            </a:pPr>
            <a:r>
              <a:rPr sz="1700" b="0">
                <a:solidFill>
                  <a:srgbClr val="222830"/>
                </a:solidFill>
                <a:latin typeface="Source Sans Pro"/>
              </a:rPr>
              <a:t>▪  Posisi kompetitif dan ketahanan marjin</a:t>
            </a:r>
          </a:p>
          <a:p>
            <a:pPr algn="l">
              <a:lnSpc>
                <a:spcPct val="120000"/>
              </a:lnSpc>
              <a:spcBef>
                <a:spcPts val="1000"/>
              </a:spcBef>
              <a:spcAft>
                <a:spcPts val="0"/>
              </a:spcAft>
            </a:pPr>
            <a:r>
              <a:rPr sz="1700" b="0">
                <a:solidFill>
                  <a:srgbClr val="222830"/>
                </a:solidFill>
                <a:latin typeface="Source Sans Pro"/>
              </a:rPr>
              <a:t>▪  Rencana belanja modal ke depan</a:t>
            </a:r>
          </a:p>
          <a:p>
            <a:pPr algn="l">
              <a:lnSpc>
                <a:spcPct val="120000"/>
              </a:lnSpc>
              <a:spcBef>
                <a:spcPts val="1000"/>
              </a:spcBef>
              <a:spcAft>
                <a:spcPts val="0"/>
              </a:spcAft>
            </a:pPr>
            <a:r>
              <a:rPr sz="1700" b="0">
                <a:solidFill>
                  <a:srgbClr val="222830"/>
                </a:solidFill>
                <a:latin typeface="Source Sans Pro"/>
              </a:rPr>
              <a:t>▪  Kualitas neraca: jadwal jatuh tempo utang, kovenan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40</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6.</a:t>
            </a:r>
          </a:p>
          <a:p>
            <a:pPr algn="l">
              <a:lnSpc>
                <a:spcPct val="108000"/>
              </a:lnSpc>
              <a:spcBef>
                <a:spcPts val="0"/>
              </a:spcBef>
              <a:spcAft>
                <a:spcPts val="600"/>
              </a:spcAft>
            </a:pPr>
            <a:r>
              <a:rPr sz="3400" b="1">
                <a:solidFill>
                  <a:srgbClr val="FFFFFF"/>
                </a:solidFill>
                <a:latin typeface="Source Sans Pro"/>
              </a:rPr>
              <a:t>Komponen B — Proyek Jalur</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41</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6.</a:t>
            </a:r>
          </a:p>
          <a:p>
            <a:pPr algn="l">
              <a:lnSpc>
                <a:spcPct val="110000"/>
              </a:lnSpc>
              <a:spcBef>
                <a:spcPts val="0"/>
              </a:spcBef>
              <a:spcAft>
                <a:spcPts val="600"/>
              </a:spcAft>
            </a:pPr>
            <a:r>
              <a:rPr sz="2600" b="1">
                <a:solidFill>
                  <a:srgbClr val="0F2B46"/>
                </a:solidFill>
                <a:latin typeface="Source Sans Pro"/>
              </a:rPr>
              <a:t>Komponen B — Proyek Jalur</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Kebijakan Indikator</a:t>
            </a:r>
            <a:r>
              <a:rPr sz="1500" b="0">
                <a:solidFill>
                  <a:srgbClr val="222830"/>
                </a:solidFill>
                <a:latin typeface="Source Sans Pro"/>
              </a:rPr>
              <a:t> (L2T.4 §4.9) — lengkap dengan bukti atau pernyataan ketiadaan bukti</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Protokol Konfluensi</a:t>
            </a:r>
            <a:r>
              <a:rPr sz="1500" b="0">
                <a:solidFill>
                  <a:srgbClr val="222830"/>
                </a:solidFill>
                <a:latin typeface="Source Sans Pro"/>
              </a:rPr>
              <a:t> (L2T.5 §4.7) — lengkap dengan audit kepadatan level</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Catatan minimal 30 transaksi</a:t>
            </a:r>
            <a:r>
              <a:rPr sz="1500" b="0">
                <a:solidFill>
                  <a:srgbClr val="222830"/>
                </a:solidFill>
                <a:latin typeface="Source Sans Pro"/>
              </a:rPr>
              <a:t> (boleh demo) dengan format pencatatan komponen 8, termasuk kolom </a:t>
            </a:r>
            <a:r>
              <a:rPr sz="1500" b="1">
                <a:solidFill>
                  <a:srgbClr val="222830"/>
                </a:solidFill>
                <a:latin typeface="Source Sans Pro"/>
              </a:rPr>
              <a:t>"rencana dipatuhi: Ya/Tidak"</a:t>
            </a:r>
            <a:r>
              <a:rPr sz="1500" b="0">
                <a:solidFill>
                  <a:srgbClr val="222830"/>
                </a:solidFill>
                <a:latin typeface="Source Sans Pro"/>
              </a:rPr>
              <a:t> yang dicatat terpisah dari…</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Analisis catatan:</a:t>
            </a:r>
            <a:r>
              <a:rPr sz="1500" b="0">
                <a:solidFill>
                  <a:srgbClr val="222830"/>
                </a:solidFill>
                <a:latin typeface="Source Sans Pro"/>
              </a:rPr>
              <a:t> E, σ, tingkat kemenangan, rata-rata menang, rata-rata rugi, rasio payoff, deret kalah terpanjang yang dialami vs yang diharapkan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Perhitungan n untuk validasi</a:t>
            </a:r>
            <a:r>
              <a:rPr sz="1500" b="0">
                <a:solidFill>
                  <a:srgbClr val="222830"/>
                </a:solidFill>
                <a:latin typeface="Source Sans Pro"/>
              </a:rPr>
              <a:t> dan pernyataan eksplisit tentang status validasi saat ini</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Perhitungan tingkat kepatuhan:</a:t>
            </a:r>
            <a:r>
              <a:rPr sz="1500" b="0">
                <a:solidFill>
                  <a:srgbClr val="222830"/>
                </a:solidFill>
                <a:latin typeface="Source Sans Pro"/>
              </a:rPr>
              <a:t> persentase transaksi yang mematuhi rencana, dan analisis terpisah atas ekspektasi transaksi patuh vs tidak patuh</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6.</a:t>
            </a:r>
          </a:p>
          <a:p>
            <a:pPr algn="l">
              <a:lnSpc>
                <a:spcPct val="110000"/>
              </a:lnSpc>
              <a:spcBef>
                <a:spcPts val="0"/>
              </a:spcBef>
              <a:spcAft>
                <a:spcPts val="600"/>
              </a:spcAft>
            </a:pPr>
            <a:r>
              <a:rPr sz="2400" b="1">
                <a:solidFill>
                  <a:srgbClr val="0F2B46"/>
                </a:solidFill>
                <a:latin typeface="Source Sans Pro"/>
              </a:rPr>
              <a:t>Komponen B — Proyek Jalur</a:t>
            </a:r>
          </a:p>
        </p:txBody>
      </p:sp>
      <p:graphicFrame>
        <p:nvGraphicFramePr>
          <p:cNvPr id="4" name="Table 3"/>
          <p:cNvGraphicFramePr>
            <a:graphicFrameLocks noGrp="1"/>
          </p:cNvGraphicFramePr>
          <p:nvPr/>
        </p:nvGraphicFramePr>
        <p:xfrm>
          <a:off x="777240" y="1828800"/>
          <a:ext cx="10637215" cy="3840480"/>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a:t>
                      </a:r>
                    </a:p>
                  </a:txBody>
                  <a:tcPr anchor="ctr" marL="73152" marR="73152">
                    <a:solidFill>
                      <a:srgbClr val="0F2B46"/>
                    </a:solidFill>
                  </a:tcPr>
                </a:tc>
                <a:tc>
                  <a:txBody>
                    <a:bodyPr/>
                    <a:lstStyle/>
                    <a:p>
                      <a:r>
                        <a:rPr sz="1300" b="1">
                          <a:solidFill>
                            <a:srgbClr val="FFFFFF"/>
                          </a:solidFill>
                          <a:latin typeface="Source Sans Pro"/>
                        </a:rPr>
                        <a:t>Bagian</a:t>
                      </a:r>
                    </a:p>
                  </a:txBody>
                  <a:tcPr anchor="ctr" marL="73152" marR="73152">
                    <a:solidFill>
                      <a:srgbClr val="0F2B46"/>
                    </a:solidFill>
                  </a:tcPr>
                </a:tc>
                <a:tc>
                  <a:txBody>
                    <a:bodyPr/>
                    <a:lstStyle/>
                    <a:p>
                      <a:r>
                        <a:rPr sz="1300" b="1">
                          <a:solidFill>
                            <a:srgbClr val="FFFFFF"/>
                          </a:solidFill>
                          <a:latin typeface="Source Sans Pro"/>
                        </a:rPr>
                        <a:t>Isi wajib</a:t>
                      </a:r>
                    </a:p>
                  </a:txBody>
                  <a:tcPr anchor="ctr" marL="73152" marR="73152">
                    <a:solidFill>
                      <a:srgbClr val="0F2B46"/>
                    </a:solidFill>
                  </a:tcPr>
                </a:tc>
              </a:tr>
              <a:tr h="384048">
                <a:tc>
                  <a:txBody>
                    <a:bodyPr/>
                    <a:lstStyle/>
                    <a:p>
                      <a:r>
                        <a:rPr sz="1300" b="1">
                          <a:solidFill>
                            <a:srgbClr val="222830"/>
                          </a:solidFill>
                          <a:latin typeface="Source Sans Pro"/>
                        </a:rPr>
                        <a:t>1</a:t>
                      </a:r>
                    </a:p>
                  </a:txBody>
                  <a:tcPr anchor="ctr" marL="73152" marR="73152" marT="27432" marB="27432">
                    <a:solidFill>
                      <a:srgbClr val="FFFFFF"/>
                    </a:solidFill>
                  </a:tcPr>
                </a:tc>
                <a:tc>
                  <a:txBody>
                    <a:bodyPr/>
                    <a:lstStyle/>
                    <a:p>
                      <a:r>
                        <a:rPr sz="1300" b="0">
                          <a:solidFill>
                            <a:srgbClr val="222830"/>
                          </a:solidFill>
                          <a:latin typeface="Source Sans Pro"/>
                        </a:rPr>
                        <a:t>Ringkasan tesis</a:t>
                      </a:r>
                    </a:p>
                  </a:txBody>
                  <a:tcPr anchor="ctr" marL="73152" marR="73152" marT="27432" marB="27432">
                    <a:solidFill>
                      <a:srgbClr val="FFFFFF"/>
                    </a:solidFill>
                  </a:tcPr>
                </a:tc>
                <a:tc>
                  <a:txBody>
                    <a:bodyPr/>
                    <a:lstStyle/>
                    <a:p>
                      <a:r>
                        <a:rPr sz="1300" b="0">
                          <a:solidFill>
                            <a:srgbClr val="222830"/>
                          </a:solidFill>
                          <a:latin typeface="Source Sans Pro"/>
                        </a:rPr>
                        <a:t>Satu paragraf; apa yang Anda yakini dan mengapa</a:t>
                      </a:r>
                    </a:p>
                  </a:txBody>
                  <a:tcPr anchor="ctr" marL="73152" marR="73152" marT="27432" marB="27432">
                    <a:solidFill>
                      <a:srgbClr val="FFFFFF"/>
                    </a:solidFill>
                  </a:tcPr>
                </a:tc>
              </a:tr>
              <a:tr h="384048">
                <a:tc>
                  <a:txBody>
                    <a:bodyPr/>
                    <a:lstStyle/>
                    <a:p>
                      <a:r>
                        <a:rPr sz="1300" b="1">
                          <a:solidFill>
                            <a:srgbClr val="222830"/>
                          </a:solidFill>
                          <a:latin typeface="Source Sans Pro"/>
                        </a:rPr>
                        <a:t>2</a:t>
                      </a:r>
                    </a:p>
                  </a:txBody>
                  <a:tcPr anchor="ctr" marL="73152" marR="73152" marT="27432" marB="27432">
                    <a:solidFill>
                      <a:srgbClr val="F1F4F8"/>
                    </a:solidFill>
                  </a:tcPr>
                </a:tc>
                <a:tc>
                  <a:txBody>
                    <a:bodyPr/>
                    <a:lstStyle/>
                    <a:p>
                      <a:r>
                        <a:rPr sz="1300" b="0">
                          <a:solidFill>
                            <a:srgbClr val="222830"/>
                          </a:solidFill>
                          <a:latin typeface="Source Sans Pro"/>
                        </a:rPr>
                        <a:t>Model bisnis</a:t>
                      </a:r>
                    </a:p>
                  </a:txBody>
                  <a:tcPr anchor="ctr" marL="73152" marR="73152" marT="27432" marB="27432">
                    <a:solidFill>
                      <a:srgbClr val="F1F4F8"/>
                    </a:solidFill>
                  </a:tcPr>
                </a:tc>
                <a:tc>
                  <a:txBody>
                    <a:bodyPr/>
                    <a:lstStyle/>
                    <a:p>
                      <a:r>
                        <a:rPr sz="1300" b="0">
                          <a:solidFill>
                            <a:srgbClr val="222830"/>
                          </a:solidFill>
                          <a:latin typeface="Source Sans Pro"/>
                        </a:rPr>
                        <a:t>Bagaimana perusahaan menghasilkan uang; siapa pelanggannya</a:t>
                      </a:r>
                    </a:p>
                  </a:txBody>
                  <a:tcPr anchor="ctr" marL="73152" marR="73152" marT="27432" marB="27432">
                    <a:solidFill>
                      <a:srgbClr val="F1F4F8"/>
                    </a:solidFill>
                  </a:tcPr>
                </a:tc>
              </a:tr>
              <a:tr h="384048">
                <a:tc>
                  <a:txBody>
                    <a:bodyPr/>
                    <a:lstStyle/>
                    <a:p>
                      <a:r>
                        <a:rPr sz="1300" b="1">
                          <a:solidFill>
                            <a:srgbClr val="222830"/>
                          </a:solidFill>
                          <a:latin typeface="Source Sans Pro"/>
                        </a:rPr>
                        <a:t>3</a:t>
                      </a:r>
                    </a:p>
                  </a:txBody>
                  <a:tcPr anchor="ctr" marL="73152" marR="73152" marT="27432" marB="27432">
                    <a:solidFill>
                      <a:srgbClr val="FFFFFF"/>
                    </a:solidFill>
                  </a:tcPr>
                </a:tc>
                <a:tc>
                  <a:txBody>
                    <a:bodyPr/>
                    <a:lstStyle/>
                    <a:p>
                      <a:r>
                        <a:rPr sz="1300" b="0">
                          <a:solidFill>
                            <a:srgbClr val="222830"/>
                          </a:solidFill>
                          <a:latin typeface="Source Sans Pro"/>
                        </a:rPr>
                        <a:t>Kualitas keuangan</a:t>
                      </a:r>
                    </a:p>
                  </a:txBody>
                  <a:tcPr anchor="ctr" marL="73152" marR="73152" marT="27432" marB="27432">
                    <a:solidFill>
                      <a:srgbClr val="FFFFFF"/>
                    </a:solidFill>
                  </a:tcPr>
                </a:tc>
                <a:tc>
                  <a:txBody>
                    <a:bodyPr/>
                    <a:lstStyle/>
                    <a:p>
                      <a:r>
                        <a:rPr sz="1300" b="0">
                          <a:solidFill>
                            <a:srgbClr val="222830"/>
                          </a:solidFill>
                          <a:latin typeface="Source Sans Pro"/>
                        </a:rPr>
                        <a:t>Tren marjin 5 tahun; DuPont; ROIC vs WACC</a:t>
                      </a:r>
                    </a:p>
                  </a:txBody>
                  <a:tcPr anchor="ctr" marL="73152" marR="73152" marT="27432" marB="27432">
                    <a:solidFill>
                      <a:srgbClr val="FFFFFF"/>
                    </a:solidFill>
                  </a:tcPr>
                </a:tc>
              </a:tr>
              <a:tr h="384048">
                <a:tc>
                  <a:txBody>
                    <a:bodyPr/>
                    <a:lstStyle/>
                    <a:p>
                      <a:r>
                        <a:rPr sz="1300" b="1">
                          <a:solidFill>
                            <a:srgbClr val="222830"/>
                          </a:solidFill>
                          <a:latin typeface="Source Sans Pro"/>
                        </a:rPr>
                        <a:t>4</a:t>
                      </a:r>
                    </a:p>
                  </a:txBody>
                  <a:tcPr anchor="ctr" marL="73152" marR="73152" marT="27432" marB="27432">
                    <a:solidFill>
                      <a:srgbClr val="F1F4F8"/>
                    </a:solidFill>
                  </a:tcPr>
                </a:tc>
                <a:tc>
                  <a:txBody>
                    <a:bodyPr/>
                    <a:lstStyle/>
                    <a:p>
                      <a:r>
                        <a:rPr sz="1300" b="0">
                          <a:solidFill>
                            <a:srgbClr val="222830"/>
                          </a:solidFill>
                          <a:latin typeface="Source Sans Pro"/>
                        </a:rPr>
                        <a:t>Posisi kompetitif</a:t>
                      </a:r>
                    </a:p>
                  </a:txBody>
                  <a:tcPr anchor="ctr" marL="73152" marR="73152" marT="27432" marB="27432">
                    <a:solidFill>
                      <a:srgbClr val="F1F4F8"/>
                    </a:solidFill>
                  </a:tcPr>
                </a:tc>
                <a:tc>
                  <a:txBody>
                    <a:bodyPr/>
                    <a:lstStyle/>
                    <a:p>
                      <a:r>
                        <a:rPr sz="1300" b="0">
                          <a:solidFill>
                            <a:srgbClr val="222830"/>
                          </a:solidFill>
                          <a:latin typeface="Source Sans Pro"/>
                        </a:rPr>
                        <a:t>Sumber keunggulan; apakah bertahan; bukti kuantitatifnya</a:t>
                      </a:r>
                    </a:p>
                  </a:txBody>
                  <a:tcPr anchor="ctr" marL="73152" marR="73152" marT="27432" marB="27432">
                    <a:solidFill>
                      <a:srgbClr val="F1F4F8"/>
                    </a:solidFill>
                  </a:tcPr>
                </a:tc>
              </a:tr>
              <a:tr h="384048">
                <a:tc>
                  <a:txBody>
                    <a:bodyPr/>
                    <a:lstStyle/>
                    <a:p>
                      <a:r>
                        <a:rPr sz="1300" b="1">
                          <a:solidFill>
                            <a:srgbClr val="222830"/>
                          </a:solidFill>
                          <a:latin typeface="Source Sans Pro"/>
                        </a:rPr>
                        <a:t>5</a:t>
                      </a:r>
                    </a:p>
                  </a:txBody>
                  <a:tcPr anchor="ctr" marL="73152" marR="73152" marT="27432" marB="27432">
                    <a:solidFill>
                      <a:srgbClr val="FFFFFF"/>
                    </a:solidFill>
                  </a:tcPr>
                </a:tc>
                <a:tc>
                  <a:txBody>
                    <a:bodyPr/>
                    <a:lstStyle/>
                    <a:p>
                      <a:r>
                        <a:rPr sz="1300" b="0">
                          <a:solidFill>
                            <a:srgbClr val="222830"/>
                          </a:solidFill>
                          <a:latin typeface="Source Sans Pro"/>
                        </a:rPr>
                        <a:t>Valuasi relatif</a:t>
                      </a:r>
                    </a:p>
                  </a:txBody>
                  <a:tcPr anchor="ctr" marL="73152" marR="73152" marT="27432" marB="27432">
                    <a:solidFill>
                      <a:srgbClr val="FFFFFF"/>
                    </a:solidFill>
                  </a:tcPr>
                </a:tc>
                <a:tc>
                  <a:txBody>
                    <a:bodyPr/>
                    <a:lstStyle/>
                    <a:p>
                      <a:r>
                        <a:rPr sz="1300" b="0">
                          <a:solidFill>
                            <a:srgbClr val="222830"/>
                          </a:solidFill>
                          <a:latin typeface="Source Sans Pro"/>
                        </a:rPr>
                        <a:t>PER, PBV, EV/EBITDA vs pembanding yang dijelaskan pemilihannya</a:t>
                      </a:r>
                    </a:p>
                  </a:txBody>
                  <a:tcPr anchor="ctr" marL="73152" marR="73152" marT="27432" marB="27432">
                    <a:solidFill>
                      <a:srgbClr val="FFFFFF"/>
                    </a:solidFill>
                  </a:tcPr>
                </a:tc>
              </a:tr>
              <a:tr h="384048">
                <a:tc>
                  <a:txBody>
                    <a:bodyPr/>
                    <a:lstStyle/>
                    <a:p>
                      <a:r>
                        <a:rPr sz="1300" b="1">
                          <a:solidFill>
                            <a:srgbClr val="222830"/>
                          </a:solidFill>
                          <a:latin typeface="Source Sans Pro"/>
                        </a:rPr>
                        <a:t>6</a:t>
                      </a:r>
                    </a:p>
                  </a:txBody>
                  <a:tcPr anchor="ctr" marL="73152" marR="73152" marT="27432" marB="27432">
                    <a:solidFill>
                      <a:srgbClr val="F1F4F8"/>
                    </a:solidFill>
                  </a:tcPr>
                </a:tc>
                <a:tc>
                  <a:txBody>
                    <a:bodyPr/>
                    <a:lstStyle/>
                    <a:p>
                      <a:r>
                        <a:rPr sz="1300" b="0">
                          <a:solidFill>
                            <a:srgbClr val="222830"/>
                          </a:solidFill>
                          <a:latin typeface="Source Sans Pro"/>
                        </a:rPr>
                        <a:t>Valuasi absolut</a:t>
                      </a:r>
                    </a:p>
                  </a:txBody>
                  <a:tcPr anchor="ctr" marL="73152" marR="73152" marT="27432" marB="27432">
                    <a:solidFill>
                      <a:srgbClr val="F1F4F8"/>
                    </a:solidFill>
                  </a:tcPr>
                </a:tc>
                <a:tc>
                  <a:txBody>
                    <a:bodyPr/>
                    <a:lstStyle/>
                    <a:p>
                      <a:r>
                        <a:rPr sz="1300" b="0">
                          <a:solidFill>
                            <a:srgbClr val="222830"/>
                          </a:solidFill>
                          <a:latin typeface="Source Sans Pro"/>
                        </a:rPr>
                        <a:t>DCF **dan** reverse DCF; pertumbuhan tersirat dalam harga saat ini</a:t>
                      </a:r>
                    </a:p>
                  </a:txBody>
                  <a:tcPr anchor="ctr" marL="73152" marR="73152" marT="27432" marB="27432">
                    <a:solidFill>
                      <a:srgbClr val="F1F4F8"/>
                    </a:solidFill>
                  </a:tcPr>
                </a:tc>
              </a:tr>
              <a:tr h="384048">
                <a:tc>
                  <a:txBody>
                    <a:bodyPr/>
                    <a:lstStyle/>
                    <a:p>
                      <a:r>
                        <a:rPr sz="1300" b="1">
                          <a:solidFill>
                            <a:srgbClr val="222830"/>
                          </a:solidFill>
                          <a:latin typeface="Source Sans Pro"/>
                        </a:rPr>
                        <a:t>7</a:t>
                      </a:r>
                    </a:p>
                  </a:txBody>
                  <a:tcPr anchor="ctr" marL="73152" marR="73152" marT="27432" marB="27432">
                    <a:solidFill>
                      <a:srgbClr val="FFFFFF"/>
                    </a:solidFill>
                  </a:tcPr>
                </a:tc>
                <a:tc>
                  <a:txBody>
                    <a:bodyPr/>
                    <a:lstStyle/>
                    <a:p>
                      <a:r>
                        <a:rPr sz="1300" b="0">
                          <a:solidFill>
                            <a:srgbClr val="222830"/>
                          </a:solidFill>
                          <a:latin typeface="Source Sans Pro"/>
                        </a:rPr>
                        <a:t>**Apa yang membatalkan tesis ini**</a:t>
                      </a:r>
                    </a:p>
                  </a:txBody>
                  <a:tcPr anchor="ctr" marL="73152" marR="73152" marT="27432" marB="27432">
                    <a:solidFill>
                      <a:srgbClr val="FFFFFF"/>
                    </a:solidFill>
                  </a:tcPr>
                </a:tc>
                <a:tc>
                  <a:txBody>
                    <a:bodyPr/>
                    <a:lstStyle/>
                    <a:p>
                      <a:r>
                        <a:rPr sz="1300" b="0">
                          <a:solidFill>
                            <a:srgbClr val="222830"/>
                          </a:solidFill>
                          <a:latin typeface="Source Sans Pro"/>
                        </a:rPr>
                        <a:t>Minimal tiga kondisi spesifik dan dapat diamati</a:t>
                      </a:r>
                    </a:p>
                  </a:txBody>
                  <a:tcPr anchor="ctr" marL="73152" marR="73152" marT="27432" marB="27432">
                    <a:solidFill>
                      <a:srgbClr val="FFFFFF"/>
                    </a:solidFill>
                  </a:tcPr>
                </a:tc>
              </a:tr>
              <a:tr h="384048">
                <a:tc>
                  <a:txBody>
                    <a:bodyPr/>
                    <a:lstStyle/>
                    <a:p>
                      <a:r>
                        <a:rPr sz="1300" b="1">
                          <a:solidFill>
                            <a:srgbClr val="222830"/>
                          </a:solidFill>
                          <a:latin typeface="Source Sans Pro"/>
                        </a:rPr>
                        <a:t>8</a:t>
                      </a:r>
                    </a:p>
                  </a:txBody>
                  <a:tcPr anchor="ctr" marL="73152" marR="73152" marT="27432" marB="27432">
                    <a:solidFill>
                      <a:srgbClr val="F1F4F8"/>
                    </a:solidFill>
                  </a:tcPr>
                </a:tc>
                <a:tc>
                  <a:txBody>
                    <a:bodyPr/>
                    <a:lstStyle/>
                    <a:p>
                      <a:r>
                        <a:rPr sz="1300" b="0">
                          <a:solidFill>
                            <a:srgbClr val="222830"/>
                          </a:solidFill>
                          <a:latin typeface="Source Sans Pro"/>
                        </a:rPr>
                        <a:t>Skenario</a:t>
                      </a:r>
                    </a:p>
                  </a:txBody>
                  <a:tcPr anchor="ctr" marL="73152" marR="73152" marT="27432" marB="27432">
                    <a:solidFill>
                      <a:srgbClr val="F1F4F8"/>
                    </a:solidFill>
                  </a:tcPr>
                </a:tc>
                <a:tc>
                  <a:txBody>
                    <a:bodyPr/>
                    <a:lstStyle/>
                    <a:p>
                      <a:r>
                        <a:rPr sz="1300" b="0">
                          <a:solidFill>
                            <a:srgbClr val="222830"/>
                          </a:solidFill>
                          <a:latin typeface="Source Sans Pro"/>
                        </a:rPr>
                        <a:t>Turun / dasar / naik dengan asumsi eksplisit tiap skenario</a:t>
                      </a:r>
                    </a:p>
                  </a:txBody>
                  <a:tcPr anchor="ctr" marL="73152" marR="73152" marT="27432" marB="27432">
                    <a:solidFill>
                      <a:srgbClr val="F1F4F8"/>
                    </a:solidFill>
                  </a:tcPr>
                </a:tc>
              </a:tr>
              <a:tr h="384048">
                <a:tc>
                  <a:txBody>
                    <a:bodyPr/>
                    <a:lstStyle/>
                    <a:p>
                      <a:r>
                        <a:rPr sz="1300" b="1">
                          <a:solidFill>
                            <a:srgbClr val="222830"/>
                          </a:solidFill>
                          <a:latin typeface="Source Sans Pro"/>
                        </a:rPr>
                        <a:t>9</a:t>
                      </a:r>
                    </a:p>
                  </a:txBody>
                  <a:tcPr anchor="ctr" marL="73152" marR="73152" marT="27432" marB="27432">
                    <a:solidFill>
                      <a:srgbClr val="FFFFFF"/>
                    </a:solidFill>
                  </a:tcPr>
                </a:tc>
                <a:tc>
                  <a:txBody>
                    <a:bodyPr/>
                    <a:lstStyle/>
                    <a:p>
                      <a:r>
                        <a:rPr sz="1300" b="0">
                          <a:solidFill>
                            <a:srgbClr val="222830"/>
                          </a:solidFill>
                          <a:latin typeface="Source Sans Pro"/>
                        </a:rPr>
                        <a:t>Batas pengetahuan</a:t>
                      </a:r>
                    </a:p>
                  </a:txBody>
                  <a:tcPr anchor="ctr" marL="73152" marR="73152" marT="27432" marB="27432">
                    <a:solidFill>
                      <a:srgbClr val="FFFFFF"/>
                    </a:solidFill>
                  </a:tcPr>
                </a:tc>
                <a:tc>
                  <a:txBody>
                    <a:bodyPr/>
                    <a:lstStyle/>
                    <a:p>
                      <a:r>
                        <a:rPr sz="1300" b="0">
                          <a:solidFill>
                            <a:srgbClr val="222830"/>
                          </a:solidFill>
                          <a:latin typeface="Source Sans Pro"/>
                        </a:rPr>
                        <a:t>Apa yang tidak Anda ketahui dan bagaimana itu memengaruhi keyakinan Anda</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6.</a:t>
            </a:r>
          </a:p>
          <a:p>
            <a:pPr algn="l">
              <a:lnSpc>
                <a:spcPct val="110000"/>
              </a:lnSpc>
              <a:spcBef>
                <a:spcPts val="0"/>
              </a:spcBef>
              <a:spcAft>
                <a:spcPts val="600"/>
              </a:spcAft>
            </a:pPr>
            <a:r>
              <a:rPr sz="2600" b="1">
                <a:solidFill>
                  <a:srgbClr val="0F2B46"/>
                </a:solidFill>
                <a:latin typeface="Source Sans Pro"/>
              </a:rPr>
              <a:t>B-Trader: Rencana Perdagangan Tervalidasi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Kebijakan Indikator</a:t>
            </a:r>
            <a:r>
              <a:rPr sz="1700" b="0">
                <a:solidFill>
                  <a:srgbClr val="222830"/>
                </a:solidFill>
                <a:latin typeface="Source Sans Pro"/>
              </a:rPr>
              <a:t> (L2T.4 §4.9) — lengkap dengan bukti atau pernyataan ketiadaan bukti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Protokol Konfluensi</a:t>
            </a:r>
            <a:r>
              <a:rPr sz="1700" b="0">
                <a:solidFill>
                  <a:srgbClr val="222830"/>
                </a:solidFill>
                <a:latin typeface="Source Sans Pro"/>
              </a:rPr>
              <a:t> (L2T.5 §4.7) — lengkap dengan audit kepadatan level</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Catatan minimal 30 transaksi</a:t>
            </a:r>
            <a:r>
              <a:rPr sz="1700" b="0">
                <a:solidFill>
                  <a:srgbClr val="222830"/>
                </a:solidFill>
                <a:latin typeface="Source Sans Pro"/>
              </a:rPr>
              <a:t> (boleh demo) dengan format pencatatan komponen 8, termasuk kolom </a:t>
            </a:r>
            <a:r>
              <a:rPr sz="1700" b="1">
                <a:solidFill>
                  <a:srgbClr val="222830"/>
                </a:solidFill>
                <a:latin typeface="Source Sans Pro"/>
              </a:rPr>
              <a:t>"rencana dipatuhi: Ya/Tidak"</a:t>
            </a:r>
            <a:r>
              <a:rPr sz="1700" b="0">
                <a:solidFill>
                  <a:srgbClr val="222830"/>
                </a:solidFill>
                <a:latin typeface="Source Sans Pro"/>
              </a:rPr>
              <a:t> yang dicatat terpisah dari…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Analisis catatan:</a:t>
            </a:r>
            <a:r>
              <a:rPr sz="1700" b="0">
                <a:solidFill>
                  <a:srgbClr val="222830"/>
                </a:solidFill>
                <a:latin typeface="Source Sans Pro"/>
              </a:rPr>
              <a:t> E, σ, tingkat kemenangan, rata-rata menang, rata-rata rugi, rasio payoff, deret kalah terpanjang yang dialami vs yang diharapkan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Perhitungan n untuk validasi</a:t>
            </a:r>
            <a:r>
              <a:rPr sz="1700" b="0">
                <a:solidFill>
                  <a:srgbClr val="222830"/>
                </a:solidFill>
                <a:latin typeface="Source Sans Pro"/>
              </a:rPr>
              <a:t> dan pernyataan eksplisit tentang status validasi saat ini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44</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7.</a:t>
            </a:r>
          </a:p>
          <a:p>
            <a:pPr algn="l">
              <a:lnSpc>
                <a:spcPct val="108000"/>
              </a:lnSpc>
              <a:spcBef>
                <a:spcPts val="0"/>
              </a:spcBef>
              <a:spcAft>
                <a:spcPts val="600"/>
              </a:spcAft>
            </a:pPr>
            <a:r>
              <a:rPr sz="3400" b="1">
                <a:solidFill>
                  <a:srgbClr val="FFFFFF"/>
                </a:solidFill>
                <a:latin typeface="Source Sans Pro"/>
              </a:rPr>
              <a:t>Komponen C — Sidang Lisan</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45</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8.</a:t>
            </a:r>
          </a:p>
          <a:p>
            <a:pPr algn="l">
              <a:lnSpc>
                <a:spcPct val="108000"/>
              </a:lnSpc>
              <a:spcBef>
                <a:spcPts val="0"/>
              </a:spcBef>
              <a:spcAft>
                <a:spcPts val="600"/>
              </a:spcAft>
            </a:pPr>
            <a:r>
              <a:rPr sz="3400" b="1">
                <a:solidFill>
                  <a:srgbClr val="FFFFFF"/>
                </a:solidFill>
                <a:latin typeface="Source Sans Pro"/>
              </a:rPr>
              <a:t>Rubrik Sertifikasi</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46</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8.</a:t>
            </a:r>
          </a:p>
          <a:p>
            <a:pPr algn="l">
              <a:lnSpc>
                <a:spcPct val="110000"/>
              </a:lnSpc>
              <a:spcBef>
                <a:spcPts val="0"/>
              </a:spcBef>
              <a:spcAft>
                <a:spcPts val="600"/>
              </a:spcAft>
            </a:pPr>
            <a:r>
              <a:rPr sz="2400" b="1">
                <a:solidFill>
                  <a:srgbClr val="0F2B46"/>
                </a:solidFill>
                <a:latin typeface="Source Sans Pro"/>
              </a:rPr>
              <a:t>Rubrik Sertifikasi</a:t>
            </a:r>
          </a:p>
        </p:txBody>
      </p:sp>
      <p:graphicFrame>
        <p:nvGraphicFramePr>
          <p:cNvPr id="4" name="Table 3"/>
          <p:cNvGraphicFramePr>
            <a:graphicFrameLocks noGrp="1"/>
          </p:cNvGraphicFramePr>
          <p:nvPr/>
        </p:nvGraphicFramePr>
        <p:xfrm>
          <a:off x="777240" y="1828800"/>
          <a:ext cx="10637215" cy="2688336"/>
        </p:xfrm>
        <a:graphic>
          <a:graphicData uri="http://schemas.openxmlformats.org/drawingml/2006/table">
            <a:tbl>
              <a:tblPr firstRow="1" bandRow="1">
                <a:tableStyleId>{5C22544A-7EE6-4342-B048-85BDC9FD1C3A}</a:tableStyleId>
              </a:tblPr>
              <a:tblGrid>
                <a:gridCol w="1772869"/>
                <a:gridCol w="1772869"/>
                <a:gridCol w="1772869"/>
                <a:gridCol w="1772869"/>
                <a:gridCol w="1772869"/>
                <a:gridCol w="1772870"/>
              </a:tblGrid>
              <a:tr h="384048">
                <a:tc>
                  <a:txBody>
                    <a:bodyPr/>
                    <a:lstStyle/>
                    <a:p>
                      <a:r>
                        <a:rPr sz="900" b="1">
                          <a:solidFill>
                            <a:srgbClr val="FFFFFF"/>
                          </a:solidFill>
                          <a:latin typeface="Source Sans Pro"/>
                        </a:rPr>
                        <a:t>Dim</a:t>
                      </a:r>
                    </a:p>
                  </a:txBody>
                  <a:tcPr anchor="ctr" marL="73152" marR="73152">
                    <a:solidFill>
                      <a:srgbClr val="0F2B46"/>
                    </a:solidFill>
                  </a:tcPr>
                </a:tc>
                <a:tc>
                  <a:txBody>
                    <a:bodyPr/>
                    <a:lstStyle/>
                    <a:p>
                      <a:r>
                        <a:rPr sz="900" b="1">
                          <a:solidFill>
                            <a:srgbClr val="FFFFFF"/>
                          </a:solidFill>
                          <a:latin typeface="Source Sans Pro"/>
                        </a:rPr>
                        <a:t>Aspek</a:t>
                      </a:r>
                    </a:p>
                  </a:txBody>
                  <a:tcPr anchor="ctr" marL="73152" marR="73152">
                    <a:solidFill>
                      <a:srgbClr val="0F2B46"/>
                    </a:solidFill>
                  </a:tcPr>
                </a:tc>
                <a:tc>
                  <a:txBody>
                    <a:bodyPr/>
                    <a:lstStyle/>
                    <a:p>
                      <a:r>
                        <a:rPr sz="900" b="1">
                          <a:solidFill>
                            <a:srgbClr val="FFFFFF"/>
                          </a:solidFill>
                          <a:latin typeface="Source Sans Pro"/>
                        </a:rPr>
                        <a:t>4</a:t>
                      </a:r>
                    </a:p>
                  </a:txBody>
                  <a:tcPr anchor="ctr" marL="73152" marR="73152">
                    <a:solidFill>
                      <a:srgbClr val="0F2B46"/>
                    </a:solidFill>
                  </a:tcPr>
                </a:tc>
                <a:tc>
                  <a:txBody>
                    <a:bodyPr/>
                    <a:lstStyle/>
                    <a:p>
                      <a:r>
                        <a:rPr sz="900" b="1">
                          <a:solidFill>
                            <a:srgbClr val="FFFFFF"/>
                          </a:solidFill>
                          <a:latin typeface="Source Sans Pro"/>
                        </a:rPr>
                        <a:t>3</a:t>
                      </a:r>
                    </a:p>
                  </a:txBody>
                  <a:tcPr anchor="ctr" marL="73152" marR="73152">
                    <a:solidFill>
                      <a:srgbClr val="0F2B46"/>
                    </a:solidFill>
                  </a:tcPr>
                </a:tc>
                <a:tc>
                  <a:txBody>
                    <a:bodyPr/>
                    <a:lstStyle/>
                    <a:p>
                      <a:r>
                        <a:rPr sz="900" b="1">
                          <a:solidFill>
                            <a:srgbClr val="FFFFFF"/>
                          </a:solidFill>
                          <a:latin typeface="Source Sans Pro"/>
                        </a:rPr>
                        <a:t>2</a:t>
                      </a:r>
                    </a:p>
                  </a:txBody>
                  <a:tcPr anchor="ctr" marL="73152" marR="73152">
                    <a:solidFill>
                      <a:srgbClr val="0F2B46"/>
                    </a:solidFill>
                  </a:tcPr>
                </a:tc>
                <a:tc>
                  <a:txBody>
                    <a:bodyPr/>
                    <a:lstStyle/>
                    <a:p>
                      <a:r>
                        <a:rPr sz="900" b="1">
                          <a:solidFill>
                            <a:srgbClr val="FFFFFF"/>
                          </a:solidFill>
                          <a:latin typeface="Source Sans Pro"/>
                        </a:rPr>
                        <a:t>1</a:t>
                      </a:r>
                    </a:p>
                  </a:txBody>
                  <a:tcPr anchor="ctr" marL="73152" marR="73152">
                    <a:solidFill>
                      <a:srgbClr val="0F2B46"/>
                    </a:solidFill>
                  </a:tcPr>
                </a:tc>
              </a:tr>
              <a:tr h="384048">
                <a:tc>
                  <a:txBody>
                    <a:bodyPr/>
                    <a:lstStyle/>
                    <a:p>
                      <a:r>
                        <a:rPr sz="900" b="0">
                          <a:solidFill>
                            <a:srgbClr val="222830"/>
                          </a:solidFill>
                          <a:latin typeface="Source Sans Pro"/>
                        </a:rPr>
                        <a:t>D1</a:t>
                      </a:r>
                    </a:p>
                  </a:txBody>
                  <a:tcPr anchor="ctr" marL="73152" marR="73152" marT="27432" marB="27432">
                    <a:solidFill>
                      <a:srgbClr val="FFFFFF"/>
                    </a:solidFill>
                  </a:tcPr>
                </a:tc>
                <a:tc>
                  <a:txBody>
                    <a:bodyPr/>
                    <a:lstStyle/>
                    <a:p>
                      <a:r>
                        <a:rPr sz="900" b="0">
                          <a:solidFill>
                            <a:srgbClr val="222830"/>
                          </a:solidFill>
                          <a:latin typeface="Source Sans Pro"/>
                        </a:rPr>
                        <a:t>Penguasaan konsep</a:t>
                      </a:r>
                    </a:p>
                  </a:txBody>
                  <a:tcPr anchor="ctr" marL="73152" marR="73152" marT="27432" marB="27432">
                    <a:solidFill>
                      <a:srgbClr val="FFFFFF"/>
                    </a:solidFill>
                  </a:tcPr>
                </a:tc>
                <a:tc>
                  <a:txBody>
                    <a:bodyPr/>
                    <a:lstStyle/>
                    <a:p>
                      <a:r>
                        <a:rPr sz="900" b="0">
                          <a:solidFill>
                            <a:srgbClr val="222830"/>
                          </a:solidFill>
                          <a:latin typeface="Source Sans Pro"/>
                        </a:rPr>
                        <a:t>Menghubungkan konsep lintas modul tanpa diminta</a:t>
                      </a:r>
                    </a:p>
                  </a:txBody>
                  <a:tcPr anchor="ctr" marL="73152" marR="73152" marT="27432" marB="27432">
                    <a:solidFill>
                      <a:srgbClr val="FFFFFF"/>
                    </a:solidFill>
                  </a:tcPr>
                </a:tc>
                <a:tc>
                  <a:txBody>
                    <a:bodyPr/>
                    <a:lstStyle/>
                    <a:p>
                      <a:r>
                        <a:rPr sz="900" b="0">
                          <a:solidFill>
                            <a:srgbClr val="222830"/>
                          </a:solidFill>
                          <a:latin typeface="Source Sans Pro"/>
                        </a:rPr>
                        <a:t>Menguasai konsep tiap modul</a:t>
                      </a:r>
                    </a:p>
                  </a:txBody>
                  <a:tcPr anchor="ctr" marL="73152" marR="73152" marT="27432" marB="27432">
                    <a:solidFill>
                      <a:srgbClr val="FFFFFF"/>
                    </a:solidFill>
                  </a:tcPr>
                </a:tc>
                <a:tc>
                  <a:txBody>
                    <a:bodyPr/>
                    <a:lstStyle/>
                    <a:p>
                      <a:r>
                        <a:rPr sz="900" b="0">
                          <a:solidFill>
                            <a:srgbClr val="222830"/>
                          </a:solidFill>
                          <a:latin typeface="Source Sans Pro"/>
                        </a:rPr>
                        <a:t>Menguasai sebagian</a:t>
                      </a:r>
                    </a:p>
                  </a:txBody>
                  <a:tcPr anchor="ctr" marL="73152" marR="73152" marT="27432" marB="27432">
                    <a:solidFill>
                      <a:srgbClr val="FFFFFF"/>
                    </a:solidFill>
                  </a:tcPr>
                </a:tc>
                <a:tc>
                  <a:txBody>
                    <a:bodyPr/>
                    <a:lstStyle/>
                    <a:p>
                      <a:r>
                        <a:rPr sz="900" b="0">
                          <a:solidFill>
                            <a:srgbClr val="222830"/>
                          </a:solidFill>
                          <a:latin typeface="Source Sans Pro"/>
                        </a:rPr>
                        <a:t>Konsep dasar keliru</a:t>
                      </a:r>
                    </a:p>
                  </a:txBody>
                  <a:tcPr anchor="ctr" marL="73152" marR="73152" marT="27432" marB="27432">
                    <a:solidFill>
                      <a:srgbClr val="FFFFFF"/>
                    </a:solidFill>
                  </a:tcPr>
                </a:tc>
              </a:tr>
              <a:tr h="384048">
                <a:tc>
                  <a:txBody>
                    <a:bodyPr/>
                    <a:lstStyle/>
                    <a:p>
                      <a:r>
                        <a:rPr sz="900" b="0">
                          <a:solidFill>
                            <a:srgbClr val="222830"/>
                          </a:solidFill>
                          <a:latin typeface="Source Sans Pro"/>
                        </a:rPr>
                        <a:t>D2</a:t>
                      </a:r>
                    </a:p>
                  </a:txBody>
                  <a:tcPr anchor="ctr" marL="73152" marR="73152" marT="27432" marB="27432">
                    <a:solidFill>
                      <a:srgbClr val="F1F4F8"/>
                    </a:solidFill>
                  </a:tcPr>
                </a:tc>
                <a:tc>
                  <a:txBody>
                    <a:bodyPr/>
                    <a:lstStyle/>
                    <a:p>
                      <a:r>
                        <a:rPr sz="900" b="0">
                          <a:solidFill>
                            <a:srgbClr val="222830"/>
                          </a:solidFill>
                          <a:latin typeface="Source Sans Pro"/>
                        </a:rPr>
                        <a:t>Ketepatan kuantitatif</a:t>
                      </a:r>
                    </a:p>
                  </a:txBody>
                  <a:tcPr anchor="ctr" marL="73152" marR="73152" marT="27432" marB="27432">
                    <a:solidFill>
                      <a:srgbClr val="F1F4F8"/>
                    </a:solidFill>
                  </a:tcPr>
                </a:tc>
                <a:tc>
                  <a:txBody>
                    <a:bodyPr/>
                    <a:lstStyle/>
                    <a:p>
                      <a:r>
                        <a:rPr sz="900" b="0">
                          <a:solidFill>
                            <a:srgbClr val="222830"/>
                          </a:solidFill>
                          <a:latin typeface="Source Sans Pro"/>
                        </a:rPr>
                        <a:t>Seluruh perhitungan benar dan diperiksa silang dua cara</a:t>
                      </a:r>
                    </a:p>
                  </a:txBody>
                  <a:tcPr anchor="ctr" marL="73152" marR="73152" marT="27432" marB="27432">
                    <a:solidFill>
                      <a:srgbClr val="F1F4F8"/>
                    </a:solidFill>
                  </a:tcPr>
                </a:tc>
                <a:tc>
                  <a:txBody>
                    <a:bodyPr/>
                    <a:lstStyle/>
                    <a:p>
                      <a:r>
                        <a:rPr sz="900" b="0">
                          <a:solidFill>
                            <a:srgbClr val="222830"/>
                          </a:solidFill>
                          <a:latin typeface="Source Sans Pro"/>
                        </a:rPr>
                        <a:t>Benar dengan kekeliruan kecil</a:t>
                      </a:r>
                    </a:p>
                  </a:txBody>
                  <a:tcPr anchor="ctr" marL="73152" marR="73152" marT="27432" marB="27432">
                    <a:solidFill>
                      <a:srgbClr val="F1F4F8"/>
                    </a:solidFill>
                  </a:tcPr>
                </a:tc>
                <a:tc>
                  <a:txBody>
                    <a:bodyPr/>
                    <a:lstStyle/>
                    <a:p>
                      <a:r>
                        <a:rPr sz="900" b="0">
                          <a:solidFill>
                            <a:srgbClr val="222830"/>
                          </a:solidFill>
                          <a:latin typeface="Source Sans Pro"/>
                        </a:rPr>
                        <a:t>Beberapa kekeliruan</a:t>
                      </a:r>
                    </a:p>
                  </a:txBody>
                  <a:tcPr anchor="ctr" marL="73152" marR="73152" marT="27432" marB="27432">
                    <a:solidFill>
                      <a:srgbClr val="F1F4F8"/>
                    </a:solidFill>
                  </a:tcPr>
                </a:tc>
                <a:tc>
                  <a:txBody>
                    <a:bodyPr/>
                    <a:lstStyle/>
                    <a:p>
                      <a:r>
                        <a:rPr sz="900" b="0">
                          <a:solidFill>
                            <a:srgbClr val="222830"/>
                          </a:solidFill>
                          <a:latin typeface="Source Sans Pro"/>
                        </a:rPr>
                        <a:t>Tidak dapat direproduksi</a:t>
                      </a:r>
                    </a:p>
                  </a:txBody>
                  <a:tcPr anchor="ctr" marL="73152" marR="73152" marT="27432" marB="27432">
                    <a:solidFill>
                      <a:srgbClr val="F1F4F8"/>
                    </a:solidFill>
                  </a:tcPr>
                </a:tc>
              </a:tr>
              <a:tr h="384048">
                <a:tc>
                  <a:txBody>
                    <a:bodyPr/>
                    <a:lstStyle/>
                    <a:p>
                      <a:r>
                        <a:rPr sz="900" b="0">
                          <a:solidFill>
                            <a:srgbClr val="222830"/>
                          </a:solidFill>
                          <a:latin typeface="Source Sans Pro"/>
                        </a:rPr>
                        <a:t>D3</a:t>
                      </a:r>
                    </a:p>
                  </a:txBody>
                  <a:tcPr anchor="ctr" marL="73152" marR="73152" marT="27432" marB="27432">
                    <a:solidFill>
                      <a:srgbClr val="FFFFFF"/>
                    </a:solidFill>
                  </a:tcPr>
                </a:tc>
                <a:tc>
                  <a:txBody>
                    <a:bodyPr/>
                    <a:lstStyle/>
                    <a:p>
                      <a:r>
                        <a:rPr sz="900" b="0">
                          <a:solidFill>
                            <a:srgbClr val="222830"/>
                          </a:solidFill>
                          <a:latin typeface="Source Sans Pro"/>
                        </a:rPr>
                        <a:t>Penalaran &amp; kerangka</a:t>
                      </a:r>
                    </a:p>
                  </a:txBody>
                  <a:tcPr anchor="ctr" marL="73152" marR="73152" marT="27432" marB="27432">
                    <a:solidFill>
                      <a:srgbClr val="FFFFFF"/>
                    </a:solidFill>
                  </a:tcPr>
                </a:tc>
                <a:tc>
                  <a:txBody>
                    <a:bodyPr/>
                    <a:lstStyle/>
                    <a:p>
                      <a:r>
                        <a:rPr sz="900" b="0">
                          <a:solidFill>
                            <a:srgbClr val="222830"/>
                          </a:solidFill>
                          <a:latin typeface="Source Sans Pro"/>
                        </a:rPr>
                        <a:t>Argumen utuh, terintegrasi, dan konsisten lintas komponen</a:t>
                      </a:r>
                    </a:p>
                  </a:txBody>
                  <a:tcPr anchor="ctr" marL="73152" marR="73152" marT="27432" marB="27432">
                    <a:solidFill>
                      <a:srgbClr val="FFFFFF"/>
                    </a:solidFill>
                  </a:tcPr>
                </a:tc>
                <a:tc>
                  <a:txBody>
                    <a:bodyPr/>
                    <a:lstStyle/>
                    <a:p>
                      <a:r>
                        <a:rPr sz="900" b="0">
                          <a:solidFill>
                            <a:srgbClr val="222830"/>
                          </a:solidFill>
                          <a:latin typeface="Source Sans Pro"/>
                        </a:rPr>
                        <a:t>Argumen koheren</a:t>
                      </a:r>
                    </a:p>
                  </a:txBody>
                  <a:tcPr anchor="ctr" marL="73152" marR="73152" marT="27432" marB="27432">
                    <a:solidFill>
                      <a:srgbClr val="FFFFFF"/>
                    </a:solidFill>
                  </a:tcPr>
                </a:tc>
                <a:tc>
                  <a:txBody>
                    <a:bodyPr/>
                    <a:lstStyle/>
                    <a:p>
                      <a:r>
                        <a:rPr sz="900" b="0">
                          <a:solidFill>
                            <a:srgbClr val="222830"/>
                          </a:solidFill>
                          <a:latin typeface="Source Sans Pro"/>
                        </a:rPr>
                        <a:t>Argumen terpisah-pisah</a:t>
                      </a:r>
                    </a:p>
                  </a:txBody>
                  <a:tcPr anchor="ctr" marL="73152" marR="73152" marT="27432" marB="27432">
                    <a:solidFill>
                      <a:srgbClr val="FFFFFF"/>
                    </a:solidFill>
                  </a:tcPr>
                </a:tc>
                <a:tc>
                  <a:txBody>
                    <a:bodyPr/>
                    <a:lstStyle/>
                    <a:p>
                      <a:r>
                        <a:rPr sz="900" b="0">
                          <a:solidFill>
                            <a:srgbClr val="222830"/>
                          </a:solidFill>
                          <a:latin typeface="Source Sans Pro"/>
                        </a:rPr>
                        <a:t>Tidak ada argumen</a:t>
                      </a:r>
                    </a:p>
                  </a:txBody>
                  <a:tcPr anchor="ctr" marL="73152" marR="73152" marT="27432" marB="27432">
                    <a:solidFill>
                      <a:srgbClr val="FFFFFF"/>
                    </a:solidFill>
                  </a:tcPr>
                </a:tc>
              </a:tr>
              <a:tr h="384048">
                <a:tc>
                  <a:txBody>
                    <a:bodyPr/>
                    <a:lstStyle/>
                    <a:p>
                      <a:r>
                        <a:rPr sz="900" b="0">
                          <a:solidFill>
                            <a:srgbClr val="222830"/>
                          </a:solidFill>
                          <a:latin typeface="Source Sans Pro"/>
                        </a:rPr>
                        <a:t>**D4**</a:t>
                      </a:r>
                    </a:p>
                  </a:txBody>
                  <a:tcPr anchor="ctr" marL="73152" marR="73152" marT="27432" marB="27432">
                    <a:solidFill>
                      <a:srgbClr val="F1F4F8"/>
                    </a:solidFill>
                  </a:tcPr>
                </a:tc>
                <a:tc>
                  <a:txBody>
                    <a:bodyPr/>
                    <a:lstStyle/>
                    <a:p>
                      <a:r>
                        <a:rPr sz="900" b="0">
                          <a:solidFill>
                            <a:srgbClr val="222830"/>
                          </a:solidFill>
                          <a:latin typeface="Source Sans Pro"/>
                        </a:rPr>
                        <a:t>**Perlakuan risiko**</a:t>
                      </a:r>
                    </a:p>
                  </a:txBody>
                  <a:tcPr anchor="ctr" marL="73152" marR="73152" marT="27432" marB="27432">
                    <a:solidFill>
                      <a:srgbClr val="F1F4F8"/>
                    </a:solidFill>
                  </a:tcPr>
                </a:tc>
                <a:tc>
                  <a:txBody>
                    <a:bodyPr/>
                    <a:lstStyle/>
                    <a:p>
                      <a:r>
                        <a:rPr sz="900" b="0">
                          <a:solidFill>
                            <a:srgbClr val="222830"/>
                          </a:solidFill>
                          <a:latin typeface="Source Sans Pro"/>
                        </a:rPr>
                        <a:t>Risiko dikuantifikasi, pembatal tesis spesifik, pertukaran dinyatakan</a:t>
                      </a:r>
                    </a:p>
                  </a:txBody>
                  <a:tcPr anchor="ctr" marL="73152" marR="73152" marT="27432" marB="27432">
                    <a:solidFill>
                      <a:srgbClr val="F1F4F8"/>
                    </a:solidFill>
                  </a:tcPr>
                </a:tc>
                <a:tc>
                  <a:txBody>
                    <a:bodyPr/>
                    <a:lstStyle/>
                    <a:p>
                      <a:r>
                        <a:rPr sz="900" b="0">
                          <a:solidFill>
                            <a:srgbClr val="222830"/>
                          </a:solidFill>
                          <a:latin typeface="Source Sans Pro"/>
                        </a:rPr>
                        <a:t>Risiko dihitung memadai</a:t>
                      </a:r>
                    </a:p>
                  </a:txBody>
                  <a:tcPr anchor="ctr" marL="73152" marR="73152" marT="27432" marB="27432">
                    <a:solidFill>
                      <a:srgbClr val="F1F4F8"/>
                    </a:solidFill>
                  </a:tcPr>
                </a:tc>
                <a:tc>
                  <a:txBody>
                    <a:bodyPr/>
                    <a:lstStyle/>
                    <a:p>
                      <a:r>
                        <a:rPr sz="900" b="0">
                          <a:solidFill>
                            <a:srgbClr val="222830"/>
                          </a:solidFill>
                          <a:latin typeface="Source Sans Pro"/>
                        </a:rPr>
                        <a:t>Risiko disebut tanpa dihitung</a:t>
                      </a:r>
                    </a:p>
                  </a:txBody>
                  <a:tcPr anchor="ctr" marL="73152" marR="73152" marT="27432" marB="27432">
                    <a:solidFill>
                      <a:srgbClr val="F1F4F8"/>
                    </a:solidFill>
                  </a:tcPr>
                </a:tc>
                <a:tc>
                  <a:txBody>
                    <a:bodyPr/>
                    <a:lstStyle/>
                    <a:p>
                      <a:r>
                        <a:rPr sz="900" b="0">
                          <a:solidFill>
                            <a:srgbClr val="222830"/>
                          </a:solidFill>
                          <a:latin typeface="Source Sans Pro"/>
                        </a:rPr>
                        <a:t>**Risiko diabaikan → GAGAL**</a:t>
                      </a:r>
                    </a:p>
                  </a:txBody>
                  <a:tcPr anchor="ctr" marL="73152" marR="73152" marT="27432" marB="27432">
                    <a:solidFill>
                      <a:srgbClr val="F1F4F8"/>
                    </a:solidFill>
                  </a:tcPr>
                </a:tc>
              </a:tr>
              <a:tr h="384048">
                <a:tc>
                  <a:txBody>
                    <a:bodyPr/>
                    <a:lstStyle/>
                    <a:p>
                      <a:r>
                        <a:rPr sz="900" b="0">
                          <a:solidFill>
                            <a:srgbClr val="222830"/>
                          </a:solidFill>
                          <a:latin typeface="Source Sans Pro"/>
                        </a:rPr>
                        <a:t>**D5**</a:t>
                      </a:r>
                    </a:p>
                  </a:txBody>
                  <a:tcPr anchor="ctr" marL="73152" marR="73152" marT="27432" marB="27432">
                    <a:solidFill>
                      <a:srgbClr val="FFFFFF"/>
                    </a:solidFill>
                  </a:tcPr>
                </a:tc>
                <a:tc>
                  <a:txBody>
                    <a:bodyPr/>
                    <a:lstStyle/>
                    <a:p>
                      <a:r>
                        <a:rPr sz="900" b="0">
                          <a:solidFill>
                            <a:srgbClr val="222830"/>
                          </a:solidFill>
                          <a:latin typeface="Source Sans Pro"/>
                        </a:rPr>
                        <a:t>**Disiplin proses**</a:t>
                      </a:r>
                    </a:p>
                  </a:txBody>
                  <a:tcPr anchor="ctr" marL="73152" marR="73152" marT="27432" marB="27432">
                    <a:solidFill>
                      <a:srgbClr val="FFFFFF"/>
                    </a:solidFill>
                  </a:tcPr>
                </a:tc>
                <a:tc>
                  <a:txBody>
                    <a:bodyPr/>
                    <a:lstStyle/>
                    <a:p>
                      <a:r>
                        <a:rPr sz="900" b="0">
                          <a:solidFill>
                            <a:srgbClr val="222830"/>
                          </a:solidFill>
                          <a:latin typeface="Source Sans Pro"/>
                        </a:rPr>
                        <a:t>Seluruh aturan ditulis lebih dahulu; temuan yang tidak menyenangkan tetap dilaporkan</a:t>
                      </a:r>
                    </a:p>
                  </a:txBody>
                  <a:tcPr anchor="ctr" marL="73152" marR="73152" marT="27432" marB="27432">
                    <a:solidFill>
                      <a:srgbClr val="FFFFFF"/>
                    </a:solidFill>
                  </a:tcPr>
                </a:tc>
                <a:tc>
                  <a:txBody>
                    <a:bodyPr/>
                    <a:lstStyle/>
                    <a:p>
                      <a:r>
                        <a:rPr sz="900" b="0">
                          <a:solidFill>
                            <a:srgbClr val="222830"/>
                          </a:solidFill>
                          <a:latin typeface="Source Sans Pro"/>
                        </a:rPr>
                        <a:t>Proses tertib dan terdokumentasi</a:t>
                      </a:r>
                    </a:p>
                  </a:txBody>
                  <a:tcPr anchor="ctr" marL="73152" marR="73152" marT="27432" marB="27432">
                    <a:solidFill>
                      <a:srgbClr val="FFFFFF"/>
                    </a:solidFill>
                  </a:tcPr>
                </a:tc>
                <a:tc>
                  <a:txBody>
                    <a:bodyPr/>
                    <a:lstStyle/>
                    <a:p>
                      <a:r>
                        <a:rPr sz="900" b="0">
                          <a:solidFill>
                            <a:srgbClr val="222830"/>
                          </a:solidFill>
                          <a:latin typeface="Source Sans Pro"/>
                        </a:rPr>
                        <a:t>Proses sebagian terdokumentasi</a:t>
                      </a:r>
                    </a:p>
                  </a:txBody>
                  <a:tcPr anchor="ctr" marL="73152" marR="73152" marT="27432" marB="27432">
                    <a:solidFill>
                      <a:srgbClr val="FFFFFF"/>
                    </a:solidFill>
                  </a:tcPr>
                </a:tc>
                <a:tc>
                  <a:txBody>
                    <a:bodyPr/>
                    <a:lstStyle/>
                    <a:p>
                      <a:r>
                        <a:rPr sz="900" b="0">
                          <a:solidFill>
                            <a:srgbClr val="222830"/>
                          </a:solidFill>
                          <a:latin typeface="Source Sans Pro"/>
                        </a:rPr>
                        <a:t>**Hasil disesuaikan dengan kesimpulan → GAGAL**</a:t>
                      </a:r>
                    </a:p>
                  </a:txBody>
                  <a:tcPr anchor="ctr" marL="73152" marR="73152" marT="27432" marB="27432">
                    <a:solidFill>
                      <a:srgbClr val="FFFFFF"/>
                    </a:solidFill>
                  </a:tcPr>
                </a:tc>
              </a:tr>
              <a:tr h="384048">
                <a:tc>
                  <a:txBody>
                    <a:bodyPr/>
                    <a:lstStyle/>
                    <a:p>
                      <a:r>
                        <a:rPr sz="900" b="0">
                          <a:solidFill>
                            <a:srgbClr val="222830"/>
                          </a:solidFill>
                          <a:latin typeface="Source Sans Pro"/>
                        </a:rPr>
                        <a:t>D6</a:t>
                      </a:r>
                    </a:p>
                  </a:txBody>
                  <a:tcPr anchor="ctr" marL="73152" marR="73152" marT="27432" marB="27432">
                    <a:solidFill>
                      <a:srgbClr val="F1F4F8"/>
                    </a:solidFill>
                  </a:tcPr>
                </a:tc>
                <a:tc>
                  <a:txBody>
                    <a:bodyPr/>
                    <a:lstStyle/>
                    <a:p>
                      <a:r>
                        <a:rPr sz="900" b="0">
                          <a:solidFill>
                            <a:srgbClr val="222830"/>
                          </a:solidFill>
                          <a:latin typeface="Source Sans Pro"/>
                        </a:rPr>
                        <a:t>Komunikasi &amp; etika</a:t>
                      </a:r>
                    </a:p>
                  </a:txBody>
                  <a:tcPr anchor="ctr" marL="73152" marR="73152" marT="27432" marB="27432">
                    <a:solidFill>
                      <a:srgbClr val="F1F4F8"/>
                    </a:solidFill>
                  </a:tcPr>
                </a:tc>
                <a:tc>
                  <a:txBody>
                    <a:bodyPr/>
                    <a:lstStyle/>
                    <a:p>
                      <a:r>
                        <a:rPr sz="900" b="0">
                          <a:solidFill>
                            <a:srgbClr val="222830"/>
                          </a:solidFill>
                          <a:latin typeface="Source Sans Pro"/>
                        </a:rPr>
                        <a:t>Batas pengetahuan dinyatakan tanpa diminta; batas layanan dipatuhi sempurna</a:t>
                      </a:r>
                    </a:p>
                  </a:txBody>
                  <a:tcPr anchor="ctr" marL="73152" marR="73152" marT="27432" marB="27432">
                    <a:solidFill>
                      <a:srgbClr val="F1F4F8"/>
                    </a:solidFill>
                  </a:tcPr>
                </a:tc>
                <a:tc>
                  <a:txBody>
                    <a:bodyPr/>
                    <a:lstStyle/>
                    <a:p>
                      <a:r>
                        <a:rPr sz="900" b="0">
                          <a:solidFill>
                            <a:srgbClr val="222830"/>
                          </a:solidFill>
                          <a:latin typeface="Source Sans Pro"/>
                        </a:rPr>
                        <a:t>Jujur dan patuh</a:t>
                      </a:r>
                    </a:p>
                  </a:txBody>
                  <a:tcPr anchor="ctr" marL="73152" marR="73152" marT="27432" marB="27432">
                    <a:solidFill>
                      <a:srgbClr val="F1F4F8"/>
                    </a:solidFill>
                  </a:tcPr>
                </a:tc>
                <a:tc>
                  <a:txBody>
                    <a:bodyPr/>
                    <a:lstStyle/>
                    <a:p>
                      <a:r>
                        <a:rPr sz="900" b="0">
                          <a:solidFill>
                            <a:srgbClr val="222830"/>
                          </a:solidFill>
                          <a:latin typeface="Source Sans Pro"/>
                        </a:rPr>
                        <a:t>Kurang lengkap</a:t>
                      </a:r>
                    </a:p>
                  </a:txBody>
                  <a:tcPr anchor="ctr" marL="73152" marR="73152" marT="27432" marB="27432">
                    <a:solidFill>
                      <a:srgbClr val="F1F4F8"/>
                    </a:solidFill>
                  </a:tcPr>
                </a:tc>
                <a:tc>
                  <a:txBody>
                    <a:bodyPr/>
                    <a:lstStyle/>
                    <a:p>
                      <a:r>
                        <a:rPr sz="900" b="0">
                          <a:solidFill>
                            <a:srgbClr val="222830"/>
                          </a:solidFill>
                          <a:latin typeface="Source Sans Pro"/>
                        </a:rPr>
                        <a:t>Klaim melampaui bukti, atau melanggar batas layanan</a:t>
                      </a:r>
                    </a:p>
                  </a:txBody>
                  <a:tcPr anchor="ctr" marL="73152" marR="73152" marT="27432" marB="27432">
                    <a:solidFill>
                      <a:srgbClr val="F1F4F8"/>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82296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8.</a:t>
            </a:r>
          </a:p>
          <a:p>
            <a:pPr algn="l">
              <a:lnSpc>
                <a:spcPct val="110000"/>
              </a:lnSpc>
              <a:spcBef>
                <a:spcPts val="0"/>
              </a:spcBef>
              <a:spcAft>
                <a:spcPts val="600"/>
              </a:spcAft>
            </a:pPr>
            <a:r>
              <a:rPr sz="2400" b="1">
                <a:solidFill>
                  <a:srgbClr val="0F2B46"/>
                </a:solidFill>
                <a:latin typeface="Source Sans Pro"/>
              </a:rPr>
              <a:t>Rubrik Sertifikasi</a:t>
            </a:r>
          </a:p>
        </p:txBody>
      </p:sp>
      <p:graphicFrame>
        <p:nvGraphicFramePr>
          <p:cNvPr id="4" name="Table 3"/>
          <p:cNvGraphicFramePr>
            <a:graphicFrameLocks noGrp="1"/>
          </p:cNvGraphicFramePr>
          <p:nvPr/>
        </p:nvGraphicFramePr>
        <p:xfrm>
          <a:off x="777240" y="1828800"/>
          <a:ext cx="10637215" cy="2304288"/>
        </p:xfrm>
        <a:graphic>
          <a:graphicData uri="http://schemas.openxmlformats.org/drawingml/2006/table">
            <a:tbl>
              <a:tblPr firstRow="1" bandRow="1">
                <a:tableStyleId>{5C22544A-7EE6-4342-B048-85BDC9FD1C3A}</a:tableStyleId>
              </a:tblPr>
              <a:tblGrid>
                <a:gridCol w="3545738"/>
                <a:gridCol w="3545738"/>
                <a:gridCol w="3545739"/>
              </a:tblGrid>
              <a:tr h="384048">
                <a:tc>
                  <a:txBody>
                    <a:bodyPr/>
                    <a:lstStyle/>
                    <a:p>
                      <a:r>
                        <a:rPr sz="1300" b="1">
                          <a:solidFill>
                            <a:srgbClr val="FFFFFF"/>
                          </a:solidFill>
                          <a:latin typeface="Source Sans Pro"/>
                        </a:rPr>
                        <a:t>Nilai akhir</a:t>
                      </a:r>
                    </a:p>
                  </a:txBody>
                  <a:tcPr anchor="ctr" marL="73152" marR="73152">
                    <a:solidFill>
                      <a:srgbClr val="0F2B46"/>
                    </a:solidFill>
                  </a:tcPr>
                </a:tc>
                <a:tc>
                  <a:txBody>
                    <a:bodyPr/>
                    <a:lstStyle/>
                    <a:p>
                      <a:r>
                        <a:rPr sz="1300" b="1">
                          <a:solidFill>
                            <a:srgbClr val="FFFFFF"/>
                          </a:solidFill>
                          <a:latin typeface="Source Sans Pro"/>
                        </a:rPr>
                        <a:t>Predikat</a:t>
                      </a:r>
                    </a:p>
                  </a:txBody>
                  <a:tcPr anchor="ctr" marL="73152" marR="73152">
                    <a:solidFill>
                      <a:srgbClr val="0F2B46"/>
                    </a:solidFill>
                  </a:tcPr>
                </a:tc>
                <a:tc>
                  <a:txBody>
                    <a:bodyPr/>
                    <a:lstStyle/>
                    <a:p>
                      <a:r>
                        <a:rPr sz="1300" b="1">
                          <a:solidFill>
                            <a:srgbClr val="FFFFFF"/>
                          </a:solidFill>
                          <a:latin typeface="Source Sans Pro"/>
                        </a:rPr>
                        <a:t>Keterangan</a:t>
                      </a:r>
                    </a:p>
                  </a:txBody>
                  <a:tcPr anchor="ctr" marL="73152" marR="73152">
                    <a:solidFill>
                      <a:srgbClr val="0F2B46"/>
                    </a:solidFill>
                  </a:tcPr>
                </a:tc>
              </a:tr>
              <a:tr h="384048">
                <a:tc>
                  <a:txBody>
                    <a:bodyPr/>
                    <a:lstStyle/>
                    <a:p>
                      <a:r>
                        <a:rPr sz="1300" b="1">
                          <a:solidFill>
                            <a:srgbClr val="222830"/>
                          </a:solidFill>
                          <a:latin typeface="Source Sans Pro"/>
                        </a:rPr>
                        <a:t>90–100</a:t>
                      </a:r>
                    </a:p>
                  </a:txBody>
                  <a:tcPr anchor="ctr" marL="73152" marR="73152" marT="27432" marB="27432">
                    <a:solidFill>
                      <a:srgbClr val="FFFFFF"/>
                    </a:solidFill>
                  </a:tcPr>
                </a:tc>
                <a:tc>
                  <a:txBody>
                    <a:bodyPr/>
                    <a:lstStyle/>
                    <a:p>
                      <a:r>
                        <a:rPr sz="1300" b="0">
                          <a:solidFill>
                            <a:srgbClr val="222830"/>
                          </a:solidFill>
                          <a:latin typeface="Source Sans Pro"/>
                        </a:rPr>
                        <a:t>**Analis — Dengan Pujian**</a:t>
                      </a:r>
                    </a:p>
                  </a:txBody>
                  <a:tcPr anchor="ctr" marL="73152" marR="73152" marT="27432" marB="27432">
                    <a:solidFill>
                      <a:srgbClr val="FFFFFF"/>
                    </a:solidFill>
                  </a:tcPr>
                </a:tc>
                <a:tc>
                  <a:txBody>
                    <a:bodyPr/>
                    <a:lstStyle/>
                    <a:p>
                      <a:r>
                        <a:rPr sz="1300" b="0">
                          <a:solidFill>
                            <a:srgbClr val="222830"/>
                          </a:solidFill>
                          <a:latin typeface="Source Sans Pro"/>
                        </a:rPr>
                        <a:t>Berhak langsung mendaftar Level 3</a:t>
                      </a:r>
                    </a:p>
                  </a:txBody>
                  <a:tcPr anchor="ctr" marL="73152" marR="73152" marT="27432" marB="27432">
                    <a:solidFill>
                      <a:srgbClr val="FFFFFF"/>
                    </a:solidFill>
                  </a:tcPr>
                </a:tc>
              </a:tr>
              <a:tr h="384048">
                <a:tc>
                  <a:txBody>
                    <a:bodyPr/>
                    <a:lstStyle/>
                    <a:p>
                      <a:r>
                        <a:rPr sz="1300" b="1">
                          <a:solidFill>
                            <a:srgbClr val="222830"/>
                          </a:solidFill>
                          <a:latin typeface="Source Sans Pro"/>
                        </a:rPr>
                        <a:t>80–89</a:t>
                      </a:r>
                    </a:p>
                  </a:txBody>
                  <a:tcPr anchor="ctr" marL="73152" marR="73152" marT="27432" marB="27432">
                    <a:solidFill>
                      <a:srgbClr val="F1F4F8"/>
                    </a:solidFill>
                  </a:tcPr>
                </a:tc>
                <a:tc>
                  <a:txBody>
                    <a:bodyPr/>
                    <a:lstStyle/>
                    <a:p>
                      <a:r>
                        <a:rPr sz="1300" b="0">
                          <a:solidFill>
                            <a:srgbClr val="222830"/>
                          </a:solidFill>
                          <a:latin typeface="Source Sans Pro"/>
                        </a:rPr>
                        <a:t>**Analis — Sangat Baik**</a:t>
                      </a:r>
                    </a:p>
                  </a:txBody>
                  <a:tcPr anchor="ctr" marL="73152" marR="73152" marT="27432" marB="27432">
                    <a:solidFill>
                      <a:srgbClr val="F1F4F8"/>
                    </a:solidFill>
                  </a:tcPr>
                </a:tc>
                <a:tc>
                  <a:txBody>
                    <a:bodyPr/>
                    <a:lstStyle/>
                    <a:p>
                      <a:r>
                        <a:rPr sz="1300" b="0">
                          <a:solidFill>
                            <a:srgbClr val="222830"/>
                          </a:solidFill>
                          <a:latin typeface="Source Sans Pro"/>
                        </a:rPr>
                        <a:t>Berhak mendaftar Level 3</a:t>
                      </a:r>
                    </a:p>
                  </a:txBody>
                  <a:tcPr anchor="ctr" marL="73152" marR="73152" marT="27432" marB="27432">
                    <a:solidFill>
                      <a:srgbClr val="F1F4F8"/>
                    </a:solidFill>
                  </a:tcPr>
                </a:tc>
              </a:tr>
              <a:tr h="384048">
                <a:tc>
                  <a:txBody>
                    <a:bodyPr/>
                    <a:lstStyle/>
                    <a:p>
                      <a:r>
                        <a:rPr sz="1300" b="1">
                          <a:solidFill>
                            <a:srgbClr val="222830"/>
                          </a:solidFill>
                          <a:latin typeface="Source Sans Pro"/>
                        </a:rPr>
                        <a:t>70–79</a:t>
                      </a:r>
                    </a:p>
                  </a:txBody>
                  <a:tcPr anchor="ctr" marL="73152" marR="73152" marT="27432" marB="27432">
                    <a:solidFill>
                      <a:srgbClr val="FFFFFF"/>
                    </a:solidFill>
                  </a:tcPr>
                </a:tc>
                <a:tc>
                  <a:txBody>
                    <a:bodyPr/>
                    <a:lstStyle/>
                    <a:p>
                      <a:r>
                        <a:rPr sz="1300" b="0">
                          <a:solidFill>
                            <a:srgbClr val="222830"/>
                          </a:solidFill>
                          <a:latin typeface="Source Sans Pro"/>
                        </a:rPr>
                        <a:t>**Analis**</a:t>
                      </a:r>
                    </a:p>
                  </a:txBody>
                  <a:tcPr anchor="ctr" marL="73152" marR="73152" marT="27432" marB="27432">
                    <a:solidFill>
                      <a:srgbClr val="FFFFFF"/>
                    </a:solidFill>
                  </a:tcPr>
                </a:tc>
                <a:tc>
                  <a:txBody>
                    <a:bodyPr/>
                    <a:lstStyle/>
                    <a:p>
                      <a:r>
                        <a:rPr sz="1300" b="0">
                          <a:solidFill>
                            <a:srgbClr val="222830"/>
                          </a:solidFill>
                          <a:latin typeface="Source Sans Pro"/>
                        </a:rPr>
                        <a:t>Berhak mendaftar Level 3</a:t>
                      </a:r>
                    </a:p>
                  </a:txBody>
                  <a:tcPr anchor="ctr" marL="73152" marR="73152" marT="27432" marB="27432">
                    <a:solidFill>
                      <a:srgbClr val="FFFFFF"/>
                    </a:solidFill>
                  </a:tcPr>
                </a:tc>
              </a:tr>
              <a:tr h="384048">
                <a:tc>
                  <a:txBody>
                    <a:bodyPr/>
                    <a:lstStyle/>
                    <a:p>
                      <a:r>
                        <a:rPr sz="1300" b="1">
                          <a:solidFill>
                            <a:srgbClr val="222830"/>
                          </a:solidFill>
                          <a:latin typeface="Source Sans Pro"/>
                        </a:rPr>
                        <a:t>60–69</a:t>
                      </a:r>
                    </a:p>
                  </a:txBody>
                  <a:tcPr anchor="ctr" marL="73152" marR="73152" marT="27432" marB="27432">
                    <a:solidFill>
                      <a:srgbClr val="F1F4F8"/>
                    </a:solidFill>
                  </a:tcPr>
                </a:tc>
                <a:tc>
                  <a:txBody>
                    <a:bodyPr/>
                    <a:lstStyle/>
                    <a:p>
                      <a:r>
                        <a:rPr sz="1300" b="0">
                          <a:solidFill>
                            <a:srgbClr val="222830"/>
                          </a:solidFill>
                          <a:latin typeface="Source Sans Pro"/>
                        </a:rPr>
                        <a:t>**Belum Lulus — Mengulang Sebagian**</a:t>
                      </a:r>
                    </a:p>
                  </a:txBody>
                  <a:tcPr anchor="ctr" marL="73152" marR="73152" marT="27432" marB="27432">
                    <a:solidFill>
                      <a:srgbClr val="F1F4F8"/>
                    </a:solidFill>
                  </a:tcPr>
                </a:tc>
                <a:tc>
                  <a:txBody>
                    <a:bodyPr/>
                    <a:lstStyle/>
                    <a:p>
                      <a:r>
                        <a:rPr sz="1300" b="0">
                          <a:solidFill>
                            <a:srgbClr val="222830"/>
                          </a:solidFill>
                          <a:latin typeface="Source Sans Pro"/>
                        </a:rPr>
                        <a:t>Mengulang komponen yang di bawah 60</a:t>
                      </a:r>
                    </a:p>
                  </a:txBody>
                  <a:tcPr anchor="ctr" marL="73152" marR="73152" marT="27432" marB="27432">
                    <a:solidFill>
                      <a:srgbClr val="F1F4F8"/>
                    </a:solidFill>
                  </a:tcPr>
                </a:tc>
              </a:tr>
              <a:tr h="384048">
                <a:tc>
                  <a:txBody>
                    <a:bodyPr/>
                    <a:lstStyle/>
                    <a:p>
                      <a:r>
                        <a:rPr sz="1300" b="1">
                          <a:solidFill>
                            <a:srgbClr val="222830"/>
                          </a:solidFill>
                          <a:latin typeface="Source Sans Pro"/>
                        </a:rPr>
                        <a:t>&lt; 60</a:t>
                      </a:r>
                    </a:p>
                  </a:txBody>
                  <a:tcPr anchor="ctr" marL="73152" marR="73152" marT="27432" marB="27432">
                    <a:solidFill>
                      <a:srgbClr val="FFFFFF"/>
                    </a:solidFill>
                  </a:tcPr>
                </a:tc>
                <a:tc>
                  <a:txBody>
                    <a:bodyPr/>
                    <a:lstStyle/>
                    <a:p>
                      <a:r>
                        <a:rPr sz="1300" b="0">
                          <a:solidFill>
                            <a:srgbClr val="222830"/>
                          </a:solidFill>
                          <a:latin typeface="Source Sans Pro"/>
                        </a:rPr>
                        <a:t>**Belum Lulus**</a:t>
                      </a:r>
                    </a:p>
                  </a:txBody>
                  <a:tcPr anchor="ctr" marL="73152" marR="73152" marT="27432" marB="27432">
                    <a:solidFill>
                      <a:srgbClr val="FFFFFF"/>
                    </a:solidFill>
                  </a:tcPr>
                </a:tc>
                <a:tc>
                  <a:txBody>
                    <a:bodyPr/>
                    <a:lstStyle/>
                    <a:p>
                      <a:r>
                        <a:rPr sz="1300" b="0">
                          <a:solidFill>
                            <a:srgbClr val="222830"/>
                          </a:solidFill>
                          <a:latin typeface="Source Sans Pro"/>
                        </a:rPr>
                        <a:t>Mengulang seluruh asesmen setelah 30 hari</a:t>
                      </a:r>
                    </a:p>
                  </a:txBody>
                  <a:tcPr anchor="ctr" marL="73152" marR="73152" marT="27432" marB="27432">
                    <a:solidFill>
                      <a:srgbClr val="FFFFFF"/>
                    </a:solidFill>
                  </a:tcPr>
                </a:tc>
              </a:tr>
            </a:tbl>
          </a:graphicData>
        </a:graphic>
      </p:graphicFrame>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48</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1D4E89"/>
        </a:solidFill>
        <a:effectLst/>
      </p:bgPr>
    </p:bg>
    <p:spTree>
      <p:nvGrpSpPr>
        <p:cNvPr id="1" name=""/>
        <p:cNvGrpSpPr/>
        <p:nvPr/>
      </p:nvGrpSpPr>
      <p:grpSpPr/>
      <p:sp>
        <p:nvSpPr>
          <p:cNvPr id="2" name="TextBox 1"/>
          <p:cNvSpPr txBox="1"/>
          <p:nvPr/>
        </p:nvSpPr>
        <p:spPr>
          <a:xfrm>
            <a:off x="777240" y="2560320"/>
            <a:ext cx="10637215" cy="1828800"/>
          </a:xfrm>
          <a:prstGeom prst="rect">
            <a:avLst/>
          </a:prstGeom>
          <a:noFill/>
        </p:spPr>
        <p:txBody>
          <a:bodyPr wrap="square" lIns="0" rIns="0" tIns="0" bIns="0">
            <a:spAutoFit/>
          </a:bodyPr>
          <a:lstStyle/>
          <a:p>
            <a:pPr algn="l">
              <a:lnSpc>
                <a:spcPct val="115000"/>
              </a:lnSpc>
              <a:spcBef>
                <a:spcPts val="0"/>
              </a:spcBef>
              <a:spcAft>
                <a:spcPts val="1200"/>
              </a:spcAft>
            </a:pPr>
            <a:r>
              <a:rPr sz="1500" b="1">
                <a:solidFill>
                  <a:srgbClr val="C88A2E"/>
                </a:solidFill>
                <a:latin typeface="Source Sans Pro"/>
              </a:rPr>
              <a:t>BAGIAN 9.</a:t>
            </a:r>
          </a:p>
          <a:p>
            <a:pPr algn="l">
              <a:lnSpc>
                <a:spcPct val="108000"/>
              </a:lnSpc>
              <a:spcBef>
                <a:spcPts val="0"/>
              </a:spcBef>
              <a:spcAft>
                <a:spcPts val="600"/>
              </a:spcAft>
            </a:pPr>
            <a:r>
              <a:rPr sz="3400" b="1">
                <a:solidFill>
                  <a:srgbClr val="FFFFFF"/>
                </a:solidFill>
                <a:latin typeface="Source Sans Pro"/>
              </a:rPr>
              <a:t>Panduan Penyelenggara</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49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600" b="1">
                <a:solidFill>
                  <a:srgbClr val="0F2B46"/>
                </a:solidFill>
                <a:latin typeface="Source Sans Pro"/>
              </a:rPr>
              <a:t>Panduan Penyelenggara</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500" b="0">
                <a:solidFill>
                  <a:srgbClr val="222830"/>
                </a:solidFill>
                <a:latin typeface="Source Sans Pro"/>
              </a:rPr>
              <a:t>▪  </a:t>
            </a:r>
            <a:r>
              <a:rPr sz="1500" b="1">
                <a:solidFill>
                  <a:srgbClr val="222830"/>
                </a:solidFill>
                <a:latin typeface="Source Sans Pro"/>
              </a:rPr>
              <a:t>Peserta diberi tahu di awal:</a:t>
            </a:r>
            <a:r>
              <a:rPr sz="1500" b="0">
                <a:solidFill>
                  <a:srgbClr val="222830"/>
                </a:solidFill>
                <a:latin typeface="Source Sans Pro"/>
              </a:rPr>
              <a:t> butir yang jawabannya "data tidak cukup" ada dalam ujian ini, dan jawaban itu bernilai penuh bila disertai alasan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Ujian tertulis dinilai dua kali oleh penguji berbeda tanpa melihat penilaian satu sama lain.</a:t>
            </a:r>
            <a:r>
              <a:rPr sz="1500" b="0">
                <a:solidFill>
                  <a:srgbClr val="222830"/>
                </a:solidFill>
                <a:latin typeface="Source Sans Pro"/>
              </a:rPr>
              <a:t> Bila selisih &gt;10 poin, penguji ketiga memutuskan.</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Dimensi knockout diperiksa terlebih dahulu.</a:t>
            </a:r>
            <a:r>
              <a:rPr sz="1500" b="0">
                <a:solidFill>
                  <a:srgbClr val="222830"/>
                </a:solidFill>
                <a:latin typeface="Source Sans Pro"/>
              </a:rPr>
              <a:t> Bila D4 atau D5 = 1, penilaian dimensi lain tetap diselesaikan untuk keperluan umpan balik, tetapi hasil akhirnya…</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Dilarang meloloskan peserta yang gagal pada D4 atau D5</a:t>
            </a:r>
            <a:r>
              <a:rPr sz="1500" b="0">
                <a:solidFill>
                  <a:srgbClr val="222830"/>
                </a:solidFill>
                <a:latin typeface="Source Sans Pro"/>
              </a:rPr>
              <a:t>, dengan alasan apa pun, termasuk kedekatan nilai akhir dengan ambang, kesulitan pribadi peserta, atau…</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Dilarang menggunakan instrumen nyata yang sedang diperdagangkan sebagai bahan Kasus A</a:t>
            </a:r>
            <a:r>
              <a:rPr sz="1500" b="0">
                <a:solidFill>
                  <a:srgbClr val="222830"/>
                </a:solidFill>
                <a:latin typeface="Source Sans Pro"/>
              </a:rPr>
              <a:t> tanpa penyamaran penuh, karena ujian dapat ditafsirkan sebagai rekomendasi.</a:t>
            </a:r>
          </a:p>
          <a:p>
            <a:pPr algn="l">
              <a:lnSpc>
                <a:spcPct val="120000"/>
              </a:lnSpc>
              <a:spcBef>
                <a:spcPts val="1000"/>
              </a:spcBef>
              <a:spcAft>
                <a:spcPts val="0"/>
              </a:spcAft>
            </a:pPr>
            <a:r>
              <a:rPr sz="1500" b="0">
                <a:solidFill>
                  <a:srgbClr val="222830"/>
                </a:solidFill>
                <a:latin typeface="Source Sans Pro"/>
              </a:rPr>
              <a:t>▪  </a:t>
            </a:r>
            <a:r>
              <a:rPr sz="1500" b="1">
                <a:solidFill>
                  <a:srgbClr val="222830"/>
                </a:solidFill>
                <a:latin typeface="Source Sans Pro"/>
              </a:rPr>
              <a:t>Dilarang mempublikasikan proyek peserta</a:t>
            </a:r>
            <a:r>
              <a:rPr sz="1500" b="0">
                <a:solidFill>
                  <a:srgbClr val="222830"/>
                </a:solidFill>
                <a:latin typeface="Source Sans Pro"/>
              </a:rPr>
              <a:t> tanpa izin tertulis peserta, dan bila dipublikasikan wajib disertai penafian bahwa isinya bukan nasihat investasi.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50</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600" b="1">
                <a:solidFill>
                  <a:srgbClr val="0F2B46"/>
                </a:solidFill>
                <a:latin typeface="Source Sans Pro"/>
              </a:rPr>
              <a:t>Pelaksanaan ujian tertulis</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Peserta diberi tahu di awal:</a:t>
            </a:r>
            <a:r>
              <a:rPr sz="1700" b="0">
                <a:solidFill>
                  <a:srgbClr val="222830"/>
                </a:solidFill>
                <a:latin typeface="Source Sans Pro"/>
              </a:rPr>
              <a:t> butir yang jawabannya "data tidak cukup" ada dalam ujian ini, dan jawaban itu bernilai penuh bila disertai alasan</a:t>
            </a:r>
          </a:p>
          <a:p>
            <a:pPr algn="l">
              <a:lnSpc>
                <a:spcPct val="120000"/>
              </a:lnSpc>
              <a:spcBef>
                <a:spcPts val="1000"/>
              </a:spcBef>
              <a:spcAft>
                <a:spcPts val="0"/>
              </a:spcAft>
            </a:pPr>
            <a:r>
              <a:rPr sz="1700" b="0">
                <a:solidFill>
                  <a:srgbClr val="222830"/>
                </a:solidFill>
                <a:latin typeface="Source Sans Pro"/>
              </a:rPr>
              <a:t>▪  Ruang tenang, satu meja per peserta</a:t>
            </a:r>
          </a:p>
          <a:p>
            <a:pPr algn="l">
              <a:lnSpc>
                <a:spcPct val="120000"/>
              </a:lnSpc>
              <a:spcBef>
                <a:spcPts val="1000"/>
              </a:spcBef>
              <a:spcAft>
                <a:spcPts val="0"/>
              </a:spcAft>
            </a:pPr>
            <a:r>
              <a:rPr sz="1700" b="0">
                <a:solidFill>
                  <a:srgbClr val="222830"/>
                </a:solidFill>
                <a:latin typeface="Source Sans Pro"/>
              </a:rPr>
              <a:t>▪  Diizinkan: kalkulator non-programmable, lembar rumus resmi Invesmentpedia</a:t>
            </a:r>
          </a:p>
          <a:p>
            <a:pPr algn="l">
              <a:lnSpc>
                <a:spcPct val="120000"/>
              </a:lnSpc>
              <a:spcBef>
                <a:spcPts val="1000"/>
              </a:spcBef>
              <a:spcAft>
                <a:spcPts val="0"/>
              </a:spcAft>
            </a:pPr>
            <a:r>
              <a:rPr sz="1700" b="0">
                <a:solidFill>
                  <a:srgbClr val="222830"/>
                </a:solidFill>
                <a:latin typeface="Source Sans Pro"/>
              </a:rPr>
              <a:t>▪  Tidak diizinkan: perangkat terhubung internet, catatan pribadi</a:t>
            </a:r>
          </a:p>
          <a:p>
            <a:pPr algn="l">
              <a:lnSpc>
                <a:spcPct val="120000"/>
              </a:lnSpc>
              <a:spcBef>
                <a:spcPts val="1000"/>
              </a:spcBef>
              <a:spcAft>
                <a:spcPts val="0"/>
              </a:spcAft>
            </a:pPr>
            <a:r>
              <a:rPr sz="1700" b="0">
                <a:solidFill>
                  <a:srgbClr val="222830"/>
                </a:solidFill>
                <a:latin typeface="Source Sans Pro"/>
              </a:rPr>
              <a:t>▪  Pengawas mencatat waktu setiap 30 menit di papan</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51</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600" b="1">
                <a:solidFill>
                  <a:srgbClr val="0F2B46"/>
                </a:solidFill>
                <a:latin typeface="Source Sans Pro"/>
              </a:rPr>
              <a:t>Penilaian</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Ujian tertulis dinilai dua kali oleh penguji berbeda tanpa melihat penilaian satu sama lain.</a:t>
            </a:r>
            <a:r>
              <a:rPr sz="1700" b="0">
                <a:solidFill>
                  <a:srgbClr val="222830"/>
                </a:solidFill>
                <a:latin typeface="Source Sans Pro"/>
              </a:rPr>
              <a:t> Bila selisih &gt;10 poin, penguji ketiga memutuskan.</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Dimensi knockout diperiksa terlebih dahulu.</a:t>
            </a:r>
            <a:r>
              <a:rPr sz="1700" b="0">
                <a:solidFill>
                  <a:srgbClr val="222830"/>
                </a:solidFill>
                <a:latin typeface="Source Sans Pro"/>
              </a:rPr>
              <a:t> Bila D4 atau D5 = 1, penilaian dimensi lain tetap diselesaikan untuk keperluan umpan balik, tetapi hasil akhirnya…</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52</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bg>
      <p:bgPr>
        <a:solidFill>
          <a:srgbClr val="FAFAF7"/>
        </a:solidFill>
        <a:effectLst/>
      </p:bgPr>
    </p:bg>
    <p:spTree>
      <p:nvGrpSpPr>
        <p:cNvPr id="1" name=""/>
        <p:cNvGrpSpPr/>
        <p:nvPr/>
      </p:nvGrpSpPr>
      <p:grpSpPr/>
      <p:sp>
        <p:nvSpPr>
          <p:cNvPr id="2" name="Rectangle 1"/>
          <p:cNvSpPr/>
          <p:nvPr/>
        </p:nvSpPr>
        <p:spPr>
          <a:xfrm>
            <a:off x="777240" y="566928"/>
            <a:ext cx="822960" cy="45720"/>
          </a:xfrm>
          <a:prstGeom prst="rect">
            <a:avLst/>
          </a:prstGeom>
          <a:solidFill>
            <a:srgbClr val="C88A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77240" y="777240"/>
            <a:ext cx="10637215" cy="914400"/>
          </a:xfrm>
          <a:prstGeom prst="rect">
            <a:avLst/>
          </a:prstGeom>
          <a:noFill/>
        </p:spPr>
        <p:txBody>
          <a:bodyPr wrap="square" lIns="0" rIns="0" tIns="0" bIns="0">
            <a:spAutoFit/>
          </a:bodyPr>
          <a:lstStyle/>
          <a:p>
            <a:pPr algn="l">
              <a:lnSpc>
                <a:spcPct val="115000"/>
              </a:lnSpc>
              <a:spcBef>
                <a:spcPts val="0"/>
              </a:spcBef>
              <a:spcAft>
                <a:spcPts val="600"/>
              </a:spcAft>
            </a:pPr>
            <a:r>
              <a:rPr sz="1100" b="1">
                <a:solidFill>
                  <a:srgbClr val="5A636E"/>
                </a:solidFill>
                <a:latin typeface="Source Sans Pro"/>
              </a:rPr>
              <a:t>9.</a:t>
            </a:r>
          </a:p>
          <a:p>
            <a:pPr algn="l">
              <a:lnSpc>
                <a:spcPct val="110000"/>
              </a:lnSpc>
              <a:spcBef>
                <a:spcPts val="0"/>
              </a:spcBef>
              <a:spcAft>
                <a:spcPts val="600"/>
              </a:spcAft>
            </a:pPr>
            <a:r>
              <a:rPr sz="2600" b="1">
                <a:solidFill>
                  <a:srgbClr val="0F2B46"/>
                </a:solidFill>
                <a:latin typeface="Source Sans Pro"/>
              </a:rPr>
              <a:t>Aturan keras bagi penyelenggara dan penguji</a:t>
            </a:r>
          </a:p>
        </p:txBody>
      </p:sp>
      <p:sp>
        <p:nvSpPr>
          <p:cNvPr id="4" name="TextBox 3"/>
          <p:cNvSpPr txBox="1"/>
          <p:nvPr/>
        </p:nvSpPr>
        <p:spPr>
          <a:xfrm>
            <a:off x="777240" y="1874519"/>
            <a:ext cx="10637215" cy="4206241"/>
          </a:xfrm>
          <a:prstGeom prst="rect">
            <a:avLst/>
          </a:prstGeom>
          <a:noFill/>
        </p:spPr>
        <p:txBody>
          <a:bodyPr wrap="square" lIns="0" rIns="0" tIns="0" bIns="0">
            <a:spAutoFit/>
          </a:bodyPr>
          <a:lstStyle/>
          <a:p>
            <a:pPr algn="l">
              <a:lnSpc>
                <a:spcPct val="120000"/>
              </a:lnSpc>
              <a:spcBef>
                <a:spcPts val="0"/>
              </a:spcBef>
              <a:spcAft>
                <a:spcPts val="0"/>
              </a:spcAft>
            </a:pPr>
            <a:r>
              <a:rPr sz="1700" b="0">
                <a:solidFill>
                  <a:srgbClr val="222830"/>
                </a:solidFill>
                <a:latin typeface="Source Sans Pro"/>
              </a:rPr>
              <a:t>▪  </a:t>
            </a:r>
            <a:r>
              <a:rPr sz="1700" b="1">
                <a:solidFill>
                  <a:srgbClr val="222830"/>
                </a:solidFill>
                <a:latin typeface="Source Sans Pro"/>
              </a:rPr>
              <a:t>Dilarang meloloskan peserta yang gagal pada D4 atau D5</a:t>
            </a:r>
            <a:r>
              <a:rPr sz="1700" b="0">
                <a:solidFill>
                  <a:srgbClr val="222830"/>
                </a:solidFill>
                <a:latin typeface="Source Sans Pro"/>
              </a:rPr>
              <a:t>, dengan alasan apa pun, termasuk kedekatan nilai akhir dengan ambang, kesulitan pribadi peserta, atau…</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Dilarang menggunakan instrumen nyata yang sedang diperdagangkan sebagai bahan Kasus A</a:t>
            </a:r>
            <a:r>
              <a:rPr sz="1700" b="0">
                <a:solidFill>
                  <a:srgbClr val="222830"/>
                </a:solidFill>
                <a:latin typeface="Source Sans Pro"/>
              </a:rPr>
              <a:t> tanpa penyamaran penuh, karena ujian dapat ditafsirkan sebagai rekomendasi.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Dilarang mempublikasikan proyek peserta</a:t>
            </a:r>
            <a:r>
              <a:rPr sz="1700" b="0">
                <a:solidFill>
                  <a:srgbClr val="222830"/>
                </a:solidFill>
                <a:latin typeface="Source Sans Pro"/>
              </a:rPr>
              <a:t> tanpa izin tertulis peserta, dan bila dipublikasikan wajib disertai penafian bahwa isinya bukan nasihat investasi.</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Dilarang menerima imbalan dari pihak mana pun</a:t>
            </a:r>
            <a:r>
              <a:rPr sz="1700" b="0">
                <a:solidFill>
                  <a:srgbClr val="222830"/>
                </a:solidFill>
                <a:latin typeface="Source Sans Pro"/>
              </a:rPr>
              <a:t> yang berkepentingan atas hasil asesmen, dan penguji yang memiliki hubungan pribadi atau finansial dengan peserta…</a:t>
            </a:r>
          </a:p>
          <a:p>
            <a:pPr algn="l">
              <a:lnSpc>
                <a:spcPct val="120000"/>
              </a:lnSpc>
              <a:spcBef>
                <a:spcPts val="1000"/>
              </a:spcBef>
              <a:spcAft>
                <a:spcPts val="0"/>
              </a:spcAft>
            </a:pPr>
            <a:r>
              <a:rPr sz="1700" b="0">
                <a:solidFill>
                  <a:srgbClr val="222830"/>
                </a:solidFill>
                <a:latin typeface="Source Sans Pro"/>
              </a:rPr>
              <a:t>▪  </a:t>
            </a:r>
            <a:r>
              <a:rPr sz="1700" b="1">
                <a:solidFill>
                  <a:srgbClr val="222830"/>
                </a:solidFill>
                <a:latin typeface="Source Sans Pro"/>
              </a:rPr>
              <a:t>Dilarang menjanjikan hasil finansial</a:t>
            </a:r>
            <a:r>
              <a:rPr sz="1700" b="0">
                <a:solidFill>
                  <a:srgbClr val="222830"/>
                </a:solidFill>
                <a:latin typeface="Source Sans Pro"/>
              </a:rPr>
              <a:t> kepada peserta atau calon peserta, baik lisan maupun dalam materi promosi, termasuk menyiratkannya melalui kesaksian alumni.</a:t>
            </a:r>
          </a:p>
        </p:txBody>
      </p:sp>
      <p:sp>
        <p:nvSpPr>
          <p:cNvPr id="5" name="TextBox 4"/>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6" name="TextBox 5"/>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bg>
      <p:bgPr>
        <a:solidFill>
          <a:srgbClr val="0F2B46"/>
        </a:solidFill>
        <a:effectLst/>
      </p:bgPr>
    </p:bg>
    <p:spTree>
      <p:nvGrpSpPr>
        <p:cNvPr id="1" name=""/>
        <p:cNvGrpSpPr/>
        <p:nvPr/>
      </p:nvGrpSpPr>
      <p:grpSpPr/>
      <p:sp>
        <p:nvSpPr>
          <p:cNvPr id="2" name="TextBox 1"/>
          <p:cNvSpPr txBox="1"/>
          <p:nvPr/>
        </p:nvSpPr>
        <p:spPr>
          <a:xfrm>
            <a:off x="777240" y="2011680"/>
            <a:ext cx="9539935" cy="3108960"/>
          </a:xfrm>
          <a:prstGeom prst="rect">
            <a:avLst/>
          </a:prstGeom>
          <a:noFill/>
        </p:spPr>
        <p:txBody>
          <a:bodyPr wrap="square" lIns="0" rIns="0" tIns="0" bIns="0">
            <a:spAutoFit/>
          </a:bodyPr>
          <a:lstStyle/>
          <a:p>
            <a:pPr algn="l">
              <a:lnSpc>
                <a:spcPct val="115000"/>
              </a:lnSpc>
              <a:spcBef>
                <a:spcPts val="0"/>
              </a:spcBef>
              <a:spcAft>
                <a:spcPts val="1600"/>
              </a:spcAft>
            </a:pPr>
            <a:r>
              <a:rPr sz="1300" b="1">
                <a:solidFill>
                  <a:srgbClr val="C88A2E"/>
                </a:solidFill>
                <a:latin typeface="Source Sans Pro"/>
              </a:rPr>
              <a:t>PENAFIAN</a:t>
            </a:r>
          </a:p>
          <a:p>
            <a:pPr algn="l">
              <a:lnSpc>
                <a:spcPct val="112000"/>
              </a:lnSpc>
              <a:spcBef>
                <a:spcPts val="0"/>
              </a:spcBef>
              <a:spcAft>
                <a:spcPts val="1800"/>
              </a:spcAft>
            </a:pPr>
            <a:r>
              <a:rPr sz="3400" b="1">
                <a:solidFill>
                  <a:srgbClr val="FFFFFF"/>
                </a:solidFill>
                <a:latin typeface="Source Sans Pro"/>
              </a:rPr>
              <a:t>Materi ini bersifat edukasi, bukan saran investasi personal.</a:t>
            </a:r>
          </a:p>
          <a:p>
            <a:pPr algn="l">
              <a:lnSpc>
                <a:spcPct val="130000"/>
              </a:lnSpc>
              <a:spcBef>
                <a:spcPts val="0"/>
              </a:spcBef>
              <a:spcAft>
                <a:spcPts val="600"/>
              </a:spcAft>
            </a:pPr>
            <a:r>
              <a:rPr sz="1500" b="0">
                <a:solidFill>
                  <a:srgbClr val="A8BED6"/>
                </a:solidFill>
                <a:latin typeface="Source Sans Pro"/>
              </a:rPr>
              <a:t>Kinerja masa lalu tidak menjamin hasil masa depan. Investasi mengandung risiko kehilangan sebagian atau seluruh modal. Konsultasikan keputusan keuangan Anda dengan pihak berizin di bawah pengawasan OJK.</a:t>
            </a:r>
          </a:p>
        </p:txBody>
      </p:sp>
      <p:sp>
        <p:nvSpPr>
          <p:cNvPr id="3" name="TextBox 2"/>
          <p:cNvSpPr txBox="1"/>
          <p:nvPr/>
        </p:nvSpPr>
        <p:spPr>
          <a:xfrm>
            <a:off x="777240" y="6291072"/>
            <a:ext cx="10637215" cy="274320"/>
          </a:xfrm>
          <a:prstGeom prst="rect">
            <a:avLst/>
          </a:prstGeom>
          <a:noFill/>
        </p:spPr>
        <p:txBody>
          <a:bodyPr wrap="square" lIns="0" rIns="0" tIns="0" bIns="0">
            <a:spAutoFit/>
          </a:bodyPr>
          <a:lstStyle/>
          <a:p>
            <a:pPr algn="l"/>
            <a:r>
              <a:rPr sz="900">
                <a:solidFill>
                  <a:srgbClr val="5A636E"/>
                </a:solidFill>
                <a:latin typeface="Source Sans Pro"/>
              </a:rPr>
              <a:t>Invesmentpedia · MODUL</a:t>
            </a:r>
          </a:p>
        </p:txBody>
      </p:sp>
      <p:sp>
        <p:nvSpPr>
          <p:cNvPr id="4" name="TextBox 3"/>
          <p:cNvSpPr txBox="1"/>
          <p:nvPr/>
        </p:nvSpPr>
        <p:spPr>
          <a:xfrm>
            <a:off x="777240" y="6291072"/>
            <a:ext cx="10637215" cy="274320"/>
          </a:xfrm>
          <a:prstGeom prst="rect">
            <a:avLst/>
          </a:prstGeom>
          <a:noFill/>
        </p:spPr>
        <p:txBody>
          <a:bodyPr wrap="square" lIns="0" rIns="0" tIns="0" bIns="0">
            <a:spAutoFit/>
          </a:bodyPr>
          <a:lstStyle/>
          <a:p>
            <a:pPr algn="r"/>
            <a:r>
              <a:rPr sz="900">
                <a:solidFill>
                  <a:srgbClr val="5A636E"/>
                </a:solidFill>
                <a:latin typeface="Source Sans Pro"/>
              </a:rPr>
              <a:t>54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