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**Mengidentifikasi** seluruh lapis biaya pada setiap kelas aset yang dimilikinya. (C3) 2. **Membedakan** perlakuan pajak final dan non-final, serta pajak atas transaksi dan atas keuntungan. (C2, C4) 3. **Menghitung** imbal hasil bersih riil setelah biaya, pajak, dan inflasi untuk seluruh portofolionya. (C3) 4. **Menyusun** sistem pencatatan yang memenuhi kebutuhan pelaporan tahunan. (C6) 5. **Mengevaluasi** urutan penempatan aset dengan mempertimbangkan efisiensi pajak, dalam koridor kepatuhan.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**Pola yang harus dilihat peserta:** setiap kelas aset menyembunyikan biayanya di tempat yang berbeda.</a:t>
            </a:r>
          </a:p>
          <a:p/>
          <a:p>
            <a:r>
              <a:t>- Reksa dana menyembunyikannya di **NAB** (terpotong otomatis, tidak terlihat) - Emas menyembunyikannya di **selisih beli-jual** (tidak disebut "biaya") - Saham menyembunyikannya di **selisih dan selip** (tidak tercetak di mana pun) - Deposito menyembunyikannya di **imbal hasil rendah** (biaya bank ada di selisih bunga)</a:t>
            </a:r>
          </a:p>
          <a:p/>
          <a:p>
            <a:r>
              <a:t>Investor yang hanya membaca baris bertuliskan "biaya" akan salah menilai **semua** kelas aset.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Alih-alih menghafal tarif yang berubah, peserta dilatih mengajukan **empat pertanyaan** untuk setiap instrumen:</a:t>
            </a:r>
          </a:p>
          <a:p/>
          <a:p>
            <a:r>
              <a:t>**Empat pertanyaan ini bertahan meski tarifnya berubah.** Itulah sebabnya kurikulum ini mengajarkan kerangkanya, bukan angkanya.</a:t>
            </a:r>
          </a:p>
          <a:p/>
          <a:p>
            <a:r>
              <a:t>**Implikasi pertanyaan 1 yang sering mengejutkan.** Pada instrumen yang pajaknya dikenakan atas **nilai transaksi**, seorang investor yang merugi tetap membayar pajak. Ini mengubah perhitungan titik impas dan membuat frekuensi transaksi lebih mahal daripada yang tampak — sebagaimana ditunjukkan di L1.5 Contoh 1 dan L1.7 Contoh 2.</a:t>
            </a:r>
          </a:p>
          <a:p/>
          <a:p>
            <a:r>
              <a:t>**Implikasi pertanyaan 2.** Penghasilan yang dikenai pajak final **tidak** menaikkan lapisan tarif penghasilan Anda yang lain. Penghasilan yang tidak final **menaikkannya**. Bagi peserta berpenghasilan tinggi, perbedaan ini material.</a:t>
            </a:r>
          </a:p>
          <a:p/>
          <a:p>
            <a:r>
              <a:t>&gt; **Wajib diverifikasi.** Tarif, objek, sifat final atau tidak final, mekanisme &gt; pemotongan, syarat pengecualian, dan kewajiban pelaporan atas penghasilan dari &gt; investasi diatur dalam peraturan perundang-undangan perpajakan yang **dapat &gt; berubah**, dan berbeda antar jenis instrumen. Peserta wajib memverifikasi &gt; ketentuan yang berlaku pada Direktorat Jenderal Pajak dan, bila nilainya &gt; material atau keadaannya kompleks, berkonsultasi dengan konsultan pajak &gt; berizin. **Modul ini tidak memberikan nasihat perpajakan.**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Kesalahpahaman yang paling umum dan paling berisiko:</a:t>
            </a:r>
          </a:p>
          <a:p/>
          <a:p>
            <a:r>
              <a:t>&gt; **"Pajaknya sudah final dan sudah dipotong, jadi tidak perlu dilaporkan."**</a:t>
            </a:r>
          </a:p>
          <a:p/>
          <a:p>
            <a:r>
              <a:t>**Ini keliru.** Penghasilan yang telah dikenai pajak final tetap dilaporkan dalam Surat Pemberitahuan Tahunan, pada bagian yang disediakan untuk itu. Demikian pula **harta** — termasuk efek, reksa dana, emas, dan aset digital — dilaporkan dalam daftar harta pada akhir tahun pajak.</a:t>
            </a:r>
          </a:p>
          <a:p/>
          <a:p>
            <a:r>
              <a:t>**Tiga hal yang dilaporkan:**</a:t>
            </a:r>
          </a:p>
          <a:p/>
          <a:p>
            <a:r>
              <a:t>**Mengapa ini penting di luar kepatuhan.** Harta yang tidak dilaporkan menimbulkan selisih antara pertambahan kekayaan dan penghasilan yang dilaporkan. Selisih semacam ini dapat menimbulkan pertanyaan di kemudian hari, dan menjelaskannya bertahun-tahun setelahnya jauh lebih sulit daripada melaporkannya sejak awal.</a:t>
            </a:r>
          </a:p>
          <a:p/>
          <a:p>
            <a:r>
              <a:t>**Prinsip Invesmentpedia:** kepatuhan pajak bukan biaya tambahan investasi — ia bagian dari investasi. Portofolio yang menimbulkan masalah hukum bukanlah portofolio yang berhasil, berapa pun imbal hasilnya.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**Aturan pertama:** catat **sejak transaksi pertama**. Merekonstruksi riwayat bertahun-tahun ke belakang adalah pekerjaan yang jauh lebih berat, dan sering kali mustahil karena data tidak lagi tersedia.</a:t>
            </a:r>
          </a:p>
          <a:p/>
          <a:p>
            <a:r>
              <a:t>**Struktur pencatatan minimum:**</a:t>
            </a:r>
          </a:p>
          <a:p/>
          <a:p>
            <a:r>
              <a:t>**Empat laporan yang dihasilkan sistem ini:**</a:t>
            </a:r>
          </a:p>
          <a:p/>
          <a:p>
            <a:r>
              <a:t>1. **Posisi akhir tahun** — untuk daftar harta 2. **Penghasilan per jenis** — untuk pelaporan penghasilan 3. **Total biaya per tahun** — untuk pemantauan K-06 4. **Imbal hasil bersih riil** — untuk evaluasi kinerja (L1.12)</a:t>
            </a:r>
          </a:p>
          <a:p/>
          <a:p>
            <a:r>
              <a:t>**Arsip bukti.** Simpan bukti transaksi, laporan perantara, dan bukti potong pajak. Simpan dalam bentuk yang akan tetap terbaca bertahun-tahun, dan buat cadangan di lokasi terpisah.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Bayu membandingkan dua instrumen yang sama-sama memberi imbal hasil nominal **7,00% per tahun**. Inflasi pribadinya **4,10%**.</a:t>
            </a:r>
          </a:p>
          <a:p/>
          <a:p>
            <a:r>
              <a:t>(Tarif pajak dan biaya berikut adalah ilustrasi pengajaran.)</a:t>
            </a:r>
          </a:p>
          <a:p/>
          <a:p>
            <a:r>
              <a:t>**Instrumen A:** r_bersih = 7,00% × (1 - 20%) = 5,60% r_riil = (1,0560) / (1,)0410 - 1 = 1,44%</a:t>
            </a:r>
          </a:p>
          <a:p/>
          <a:p>
            <a:r>
              <a:t>**Instrumen B:** r_setelah biaya = 7,00% - 1,25% = 5,75% r_bersih = 5,75% × (1 - 10%) = 5,175% r_riil = (1,05175) / (1,)0410 - 1 = 1,03%</a:t>
            </a:r>
          </a:p>
          <a:p/>
          <a:p>
            <a:r>
              <a:t>**Tafsir.** Instrumen B memiliki tarif pajak setengahnya, tetapi menghasilkan imbal hasil riil **0,41 poin persentase lebih rendah** karena biaya berkalanya.</a:t>
            </a:r>
          </a:p>
          <a:p/>
          <a:p>
            <a:r>
              <a:t>Pada modal Rp500 juta selama 15 tahun:</a:t>
            </a:r>
          </a:p>
          <a:p/>
          <a:p>
            <a:r>
              <a:t>**Pelajaran:** tarif pajak yang lebih rendah **tidak otomatis** berarti instrumen lebih baik. Yang menentukan adalah hasil akhir setelah **seluruh** lapis pengurang. Ini persis alasan langkah-langkah §4.7 harus dijalankan berurutan dan lengkap.</a:t>
            </a:r>
          </a:p>
          <a:p/>
          <a:p>
            <a:r>
              <a:t>Portofolio Bu Dian senilai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Bayu membandingkan dua instrumen yang sama-sama memberi imbal hasil nominal **7,00% per tahun**. Inflasi pribadinya **4,10%**.</a:t>
            </a:r>
          </a:p>
          <a:p/>
          <a:p>
            <a:r>
              <a:t>(Tarif pajak dan biaya berikut adalah ilustrasi pengajaran.)</a:t>
            </a:r>
          </a:p>
          <a:p/>
          <a:p>
            <a:r>
              <a:t>**Instrumen A:** r_bersih = 7,00% × (1 - 20%) = 5,60% r_riil = (1,0560) / (1,)0410 - 1 = 1,44%</a:t>
            </a:r>
          </a:p>
          <a:p/>
          <a:p>
            <a:r>
              <a:t>**Instrumen B:** r_setelah biaya = 7,00% - 1,25% = 5,75% r_bersih = 5,75% × (1 - 10%) = 5,175% r_riil = (1,05175) / (1,)0410 - 1 = 1,03%</a:t>
            </a:r>
          </a:p>
          <a:p/>
          <a:p>
            <a:r>
              <a:t>**Tafsir.** Instrumen B memiliki tarif pajak setengahnya, tetapi menghasilkan imbal hasil riil **0,41 poin persentase lebih rendah** karena biaya berkalanya.</a:t>
            </a:r>
          </a:p>
          <a:p/>
          <a:p>
            <a:r>
              <a:t>Pada modal Rp500 juta selama 15 tahun:</a:t>
            </a:r>
          </a:p>
          <a:p/>
          <a:p>
            <a:r>
              <a:t>**Pelajaran:** tarif pajak yang lebih rendah **tidak otomatis** berarti instrumen lebih baik. Yang menentukan adalah hasil akhir setelah **seluruh** lapis pengurang. Ini persis alasan langkah-langkah §4.7 harus dijalankan berurutan dan lengkap.</a:t>
            </a:r>
          </a:p>
          <a:p/>
          <a:p>
            <a:r>
              <a:t>Portofolio Bu Dian senilai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Bayu membandingkan dua instrumen yang sama-sama memberi imbal hasil nominal **7,00% per tahun**. Inflasi pribadinya **4,10%**.</a:t>
            </a:r>
          </a:p>
          <a:p/>
          <a:p>
            <a:r>
              <a:t>(Tarif pajak dan biaya berikut adalah ilustrasi pengajaran.)</a:t>
            </a:r>
          </a:p>
          <a:p/>
          <a:p>
            <a:r>
              <a:t>**Instrumen A:** r_bersih = 7,00% × (1 - 20%) = 5,60% r_riil = (1,0560) / (1,)0410 - 1 = 1,44%</a:t>
            </a:r>
          </a:p>
          <a:p/>
          <a:p>
            <a:r>
              <a:t>**Instrumen B:** r_setelah biaya = 7,00% - 1,25% = 5,75% r_bersih = 5,75% × (1 - 10%) = 5,175% r_riil = (1,05175) / (1,)0410 - 1 = 1,03%</a:t>
            </a:r>
          </a:p>
          <a:p/>
          <a:p>
            <a:r>
              <a:t>**Tafsir.** Instrumen B memiliki tarif pajak setengahnya, tetapi menghasilkan imbal hasil riil **0,41 poin persentase lebih rendah** karena biaya berkalanya.</a:t>
            </a:r>
          </a:p>
          <a:p/>
          <a:p>
            <a:r>
              <a:t>Pada modal Rp500 juta selama 15 tahun:</a:t>
            </a:r>
          </a:p>
          <a:p/>
          <a:p>
            <a:r>
              <a:t>**Pelajaran:** tarif pajak yang lebih rendah **tidak otomatis** berarti instrumen lebih baik. Yang menentukan adalah hasil akhir setelah **seluruh** lapis pengurang. Ini persis alasan langkah-langkah §4.7 harus dijalankan berurutan dan lengkap.</a:t>
            </a:r>
          </a:p>
          <a:p/>
          <a:p>
            <a:r>
              <a:t>Portofolio Bu Dian senilai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Bayu membandingkan dua instrumen yang sama-sama memberi imbal hasil nominal **7,00% per tahun**. Inflasi pribadinya **4,10%**.</a:t>
            </a:r>
          </a:p>
          <a:p/>
          <a:p>
            <a:r>
              <a:t>(Tarif pajak dan biaya berikut adalah ilustrasi pengajaran.)</a:t>
            </a:r>
          </a:p>
          <a:p/>
          <a:p>
            <a:r>
              <a:t>**Instrumen A:** r_bersih = 7,00% × (1 - 20%) = 5,60% r_riil = (1,0560) / (1,)0410 - 1 = 1,44%</a:t>
            </a:r>
          </a:p>
          <a:p/>
          <a:p>
            <a:r>
              <a:t>**Instrumen B:** r_setelah biaya = 7,00% - 1,25% = 5,75% r_bersih = 5,75% × (1 - 10%) = 5,175% r_riil = (1,05175) / (1,)0410 - 1 = 1,03%</a:t>
            </a:r>
          </a:p>
          <a:p/>
          <a:p>
            <a:r>
              <a:t>**Tafsir.** Instrumen B memiliki tarif pajak setengahnya, tetapi menghasilkan imbal hasil riil **0,41 poin persentase lebih rendah** karena biaya berkalanya.</a:t>
            </a:r>
          </a:p>
          <a:p/>
          <a:p>
            <a:r>
              <a:t>Pada modal Rp500 juta selama 15 tahun:</a:t>
            </a:r>
          </a:p>
          <a:p/>
          <a:p>
            <a:r>
              <a:t>**Pelajaran:** tarif pajak yang lebih rendah **tidak otomatis** berarti instrumen lebih baik. Yang menentukan adalah hasil akhir setelah **seluruh** lapis pengurang. Ini persis alasan langkah-langkah §4.7 harus dijalankan berurutan dan lengkap.</a:t>
            </a:r>
          </a:p>
          <a:p/>
          <a:p>
            <a:r>
              <a:t>Portofolio Bu Dian senilai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Bayu membandingkan dua instrumen yang sama-sama memberi imbal hasil nominal **7,00% per tahun**. Inflasi pribadinya **4,10%**.</a:t>
            </a:r>
          </a:p>
          <a:p/>
          <a:p>
            <a:r>
              <a:t>(Tarif pajak dan biaya berikut adalah ilustrasi pengajaran.)</a:t>
            </a:r>
          </a:p>
          <a:p/>
          <a:p>
            <a:r>
              <a:t>**Instrumen A:** r_bersih = 7,00% × (1 - 20%) = 5,60% r_riil = (1,0560) / (1,)0410 - 1 = 1,44%</a:t>
            </a:r>
          </a:p>
          <a:p/>
          <a:p>
            <a:r>
              <a:t>**Instrumen B:** r_setelah biaya = 7,00% - 1,25% = 5,75% r_bersih = 5,75% × (1 - 10%) = 5,175% r_riil = (1,05175) / (1,)0410 - 1 = 1,03%</a:t>
            </a:r>
          </a:p>
          <a:p/>
          <a:p>
            <a:r>
              <a:t>**Tafsir.** Instrumen B memiliki tarif pajak setengahnya, tetapi menghasilkan imbal hasil riil **0,41 poin persentase lebih rendah** karena biaya berkalanya.</a:t>
            </a:r>
          </a:p>
          <a:p/>
          <a:p>
            <a:r>
              <a:t>Pada modal Rp500 juta selama 15 tahun:</a:t>
            </a:r>
          </a:p>
          <a:p/>
          <a:p>
            <a:r>
              <a:t>**Pelajaran:** tarif pajak yang lebih rendah **tidak otomatis** berarti instrumen lebih baik. Yang menentukan adalah hasil akhir setelah **seluruh** lapis pengurang. Ini persis alasan langkah-langkah §4.7 harus dijalankan berurutan dan lengkap.</a:t>
            </a:r>
          </a:p>
          <a:p/>
          <a:p>
            <a:r>
              <a:t>Portofolio Bu Dian senilai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Inventaris lapis biaya.** Untuk setiap instrumen dalam portofolio Anda, daftarkan **seluruh** lapis biaya §4.2. Nyatakan berapa yang terlihat di laporan dan berapa yang tersembunyi. Sebutkan di mana Anda menemukan angkanya.</a:t>
            </a:r>
          </a:p>
          <a:p/>
          <a:p>
            <a:r>
              <a:t>**Bagian B — Empat pertanyaan pajak.** Untuk setiap instrumen, jawab keempat pertanyaan §4.3, dengan mencantumkan sumber ketentuan yang Anda rujuk dan tanggal pengaksesannya.</a:t>
            </a:r>
          </a:p>
          <a:p/>
          <a:p>
            <a:r>
              <a:t>**Bagian C — Kalkulator imbal hasil bersih riil.** Bangun lembar sebar yang menjalankan seluruh tujuh langkah §4.7 untuk portofolio Anda. Seluruh perhitungan harus berupa formula. **Lembar sebar ini dipakai kembali di L1.11 dan L1.12.**</a:t>
            </a:r>
          </a:p>
          <a:p/>
          <a:p>
            <a:r>
              <a:t>**Bagian D — Kesenjangan terhadap rencana.** Bandingkan hasil Bagian C dengan imbal hasil riil yang **diperlukan** rencana Anda (LK-L0.6). Hitung kesenjangannya.</a:t>
            </a:r>
          </a:p>
          <a:p/>
          <a:p>
            <a:r>
              <a:t>**Bagian E — Rencana perbaikan berurutan.** Bila ada kesenjangan, susun rencana perbaikan dengan urutan Contoh 2: **habiskan dulu seluruh perbaikan yang pasti (biaya) sebelum menaikkan risiko.** Hitung dampak setiap tindakan dalam poin persentase.</a:t>
            </a:r>
          </a:p>
          <a:p/>
          <a:p>
            <a:r>
              <a:t>**Bagian F — Sistem pencatatan.** Bangun berkas pencatatan sesuai struktur §4.5. Isi dengan **seluruh** transaksi Anda sejak awal (atau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Biaya, Pajak, dan Administrasi Investasi di Indonesia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P6 Operasional, Hukum &amp; Etika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seluruh lapis biaya pada setiap kelas aset yang dimilikinya.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perlakuan pajak final dan non-final, serta pajak atas transaksi dan atas keuntungan.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bersih riil setelah biaya, pajak, dan inflasi untuk seluruh portofolionya.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sistem pencatatan yang memenuhi kebutuhan pelaporan tahunan.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urutan penempatan aset dengan mempertimbangkan efisiensi pajak, dalam koridor kepatuhan.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IMBAL HASIL YANG BENAR-BENAR SAMPAI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┌───────────────────┼───────────────────┐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BIAYA                PAJAK            INFLASI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│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┌─────┼─────┐      ┌──────┼──────┐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transaksi  berkala  final  non-final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selisih    penge-   (selesai) (digabung)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selip      lolaan      │         │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kustodi  atas      atas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admin    transaksi keuntungan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│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└─────────┬─────────┴──────────────────┘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IMBAL HASIL BERSIH RIIL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┌─────────┴─────────┐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PENCATATAN          PELAPORAN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sejak hari       SPT Tahunan: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pertama          harta · penghasilan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Satu-satunya variabel yang benar-benar Anda kendalikan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Peta lapis biaya per kelas aset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Peta lapis biaya per kelas aset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Reksa dana menyembunyikannya 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NAB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(terpotong otomatis, tidak terlihat)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Emas menyembunyikannya 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 beli-jual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(tidak disebut "biaya")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Saham menyembunyikannya 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 dan selip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(tidak tercetak di mana pun)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Deposito menyembunyikannya 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rendah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(biaya bank ada di selisih bunga)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lapis biaya per kelas aset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transaksi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berkala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tersembunyi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**Deposito**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Penalti pencairan 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**SBN ritel**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Umumnya tanpa biaya beli di pasar perdana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harga di pasar sekunder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**Reksa dana**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Biaya pembelian, penjualan kembali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**Pengelolaan, kustodian**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Biaya transaksi portofolio (L1.4 §4.4)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**Saham**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Komisi, biaya bursa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bid-offer, selip, dampak pasar (L1.1)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**Emas**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**Selisih beli-jual besar**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Penyimpanan, asuransi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**Aset digital**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Biaya penyelenggara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Selisih, biaya jaringan, biaya penarikan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Kerangka perpajakan: empat pertanyaan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Kerangka perpajakan: empat pertanyaan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menaikkannya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Bagi peserta berpenghasilan tinggi, perbedaan ini material.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Kewajiban pelaporan tahunan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Kewajiban pelaporan tahunan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harta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termasuk efek, reksa dana, emas, dan aset digital — dilaporkan dalam daftar harta pada akhir tahun pajak.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Kewajiban pelaporan tahunan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Kategori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**Harta**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aset investasi pada akhir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perolehan; sertakan rincian yang memadai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**Penghasilan yang dikenai pajak final**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Bunga, dividen, keuntungan penjualan efek, dan sejenisnya sesuai ketentuan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Sudah dipotong, tetap dilaporkan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**Penghasilan lain**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Penghasilan yang tidak dikenai pajak final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Digabung dengan penghasilan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Sistem pencatatan: dibangun sekali, dipakai seumur hidup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Sistem pencatatan: dibangun sekali, dipakai seumur hidup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Posisi akhir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untuk daftar harta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Penghasilan per jenis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untuk pelaporan penghasilan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Total biaya per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untuk pemantauan K-06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bersih riil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untuk evaluasi kinerja (L1.12)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Sistem pencatatan: dibangun sekali, dipakai seumur hidup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Kolom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Tanggal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Nama dan kode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Untuk pengelompokan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Beli / jual / dividen / kupon / biaya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unit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Lembar, unit, gram, koin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per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kotor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Rinci per komponen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Pajak dipotong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Efisiensi pajak dalam koridor kepatuhan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Efisiensi pajak dalam koridor kepatuhan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Praktik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dilarang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Tidak melaporkan harta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Pelanggaran kewajiban pelaporan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Menggunakan identitas orang lain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Pelanggaran hukum serius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Memindahkan aset semata untuk menyembunyikan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Berisiko pidana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Mengikuti skema "bebas pajak" yang ditawarkan pihak ketiga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Hampir selalu menyalahi ketentuan; lihat L0.10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Menghitung imbal hasil bersih riil portofolio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Menghitung imbal hasil bersih riil portofolio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imbal hasil kotor tiap instrumen (CAGR — L0.8)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Kurangi seluruh biaya berkala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Kurangi biaya transaksi yang dapat diatribusikan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Kurangi pajak yang dibayar (dalam Rupiah, lalu jadikan persen)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Bobotkan menurut nilai masing-masing instrumen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Koreksi dengan inflasi pribadi (LK-L0.1)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 dengan imbal hasil yang **diperlukan** rencana Anda (LK-L0.6)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nominal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berkala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Dasar pengenaan pajak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Penghasilan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Penghasilan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Tarif pajak final (ilustrasi)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 A (1,44%)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 B (1,03%)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akhir (daya beli hari ini)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Rp619.681.000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Rp583.307.000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**Rp36.374.000**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kotor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Biaya berkala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Pajak dibayar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RD pasar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12,3%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SBN ritel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150.000.000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23,1%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960.000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RD pendapatan 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120.000.000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18,5%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RD indeks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30,8%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11,40%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0,55%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Saham langsung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385.000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**650.000.000**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**1.345.000**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Kotor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− 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= Setelah 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× 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Kontribusi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RD pasar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4,70%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0,1231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0,5785%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SBN ritel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0,2308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1,4769%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RD pendapatan 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0,1846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1,0708%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RD indeks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11,40%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0,55%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10,85%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0,3077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3,3385%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Saham langsung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0,1077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1,0554%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6,90%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0,0462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0,3185%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**Imbal hasil portofolio setelah biaya**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**7,8385%**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7,00% per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Inflasi pribadinya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4,10%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Inventaris lapis biaya.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setiap instrumen dalam portofolio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Empat pertanyaan pajak.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setiap instrumen, jawab keempat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Kalkulator imbal hasil bersih riil.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Bangun lembar sebar yang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Kesenjangan terhadap rencana.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Bandingkan hasil Bagian C dengan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Rencana perbaikan berurutan.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Bila ada kesenjangan, susun rencana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Sistem pencatatan.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Bangun berkas pencatatan sesuai struktur §4.5.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Daftar periksa pelaporan tahunan.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daftar periksa pribadi: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Total biaya dalam Rupiah.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**total biaya dan pajak yang Anda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lapis biaya dan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ketentuan dari sumber resmi, bertanggal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Kesenjangan dihitung dan rencana perbaikan disusun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perbaikan pasti dihabiskan lebih dulu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Sistem lengkap, empat laporan dihasilkan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Daftar periksa pelaporan lengkap dan dapat dijalankan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