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**Membandingkan** perantara berdasarkan tujuh kriteria, bukan hanya komisi. (C4) 2. **Menjalankan** prosedur pembukaan rekening untuk setiap kelas aset secara benar. (C3) 3. **Merancang** arsitektur akun yang memisahkan fungsi dan membatasi kerusakan bila satu titik gagal. (C6) 4. **Menerapkan** pengamanan berlapis dan **menjalankan** rekonsiliasi berkala secara mandiri. (C3) 5. **Mengevaluasi** risiko pihak lawan pada setiap lembaga tempat asetnya berada.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Untuk setiap rupiah dalam portofolio Anda, Anda harus dapat menjawab:</a:t>
            </a:r>
          </a:p>
          <a:p/>
          <a:p>
            <a:r>
              <a:t>&gt; **"Aset ini secara hukum berada di mana, atas nama siapa, dan apa yang terjadi &gt; bila lembaga yang memegangnya gagal?"**</a:t>
            </a:r>
          </a:p>
          <a:p/>
          <a:p>
            <a:r>
              <a:t>Sebagian besar investor ritel tidak dapat menjawabnya. Mereka melihat angka di sebuah aplikasi dan menganggapnya sebagai kepemilikan. Angka di aplikasi adalah **pernyataan lembaga tentang apa yang Anda miliki** — bukan kepemilikan itu sendiri.</a:t>
            </a:r>
          </a:p>
          <a:p/>
          <a:p>
            <a:r>
              <a:t>Modul ini melatih pemisahan keduanya, dan membangun kebiasaan verifikasi mandiri yang membuat pernyataan itu dapat diuji.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Mbak Naya membandingkan dua perantara untuk portofolio **Rp200.000.000** dengan **12 transaksi per tahun** senilai rata-rata Rp15 juta, dan **4 penarikan dana per tahun**.</a:t>
            </a:r>
          </a:p>
          <a:p/>
          <a:p>
            <a:r>
              <a:t>**Perantara A tampak jauh lebih murah pada komisi.**</a:t>
            </a:r>
          </a:p>
          <a:p/>
          <a:p>
            <a:r>
              <a:t>**Perhitungan biaya tahunan** (asumsi 6 beli dan 6 jual, masing-masing Rp15 juta):</a:t>
            </a:r>
          </a:p>
          <a:p/>
          <a:p>
            <a:r>
              <a:t>**Tafsir.** Perantara A menawarkan komisi 35% lebih murah dan menghasilkan biaya total **2,3 kali lipat** lebih mahal. Selisih **Rp556.000 per tahun** — atau Rp5,56 juta per dekade pada portofolio yang sama.</a:t>
            </a:r>
          </a:p>
          <a:p/>
          <a:p>
            <a:r>
              <a:t>**Titik balik.** Pada nilai transaksi berapa Perantara A menjadi lebih murah?</a:t>
            </a:r>
          </a:p>
          <a:p/>
          <a:p>
            <a:r>
              <a:t>Selisih komisi per pasangan beli-jual: (0,18% + 0,28%) - (0,10% + 0,20%) = 0,16%</a:t>
            </a:r>
          </a:p>
          <a:p/>
          <a:p>
            <a:r>
              <a:t>Biaya tetap tambahan A: 600.000 + 100.000 = 700.000</a:t>
            </a:r>
          </a:p>
          <a:p/>
          <a:p>
            <a:r>
              <a:t>Nilai transaksi impas = (700.000) / (0,)16% = Rp437.500.000 per tahun</a:t>
            </a:r>
          </a:p>
          <a:p/>
          <a:p>
            <a:r>
              <a:t>Dengan 6 pasangan transaksi per tahun, itu berarti sekitar **Rp72,9 juta per transaksi**. Mbak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Mbak Naya membandingkan dua perantara untuk portofolio **Rp200.000.000** dengan **12 transaksi per tahun** senilai rata-rata Rp15 juta, dan **4 penarikan dana per tahun**.</a:t>
            </a:r>
          </a:p>
          <a:p/>
          <a:p>
            <a:r>
              <a:t>**Perantara A tampak jauh lebih murah pada komisi.**</a:t>
            </a:r>
          </a:p>
          <a:p/>
          <a:p>
            <a:r>
              <a:t>**Perhitungan biaya tahunan** (asumsi 6 beli dan 6 jual, masing-masing Rp15 juta):</a:t>
            </a:r>
          </a:p>
          <a:p/>
          <a:p>
            <a:r>
              <a:t>**Tafsir.** Perantara A menawarkan komisi 35% lebih murah dan menghasilkan biaya total **2,3 kali lipat** lebih mahal. Selisih **Rp556.000 per tahun** — atau Rp5,56 juta per dekade pada portofolio yang sama.</a:t>
            </a:r>
          </a:p>
          <a:p/>
          <a:p>
            <a:r>
              <a:t>**Titik balik.** Pada nilai transaksi berapa Perantara A menjadi lebih murah?</a:t>
            </a:r>
          </a:p>
          <a:p/>
          <a:p>
            <a:r>
              <a:t>Selisih komisi per pasangan beli-jual: (0,18% + 0,28%) - (0,10% + 0,20%) = 0,16%</a:t>
            </a:r>
          </a:p>
          <a:p/>
          <a:p>
            <a:r>
              <a:t>Biaya tetap tambahan A: 600.000 + 100.000 = 700.000</a:t>
            </a:r>
          </a:p>
          <a:p/>
          <a:p>
            <a:r>
              <a:t>Nilai transaksi impas = (700.000) / (0,)16% = Rp437.500.000 per tahun</a:t>
            </a:r>
          </a:p>
          <a:p/>
          <a:p>
            <a:r>
              <a:t>Dengan 6 pasangan transaksi per tahun, itu berarti sekitar **Rp72,9 juta per transaksi**. Mbak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Mbak Naya membandingkan dua perantara untuk portofolio **Rp200.000.000** dengan **12 transaksi per tahun** senilai rata-rata Rp15 juta, dan **4 penarikan dana per tahun**.</a:t>
            </a:r>
          </a:p>
          <a:p/>
          <a:p>
            <a:r>
              <a:t>**Perantara A tampak jauh lebih murah pada komisi.**</a:t>
            </a:r>
          </a:p>
          <a:p/>
          <a:p>
            <a:r>
              <a:t>**Perhitungan biaya tahunan** (asumsi 6 beli dan 6 jual, masing-masing Rp15 juta):</a:t>
            </a:r>
          </a:p>
          <a:p/>
          <a:p>
            <a:r>
              <a:t>**Tafsir.** Perantara A menawarkan komisi 35% lebih murah dan menghasilkan biaya total **2,3 kali lipat** lebih mahal. Selisih **Rp556.000 per tahun** — atau Rp5,56 juta per dekade pada portofolio yang sama.</a:t>
            </a:r>
          </a:p>
          <a:p/>
          <a:p>
            <a:r>
              <a:t>**Titik balik.** Pada nilai transaksi berapa Perantara A menjadi lebih murah?</a:t>
            </a:r>
          </a:p>
          <a:p/>
          <a:p>
            <a:r>
              <a:t>Selisih komisi per pasangan beli-jual: (0,18% + 0,28%) - (0,10% + 0,20%) = 0,16%</a:t>
            </a:r>
          </a:p>
          <a:p/>
          <a:p>
            <a:r>
              <a:t>Biaya tetap tambahan A: 600.000 + 100.000 = 700.000</a:t>
            </a:r>
          </a:p>
          <a:p/>
          <a:p>
            <a:r>
              <a:t>Nilai transaksi impas = (700.000) / (0,)16% = Rp437.500.000 per tahun</a:t>
            </a:r>
          </a:p>
          <a:p/>
          <a:p>
            <a:r>
              <a:t>Dengan 6 pasangan transaksi per tahun, itu berarti sekitar **Rp72,9 juta per transaksi**. Mbak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Mbak Naya membandingkan dua perantara untuk portofolio **Rp200.000.000** dengan **12 transaksi per tahun** senilai rata-rata Rp15 juta, dan **4 penarikan dana per tahun**.</a:t>
            </a:r>
          </a:p>
          <a:p/>
          <a:p>
            <a:r>
              <a:t>**Perantara A tampak jauh lebih murah pada komisi.**</a:t>
            </a:r>
          </a:p>
          <a:p/>
          <a:p>
            <a:r>
              <a:t>**Perhitungan biaya tahunan** (asumsi 6 beli dan 6 jual, masing-masing Rp15 juta):</a:t>
            </a:r>
          </a:p>
          <a:p/>
          <a:p>
            <a:r>
              <a:t>**Tafsir.** Perantara A menawarkan komisi 35% lebih murah dan menghasilkan biaya total **2,3 kali lipat** lebih mahal. Selisih **Rp556.000 per tahun** — atau Rp5,56 juta per dekade pada portofolio yang sama.</a:t>
            </a:r>
          </a:p>
          <a:p/>
          <a:p>
            <a:r>
              <a:t>**Titik balik.** Pada nilai transaksi berapa Perantara A menjadi lebih murah?</a:t>
            </a:r>
          </a:p>
          <a:p/>
          <a:p>
            <a:r>
              <a:t>Selisih komisi per pasangan beli-jual: (0,18% + 0,28%) - (0,10% + 0,20%) = 0,16%</a:t>
            </a:r>
          </a:p>
          <a:p/>
          <a:p>
            <a:r>
              <a:t>Biaya tetap tambahan A: 600.000 + 100.000 = 700.000</a:t>
            </a:r>
          </a:p>
          <a:p/>
          <a:p>
            <a:r>
              <a:t>Nilai transaksi impas = (700.000) / (0,)16% = Rp437.500.000 per tahun</a:t>
            </a:r>
          </a:p>
          <a:p/>
          <a:p>
            <a:r>
              <a:t>Dengan 6 pasangan transaksi per tahun, itu berarti sekitar **Rp72,9 juta per transaksi**. Mbak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Mbak Naya membandingkan dua perantara untuk portofolio **Rp200.000.000** dengan **12 transaksi per tahun** senilai rata-rata Rp15 juta, dan **4 penarikan dana per tahun**.</a:t>
            </a:r>
          </a:p>
          <a:p/>
          <a:p>
            <a:r>
              <a:t>**Perantara A tampak jauh lebih murah pada komisi.**</a:t>
            </a:r>
          </a:p>
          <a:p/>
          <a:p>
            <a:r>
              <a:t>**Perhitungan biaya tahunan** (asumsi 6 beli dan 6 jual, masing-masing Rp15 juta):</a:t>
            </a:r>
          </a:p>
          <a:p/>
          <a:p>
            <a:r>
              <a:t>**Tafsir.** Perantara A menawarkan komisi 35% lebih murah dan menghasilkan biaya total **2,3 kali lipat** lebih mahal. Selisih **Rp556.000 per tahun** — atau Rp5,56 juta per dekade pada portofolio yang sama.</a:t>
            </a:r>
          </a:p>
          <a:p/>
          <a:p>
            <a:r>
              <a:t>**Titik balik.** Pada nilai transaksi berapa Perantara A menjadi lebih murah?</a:t>
            </a:r>
          </a:p>
          <a:p/>
          <a:p>
            <a:r>
              <a:t>Selisih komisi per pasangan beli-jual: (0,18% + 0,28%) - (0,10% + 0,20%) = 0,16%</a:t>
            </a:r>
          </a:p>
          <a:p/>
          <a:p>
            <a:r>
              <a:t>Biaya tetap tambahan A: 600.000 + 100.000 = 700.000</a:t>
            </a:r>
          </a:p>
          <a:p/>
          <a:p>
            <a:r>
              <a:t>Nilai transaksi impas = (700.000) / (0,)16% = Rp437.500.000 per tahun</a:t>
            </a:r>
          </a:p>
          <a:p/>
          <a:p>
            <a:r>
              <a:t>Dengan 6 pasangan transaksi per tahun, itu berarti sekitar **Rp72,9 juta per transaksi**. Mbak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Matriks pemilihan perantara.** Bandingkan **tiga** perantara nyata pada tujuh kriteria §4.2. Untuk kriteria 1 dan 2, lampirkan bukti verifikasi. Untuk kriteria 4, kumpulkan **daftar biaya lengkap**, termasuk biaya penarikan, rekening tidak aktif, dan transfer efek keluar.</a:t>
            </a:r>
          </a:p>
          <a:p/>
          <a:p>
            <a:r>
              <a:t>**Bagian B — Simulasi biaya dengan pola Anda.** Hitung total biaya tahunan ketiga perantara menggunakan **pola transaksi Anda sendiri** (frekuensi, nilai rata-rata, jumlah penarikan). Hitung juga titik balik seperti Contoh 1.</a:t>
            </a:r>
          </a:p>
          <a:p/>
          <a:p>
            <a:r>
              <a:t>**Bagian C — Peta keberadaan aset.** Untuk setiap aset dalam portofolio Anda, isi tabel §4.3: disimpan di mana, atas nama siapa, apa yang terjadi bila lembaga gagal. **Setiap baris harus dapat Anda buktikan dari dokumen, bukan asumsi.**</a:t>
            </a:r>
          </a:p>
          <a:p/>
          <a:p>
            <a:r>
              <a:t>**Bagian D — Arsitektur akun.** Rancang arsitektur akun Anda sesuai §4.5. Sebutkan: berapa lembaga, fungsi masing-masing, ambang saldo, dan alasan Anda memilih satu atau dua perantara efek.</a:t>
            </a:r>
          </a:p>
          <a:p/>
          <a:p>
            <a:r>
              <a:t>**Bagian E — Audit dan perbaikan keamanan.** Untuk setiap akun investasi, audit ketiga lapis §4.6. Perbaiki setiap kekurangan **dalam 7 hari** dan lampirkan bukti (tangkapan layar pengaturan, bukan kode).</a:t>
            </a:r>
          </a:p>
          <a:p/>
          <a:p>
            <a:r>
              <a:t>**Bagian F — Rekonsiliasi pertama.** **Lakukan** 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Membuka dan Mengamankan Akun: Perantara, Bursa, dan Kustodi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P6 Operasional, Hukum &amp; Etika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Membandingkan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perantara berdasarkan tujuh kriteria, bukan hanya komisi.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Menjalankan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prosedur pembukaan rekening untuk setiap kelas aset secara benar.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Merancang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arsitektur akun yang memisahkan fungsi dan membatasi kerusakan bila satu titik gagal.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Menerapkan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pengamanan berlapis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menjalankan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rekonsiliasi berkala secara mandiri.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risiko pihak lawan pada setiap lembaga tempat asetnya berada.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ARSITEKTUR OPERASIONAL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MEMILIH             MEMBUKA              MENGAMANKAN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PERANTARA           REKENING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                  │              ┌──────┼──────┐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7 kriteria:        · identitas       lapis 1  lapis 2  lapis 3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izin · biaya ·     · profil risiko   identitas akses  pemantauan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kustodi ·          · rekening dana        │      │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likuiditas ·       · verifikasi           └──────┼───────┘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layanan ·            mandiri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kelangsungan ·                          REKONSILIASI BERKALA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keterbukaan                             (triwulanan, mandiri)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RISIKO PIHAK LAWAN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"di mana aset saya sebenarnya?"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Pertanyaan yang mendasari seluruh modul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Pertanyaan yang mendasari seluruh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pernyataan lembaga tentang apa yang Anda miliki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bukan kepemilikan itu sendiri.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Tujuh kriteria memilih perantara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Tujuh kriteria memilih perantara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Kriteria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memeriksa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**Izin dan pengawasan**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Berizin untuk kegiatan yang tepat?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 resmi otoritas — bukan klaim di situs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**Struktur kustodi**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Aset saya di mana, atas nama siapa?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Prospektus, perjanjian nasabah, laman lembaga penyimpanan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**Kelangsungan usaha**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Apakah lembaga ini akan ada 10 tahun lagi?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keuangan, usia usaha, struktur kepemilikan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total**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biaya, bukan hanya komisi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 biaya lengkap, termasuk biaya tidur dan penarikan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**Kualitas eksekusi**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Akses pasar, jenis pesanan, keandalan sistem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Uji dengan nominal kecil; riwayat gangguan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**Layanan dan penyelesaian sengketa**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Bagaimana bila terjadi masalah?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Jalur pengaduan, waktu tanggap, mekanisme banding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**Keterbukaan**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Apakah informasi penting mudah ditemukan?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Ketersediaan laporan, kejelasan biaya, transparansi kepemilikan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Tujuh kriteria memilih perantara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Sering terlewat karena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penarikan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Baru muncul saat mencairkan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rekening tidak aktif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Menggerus saldo diam-diam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konversi mata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Tersembunyi di dalam kurs yang dipakai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Selisih kurs internal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Bukan "biaya" secara nama, tetapi nyata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administrasi bulanan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Kecil per bulan, besar per dekade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transfer efek antar-perantara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Muncul saat Anda ingin pindah — **periksa ini sebelum masuk**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Di mana aset Anda sebenarnya berada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 mana aset Anda sebenarnya berada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 disimpan di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Atas nama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Bila perantara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**Efek pasar modal**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Sub-rekening efek di lembaga penyimpanan sentral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Efek tetap milik Anda; proses pemindahan ke perantara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**Dana untuk transaksi efek**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Rekening Dana Nasabah di bank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Dana tetap milik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**Reksa dana**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Bank kustodian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Pemegang unit secara kolektif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Aset terpisah dari manajer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**SBN ritel**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Sub-rekening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Kewajiban tetap pada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**Deposito**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Penjaminan dalam batas nilai dan tingkat bunga penjaminan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**Aset digital di penyelenggara**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**Penyelenggara**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**Umumnya penyelenggara**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 menjadi kreditur — risiko tertinggi**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**Aset digital mandiri**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risiko pihak lawan; risiko beralih ke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Prosedur pembukaan: tiga jalur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Prosedur pembukaan: tiga jalur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Keterangan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Titik kendali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izin perusahaan efek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**Pada daftar resmi OJK**, bukan situs perusahaan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Pengisian data dan profil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Jawab **jujur** — profil risiko menentukan produk yang boleh ditawarkan kepada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identitas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Sesuai ketentuan prinsip mengenal nasabah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Pembukaan Rekening Dana Nasabah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Pastikan **atas nama Anda** di bank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Penerbitan SID dan sub-rekening efek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Catat nomornya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**Aktivasi fasilitas verifikasi mandiri**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**Langkah yang paling sering dilewatkan**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dengan transaksi kecil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Sebelum menempatkan jumlah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Prosedur pembukaan: tiga jalur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Titik kendali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status APERD agen penjual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izin manajer investasi dan status pendaftaran produk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Pembukaan rekening dan profil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**Periksa rekening tujuan pembayaran**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Simpan bukti dan konfirmasi unit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kepemilikan unit secara mandiri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Arsitektur akun: memisahkan fungsi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Arsitektur akun: memisahkan fungsi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Lapis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Fungsi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**Rekening penerima**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Menerima seluruh pemasukan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dipakai bertransaksi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**Rekening cadangan**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Dana darurat + dana tersinking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Terpisah, tanpa kartu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**Rekening dana nasabah**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Dana untuk transaksi efek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Atas nama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**Perantara utama**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Porsi terbesar portofolio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Kriteria §4.2 paling ketat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**Perantara kedua** (opsional)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Sebagian portofolio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Mengurangi risiko satu lembaga dan risiko gangguan sistem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**Penyelenggara aset digital**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saldo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maksimum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**Penyimpanan mandiri**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Simpanan aset digital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Prosedur L1.7 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Pengamanan berlapis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Pengamanan berlapis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Praktik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Surel khusus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dipakai untuk hal lain, tidak dipublikasikan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Kata sandi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Unik per layanan, dikelola pengelola kata sandi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Nomor telepon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PIN kartu SIM diaktifkan pada operator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Pengamanan berlapis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Praktik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Autentikasi dua faktor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**Aplikasi autentikator atau kunci fisik** — bukan SMS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Kode cadangan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Disimpan **fisik**, bukan di perangkat yang sama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Daftar putih penarikan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Aktifkan bila tersedia: penarikan hanya ke rekening yang sudah terdaftar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Perangkat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perangkat yang Anda kendalikan penuh; sistem diperbarui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Rekonsiliasi: kebiasaan yang membedakan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Rekonsiliasi: kebiasaan yang membedakan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Cetak/unduh laporan dari setiap perantara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**Buka fasilitas verifikasi mandiri lembaga penyimpanan sentral**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Cocokkan: jumlah unit/lembar per efek, saldo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Cocokkan dengan catatan pribadi Anda (jurnal L1.12)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seluruh biaya yang dibebankan triwulan itu, dalam Rupiah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Selidiki **setiap** selisih, sekecil apa pun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Arsipkan hasil rekonsiliasi bertanggal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Risiko pihak lawan: pemetaan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Risiko pihak lawan: pemetaan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 yang terjadi pada aset saya bila lembaga ini gagal?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kerugian terburuk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persen kekayaan saya bergantung pada lembaga ini?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konsentrasi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lama saya tidak dapat mengakses aset dalam skenario itu?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kebutuhan likuiditas cadangan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ada skema penjaminan? Dalam batas berapa?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perlindungan tersisa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Risiko pihak lawan: pemetaan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lembaga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bank (untuk simpanan)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Pertimbangkan batas penjaminan per nasabah per bank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perusahaan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Maksimum 60% portofolio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manajer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Maksimum 40% portofolio reksa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penyelenggara 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Maksimum **saldo transaksi**, bukan simpanan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Perantara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Perantara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jual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administrasi bulanan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penarikan dana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Rp25.000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rekening tidak aktif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Rp100.000/bulan setelah 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Perantara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Perantara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beli (6 × Rp15 jt)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162.000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Komisi jual (6 × Rp15 jt)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252.000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Administrasi (12 bulan)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Penarikan (4×)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biaya tahunan**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**970.000**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**414.000**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**Sebagai % portofolio**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**0,485%**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**0,207%**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Efek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Catatan pribadi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Laporan perantara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Verifikasi mandiri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Efek 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 lot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 lot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45 lot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Efek 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120 lot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120 lot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120 lot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Efek 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 lot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**78 lot**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**78 lot**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Reksa dana 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15.240,8812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15.240,8812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15.240,8812 unit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Temuan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riwayat transaksi triwulan ini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tanggal dan nilai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Kesimpulan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Perhitungan biaya tahunan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(asumsi 6 beli dan 6 jual, masing-masing Rp15 juta):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Korektif: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dapat memutuskan apakah membeli kembali atau membiarkan.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Preventif: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kini tahu bahwa prosedur pemasukan pesanannya rawan, dan dapat menambahkan langkah konfirmasi sebelum mengirim pesanan.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Matriks pemilihan perantara.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Bandingkan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perantara nyata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Simulasi biaya dengan pola Anda.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total biaya tahunan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Peta keberadaan aset.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aset dalam portofolio Anda,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Arsitektur akun.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Rancang arsitektur akun Anda sesuai §4.5.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Audit dan perbaikan keamanan.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akun investasi, audit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Rekonsiliasi pertama.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Lakukan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rekonsiliasi lengkap tujuh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Peta risiko pihak lawan.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Buat tabel seperti Contoh 3. Hitung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Prosedur berkala tertulis.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jadwal operasional Anda: apa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peta keberadaan aset benar dan terbukti dari dokumen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Daftar biaya lengkap dari dokumen resmi tiga perantara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Simulasi dengan pola transaksi sendiri + titik balik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Peta lengkap; pelanggaran batas teridentifikasi dengan tindakan bertenggat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**Rekonsiliasi lengkap tujuh langkah dengan verifikasi mandiri**, terlampir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kekurangan diperbaiki dengan bukti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