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**Menjelaskan** cara kerja buku besar terdistribusi dan apa yang secara teknis dimiliki pemegang aset digital. (C2) 2. **Membedakan** kategori aset digital berdasarkan sumber nilainya. (C4) 3. **Mengidentifikasi** delapan risiko khas aset digital dan **merancang** mitigasi untuk masing-masing. (C4, C6) 4. **Menerapkan** praktik kustodi yang aman dan **memilih** antara penyimpanan di bursa dan penyimpanan mandiri berdasarkan kebutuhannya. (C3, C5) 5. **Menentukan** ukuran posisi yang tidak membahayakan rencana keuangannya, dengan perhitungan. (C3, C5)</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Aset digital memiliki dua sifat yang, bila digabungkan, membuatnya berbeda dari seluruh kelas aset lain dalam kurikulum ini:</a:t>
            </a:r>
          </a:p>
          <a:p/>
          <a:p>
            <a:r>
              <a:t>1. **Volatilitas ekstrem** — penurunan 70–90% telah terjadi berulang kali pada aset terbesar sekalipun, dan mendekati 100% pada aset kecil. 2. **Kerugian yang tidak dapat dipulihkan secara teknis** — kehilangan kunci pribadi, salah alamat kirim, atau kegagalan kontrak pintar menghasilkan kerugian **permanen tanpa jalur banding apa pun**.</a:t>
            </a:r>
          </a:p>
          <a:p/>
          <a:p>
            <a:r>
              <a:t>Kombinasi ini berarti kesalahan di kelas aset ini lebih mahal dan lebih permanen daripada di kelas aset lain. Karena itu modul ini:</a:t>
            </a:r>
          </a:p>
          <a:p/>
          <a:p>
            <a:r>
              <a:t>- menempatkan **L0.10 (keamanan) sebagai prasyarat wajib**; - memberlakukan **batas ukuran posisi yang paling ketat** dalam seluruh kurikulum Level 1; - mengalokasikan porsi terbesar waktu kelas untuk **praktik keamanan**, bukan analisis peluang.</a:t>
            </a:r>
          </a:p>
          <a:p/>
          <a:p>
            <a:r>
              <a:t>**Ini bukan penolakan terhadap kelas aset ini.** Invesmentpedia mengajarkannya secara penuh, termasuk analisis mendalam di L2I.5 dan tingkat institusional di L4D.1–L4D.2. Yang ditolak adalah mengajarkannya **sebelum** pertahanan terpasang.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**Aturan kerja Invesmentpedia:**</a:t>
            </a:r>
          </a:p>
          <a:p/>
          <a:p>
            <a:r>
              <a:t>**Praktik keamanan wajib** (memperdalam L0.10 §4.6):</a:t>
            </a:r>
          </a:p>
          <a:p/>
          <a:p>
            <a:r>
              <a:t>1. **Frasa pemulihan tidak pernah dalam bentuk digital.** Tidak difoto, tidak diketik, tidak disimpan di awan, tidak dikirim ke siapa pun. 2. **Cadangan fisik di dua lokasi terpisah**, tahan air dan api bila memungkinkan. 3. **Uji pemulihan secara terkendali** — pulihkan dompet di perangkat berbeda menggunakan frasa cadangan, dengan saldo kecil, **sebelum** menempatkan jumlah besar. Cadangan yang belum pernah diuji adalah cadangan yang belum terbukti ada. 4. **Uji kirim nominal kecil** sebelum setiap transfer besar ke alamat baru. 5. **Verifikasi jaringan** — aset yang sama dapat ada di beberapa jaringan; salah jaringan berarti kehilangan permanen. 6. **Rencana pewarisan.** Aset yang hanya Anda yang tahu cara mengaksesnya akan hilang bersama Anda. Ini bagian dari perencanaan yang sering diabaikan dan dibahas lanjut di L4A.2.</a:t>
            </a:r>
          </a:p>
          <a:p/>
          <a:p>
            <a:r>
              <a:t>**Verifikasi penyelenggara.** Perdagangan aset digital di Indonesia berada di bawah rezim pengaturan dan pengawasan yang telah mengalami perubahan kelembagaan. Peserta wajib memverifikasi status izin penyelenggara pada otoritas yang berwenang saat ini sebelum menggunakan platform mana pun.</a:t>
            </a:r>
          </a:p>
          <a:p/>
          <a:p>
            <a:r>
              <a:t>&gt; **Wajib diverifikasi.** Kewenangan pengaturan dan pengawasan atas aset &gt; keuangan digital dan aset kripto di Indonesia telah dialihkan antarlembaga dan &gt; ketentuannya berkembang. 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Transaksi aset kripto di Indonesia dikenai ketentuan perpajakan tersendiri, yang telah mengalami perubahan seiring perubahan status hukum dan kelembagaan aset tersebut.</a:t>
            </a:r>
          </a:p>
          <a:p/>
          <a:p>
            <a:r>
              <a:t>**Yang perlu dipahami peserta secara prinsip:**</a:t>
            </a:r>
          </a:p>
          <a:p/>
          <a:p>
            <a:r>
              <a:t>1. **Pajak dapat dikenakan atas transaksi, bukan atas keuntungan.** Bila demikian, pajak terutang **meski Anda merugi** — sama seperti pajak final penjualan saham (L1.5 §4.5). 2. **Tarif dapat berbeda** menurut status penyelenggara (berizin atau tidak). Bertransaksi melalui penyelenggara tidak berizin dapat mengakibatkan beban pajak lebih tinggi **di samping** hilangnya perlindungan hukum. 3. **Kewajiban pelaporan tetap ada**, termasuk pelaporan kepemilikan aset dalam SPT Tahunan. 4. **Catat setiap transaksi sejak hari pertama.** Merekonstruksi riwayat transaksi bertahun-tahun ke belakang jauh lebih sulit daripada mencatatnya saat terjadi.</a:t>
            </a:r>
          </a:p>
          <a:p/>
          <a:p>
            <a:r>
              <a:t>&gt; **Wajib diverifikasi.** Ketentuan Pajak Penghasilan dan Pajak Pertambahan &gt; Nilai atas transaksi aset kripto diatur dalam peraturan yang telah berubah &gt; beberapa kali dan dapat berubah lagi. Peserta wajib memverifikasi ketentuan &gt; yang berlaku pada Direktorat Jenderal Pajak dan berkonsultasi dengan konsultan &gt; pajak bila nilainya material. Modul ini tidak memberikan nasihat perpajakan.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Mas Fikri memiliki portofolio investasi **Rp300.000.000**. Rencana keuangannya (LK-L0.6) memerlukan imbal hasil **8,2% per tahun** untuk mencapai tujuannya.</a:t>
            </a:r>
          </a:p>
          <a:p/>
          <a:p>
            <a:r>
              <a:t>**Uji terhadap rencana keuangan.** Berapa tahun tambahan yang diperlukan untuk pulih ke jalur, pada imbal hasil 8,2% per tahun?</a:t>
            </a:r>
          </a:p>
          <a:p/>
          <a:p>
            <a:r>
              <a:t>n = (ln(1/(1-d))) / (ln(1,)082)</a:t>
            </a:r>
          </a:p>
          <a:p/>
          <a:p>
            <a:r>
              <a:t>**Tafsir.** Pada posisi 50%, satu kesalahan memundurkan seluruh rencana keuangan Mas Fikri **lebih dari tujuh tahun** — dan itu mengasumsikan ia tetap disiplin setelah kerugian sebesar itu, yang menurut L0.9 tidak mungkin bagi sebagian besar orang.</a:t>
            </a:r>
          </a:p>
          <a:p/>
          <a:p>
            <a:r>
              <a:t>Pada posisi 5%, kesalahan yang sama memundurkannya **tujuh bulan**. Ia dapat salah, belajar, dan melanjutkan.</a:t>
            </a:r>
          </a:p>
          <a:p/>
          <a:p>
            <a:r>
              <a:t>**Inilah arti prinsip K-01 — bertahan mendahului bertumbuh** dalam angka.</a:t>
            </a:r>
          </a:p>
          <a:p/>
          <a:p>
            <a:r>
              <a:t>Bu Karina membeli aset digital senilai **Rp50.000.000** dan menjualnya kemudian.</a:t>
            </a:r>
          </a:p>
          <a:p/>
          <a:p>
            <a:r>
              <a:t>Asumsi (ilustrasi): biaya beli penyelenggara **0,20%**, biaya </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Mas Fikri memiliki portofolio investasi **Rp300.000.000**. Rencana keuangannya (LK-L0.6) memerlukan imbal hasil **8,2% per tahun** untuk mencapai tujuannya.</a:t>
            </a:r>
          </a:p>
          <a:p/>
          <a:p>
            <a:r>
              <a:t>**Uji terhadap rencana keuangan.** Berapa tahun tambahan yang diperlukan untuk pulih ke jalur, pada imbal hasil 8,2% per tahun?</a:t>
            </a:r>
          </a:p>
          <a:p/>
          <a:p>
            <a:r>
              <a:t>n = (ln(1/(1-d))) / (ln(1,)082)</a:t>
            </a:r>
          </a:p>
          <a:p/>
          <a:p>
            <a:r>
              <a:t>**Tafsir.** Pada posisi 50%, satu kesalahan memundurkan seluruh rencana keuangan Mas Fikri **lebih dari tujuh tahun** — dan itu mengasumsikan ia tetap disiplin setelah kerugian sebesar itu, yang menurut L0.9 tidak mungkin bagi sebagian besar orang.</a:t>
            </a:r>
          </a:p>
          <a:p/>
          <a:p>
            <a:r>
              <a:t>Pada posisi 5%, kesalahan yang sama memundurkannya **tujuh bulan**. Ia dapat salah, belajar, dan melanjutkan.</a:t>
            </a:r>
          </a:p>
          <a:p/>
          <a:p>
            <a:r>
              <a:t>**Inilah arti prinsip K-01 — bertahan mendahului bertumbuh** dalam angka.</a:t>
            </a:r>
          </a:p>
          <a:p/>
          <a:p>
            <a:r>
              <a:t>Bu Karina membeli aset digital senilai **Rp50.000.000** dan menjualnya kemudian.</a:t>
            </a:r>
          </a:p>
          <a:p/>
          <a:p>
            <a:r>
              <a:t>Asumsi (ilustrasi): biaya beli penyelenggara **0,20%**, biaya </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Mas Fikri memiliki portofolio investasi **Rp300.000.000**. Rencana keuangannya (LK-L0.6) memerlukan imbal hasil **8,2% per tahun** untuk mencapai tujuannya.</a:t>
            </a:r>
          </a:p>
          <a:p/>
          <a:p>
            <a:r>
              <a:t>**Uji terhadap rencana keuangan.** Berapa tahun tambahan yang diperlukan untuk pulih ke jalur, pada imbal hasil 8,2% per tahun?</a:t>
            </a:r>
          </a:p>
          <a:p/>
          <a:p>
            <a:r>
              <a:t>n = (ln(1/(1-d))) / (ln(1,)082)</a:t>
            </a:r>
          </a:p>
          <a:p/>
          <a:p>
            <a:r>
              <a:t>**Tafsir.** Pada posisi 50%, satu kesalahan memundurkan seluruh rencana keuangan Mas Fikri **lebih dari tujuh tahun** — dan itu mengasumsikan ia tetap disiplin setelah kerugian sebesar itu, yang menurut L0.9 tidak mungkin bagi sebagian besar orang.</a:t>
            </a:r>
          </a:p>
          <a:p/>
          <a:p>
            <a:r>
              <a:t>Pada posisi 5%, kesalahan yang sama memundurkannya **tujuh bulan**. Ia dapat salah, belajar, dan melanjutkan.</a:t>
            </a:r>
          </a:p>
          <a:p/>
          <a:p>
            <a:r>
              <a:t>**Inilah arti prinsip K-01 — bertahan mendahului bertumbuh** dalam angka.</a:t>
            </a:r>
          </a:p>
          <a:p/>
          <a:p>
            <a:r>
              <a:t>Bu Karina membeli aset digital senilai **Rp50.000.000** dan menjualnya kemudian.</a:t>
            </a:r>
          </a:p>
          <a:p/>
          <a:p>
            <a:r>
              <a:t>Asumsi (ilustrasi): biaya beli penyelenggara **0,20%**, biaya </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Mas Fikri memiliki portofolio investasi **Rp300.000.000**. Rencana keuangannya (LK-L0.6) memerlukan imbal hasil **8,2% per tahun** untuk mencapai tujuannya.</a:t>
            </a:r>
          </a:p>
          <a:p/>
          <a:p>
            <a:r>
              <a:t>**Uji terhadap rencana keuangan.** Berapa tahun tambahan yang diperlukan untuk pulih ke jalur, pada imbal hasil 8,2% per tahun?</a:t>
            </a:r>
          </a:p>
          <a:p/>
          <a:p>
            <a:r>
              <a:t>n = (ln(1/(1-d))) / (ln(1,)082)</a:t>
            </a:r>
          </a:p>
          <a:p/>
          <a:p>
            <a:r>
              <a:t>**Tafsir.** Pada posisi 50%, satu kesalahan memundurkan seluruh rencana keuangan Mas Fikri **lebih dari tujuh tahun** — dan itu mengasumsikan ia tetap disiplin setelah kerugian sebesar itu, yang menurut L0.9 tidak mungkin bagi sebagian besar orang.</a:t>
            </a:r>
          </a:p>
          <a:p/>
          <a:p>
            <a:r>
              <a:t>Pada posisi 5%, kesalahan yang sama memundurkannya **tujuh bulan**. Ia dapat salah, belajar, dan melanjutkan.</a:t>
            </a:r>
          </a:p>
          <a:p/>
          <a:p>
            <a:r>
              <a:t>**Inilah arti prinsip K-01 — bertahan mendahului bertumbuh** dalam angka.</a:t>
            </a:r>
          </a:p>
          <a:p/>
          <a:p>
            <a:r>
              <a:t>Bu Karina membeli aset digital senilai **Rp50.000.000** dan menjualnya kemudian.</a:t>
            </a:r>
          </a:p>
          <a:p/>
          <a:p>
            <a:r>
              <a:t>Asumsi (ilustrasi): biaya beli penyelenggara **0,20%**, biaya </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Mas Fikri memiliki portofolio investasi **Rp300.000.000**. Rencana keuangannya (LK-L0.6) memerlukan imbal hasil **8,2% per tahun** untuk mencapai tujuannya.</a:t>
            </a:r>
          </a:p>
          <a:p/>
          <a:p>
            <a:r>
              <a:t>**Uji terhadap rencana keuangan.** Berapa tahun tambahan yang diperlukan untuk pulih ke jalur, pada imbal hasil 8,2% per tahun?</a:t>
            </a:r>
          </a:p>
          <a:p/>
          <a:p>
            <a:r>
              <a:t>n = (ln(1/(1-d))) / (ln(1,)082)</a:t>
            </a:r>
          </a:p>
          <a:p/>
          <a:p>
            <a:r>
              <a:t>**Tafsir.** Pada posisi 50%, satu kesalahan memundurkan seluruh rencana keuangan Mas Fikri **lebih dari tujuh tahun** — dan itu mengasumsikan ia tetap disiplin setelah kerugian sebesar itu, yang menurut L0.9 tidak mungkin bagi sebagian besar orang.</a:t>
            </a:r>
          </a:p>
          <a:p/>
          <a:p>
            <a:r>
              <a:t>Pada posisi 5%, kesalahan yang sama memundurkannya **tujuh bulan**. Ia dapat salah, belajar, dan melanjutkan.</a:t>
            </a:r>
          </a:p>
          <a:p/>
          <a:p>
            <a:r>
              <a:t>**Inilah arti prinsip K-01 — bertahan mendahului bertumbuh** dalam angka.</a:t>
            </a:r>
          </a:p>
          <a:p/>
          <a:p>
            <a:r>
              <a:t>Bu Karina membeli aset digital senilai **Rp50.000.000** dan menjualnya kemudian.</a:t>
            </a:r>
          </a:p>
          <a:p/>
          <a:p>
            <a:r>
              <a:t>Asumsi (ilustrasi): biaya beli penyelenggara **0,20%**, biaya </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**Bagian A — Analisis sumber nilai.** Pilih **tiga** aset digital. Untuk masing-masing, jawab dalam bahasa Anda sendiri, tanpa istilah pemasaran: dari mana nilainya berasal, siapa yang membayar dan untuk apa, apa yang terjadi bila tidak ada pembeli baru selama tiga tahun. Kategorikan sesuai §4.3. **Bila Anda tidak dapat menjawab untuk sebuah aset, nyatakan demikian — itu jawaban yang sah dan bernilai penuh dalam rubrik.**</a:t>
            </a:r>
          </a:p>
          <a:p/>
          <a:p>
            <a:r>
              <a:t>**Bagian B — Peta delapan risiko.** Untuk aset yang paling Anda pertimbangkan, nilai kedelapan risiko §4.4 (Rendah/Sedang/Tinggi) **dengan alasan berbasis data**, dan tuliskan mitigasi konkret untuk masing-masing.</a:t>
            </a:r>
          </a:p>
          <a:p/>
          <a:p>
            <a:r>
              <a:t>**Bagian C — Uji likuiditas.** Terapkan uji L1.1 §4.6: nilai transaksi harian, selisih beli-jual, kedalaman, frekuensi. Hitung posisi Anda sebagai persentase nilai transaksi harian. Beri status.</a:t>
            </a:r>
          </a:p>
          <a:p/>
          <a:p>
            <a:r>
              <a:t>**Bagian D — Total biaya bolak-balik.** Hitung seluruh komponen biaya untuk nominal yang realistis bagi Anda, termasuk pajak dan biaya penarikan. Hitung titik impas dan biaya tahunan pada 2, 6, dan 12 transaksi per tahun.</a:t>
            </a:r>
          </a:p>
          <a:p/>
          <a:p>
            <a:r>
              <a:t>**Bagian E — Rencana kustodi.** Rancang dan **jalankan**:</a:t>
            </a:r>
          </a:p>
          <a:p/>
          <a:p>
            <a:r>
              <a:t>1. Pemisahan saldo transaksi dan saldo simpanan, dengan nominal ambang 2. Prosed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Aset Digital: Bitcoin, Blockchain, dan Ekosistemnya</a:t>
            </a:r>
          </a:p>
          <a:p>
            <a:pPr algn="l">
              <a:lnSpc>
                <a:spcPct val="115000"/>
              </a:lnSpc>
              <a:spcBef>
                <a:spcPts val="0"/>
              </a:spcBef>
              <a:spcAft>
                <a:spcPts val="600"/>
              </a:spcAft>
            </a:pPr>
            <a:r>
              <a:rPr sz="1600" b="0">
                <a:solidFill>
                  <a:srgbClr val="A8BED6"/>
                </a:solidFill>
                <a:latin typeface="Source Sans Pro"/>
              </a:rPr>
              <a:t>Level 1 · Investor Mandiri · Pilar P3 Kelas Aset &amp; Instrumen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Menjelaskan</a:t>
            </a:r>
            <a:r>
              <a:rPr sz="1700" b="0">
                <a:solidFill>
                  <a:srgbClr val="222830"/>
                </a:solidFill>
                <a:latin typeface="Source Sans Pro"/>
              </a:rPr>
              <a:t> cara kerja buku besar terdistribusi dan apa yang secara teknis dimiliki pemegang aset digital. (C2)</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Membedakan</a:t>
            </a:r>
            <a:r>
              <a:rPr sz="1700" b="0">
                <a:solidFill>
                  <a:srgbClr val="222830"/>
                </a:solidFill>
                <a:latin typeface="Source Sans Pro"/>
              </a:rPr>
              <a:t> kategori aset digital berdasarkan sumber nilainya. (C4)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Mengidentifikasi</a:t>
            </a:r>
            <a:r>
              <a:rPr sz="1700" b="0">
                <a:solidFill>
                  <a:srgbClr val="222830"/>
                </a:solidFill>
                <a:latin typeface="Source Sans Pro"/>
              </a:rPr>
              <a:t> delapan risiko khas aset digital dan </a:t>
            </a:r>
            <a:r>
              <a:rPr sz="1700" b="1">
                <a:solidFill>
                  <a:srgbClr val="222830"/>
                </a:solidFill>
                <a:latin typeface="Source Sans Pro"/>
              </a:rPr>
              <a:t>merancang</a:t>
            </a:r>
            <a:r>
              <a:rPr sz="1700" b="0">
                <a:solidFill>
                  <a:srgbClr val="222830"/>
                </a:solidFill>
                <a:latin typeface="Source Sans Pro"/>
              </a:rPr>
              <a:t> mitigasi untuk masing-masing. (C4, C6)</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Menerapkan</a:t>
            </a:r>
            <a:r>
              <a:rPr sz="1700" b="0">
                <a:solidFill>
                  <a:srgbClr val="222830"/>
                </a:solidFill>
                <a:latin typeface="Source Sans Pro"/>
              </a:rPr>
              <a:t> praktik kustodi yang aman dan </a:t>
            </a:r>
            <a:r>
              <a:rPr sz="1700" b="1">
                <a:solidFill>
                  <a:srgbClr val="222830"/>
                </a:solidFill>
                <a:latin typeface="Source Sans Pro"/>
              </a:rPr>
              <a:t>memilih</a:t>
            </a:r>
            <a:r>
              <a:rPr sz="1700" b="0">
                <a:solidFill>
                  <a:srgbClr val="222830"/>
                </a:solidFill>
                <a:latin typeface="Source Sans Pro"/>
              </a:rPr>
              <a:t> antara penyimpanan di bursa dan penyimpanan mandiri berdasarkan kebutuhannya. (C3, C5)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Menentukan</a:t>
            </a:r>
            <a:r>
              <a:rPr sz="1700" b="0">
                <a:solidFill>
                  <a:srgbClr val="222830"/>
                </a:solidFill>
                <a:latin typeface="Source Sans Pro"/>
              </a:rPr>
              <a:t> ukuran posisi yang tidak membahayakan rencana keuangannya, dengan perhitungan. (C3, C5)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ASET DIGITAL</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TEKNOLOGI          SUMBER NILAI          RISIKO</a:t>
            </a:r>
          </a:p>
          <a:p>
            <a:pPr algn="l">
              <a:lnSpc>
                <a:spcPct val="105000"/>
              </a:lnSpc>
              <a:spcBef>
                <a:spcPts val="0"/>
              </a:spcBef>
              <a:spcAft>
                <a:spcPts val="100"/>
              </a:spcAft>
            </a:pPr>
            <a:r>
              <a:rPr sz="900" b="0">
                <a:solidFill>
                  <a:srgbClr val="222830"/>
                </a:solidFill>
                <a:latin typeface="Menlo"/>
              </a:rPr>
              <a:t>        │                   │                   │</a:t>
            </a:r>
          </a:p>
          <a:p>
            <a:pPr algn="l">
              <a:lnSpc>
                <a:spcPct val="105000"/>
              </a:lnSpc>
              <a:spcBef>
                <a:spcPts val="0"/>
              </a:spcBef>
              <a:spcAft>
                <a:spcPts val="100"/>
              </a:spcAft>
            </a:pPr>
            <a:r>
              <a:rPr sz="900" b="0">
                <a:solidFill>
                  <a:srgbClr val="222830"/>
                </a:solidFill>
                <a:latin typeface="Menlo"/>
              </a:rPr>
              <a:t>  buku besar         ┌──────┴──────┐      volatilitas ·</a:t>
            </a:r>
          </a:p>
          <a:p>
            <a:pPr algn="l">
              <a:lnSpc>
                <a:spcPct val="105000"/>
              </a:lnSpc>
              <a:spcBef>
                <a:spcPts val="0"/>
              </a:spcBef>
              <a:spcAft>
                <a:spcPts val="100"/>
              </a:spcAft>
            </a:pPr>
            <a:r>
              <a:rPr sz="900" b="0">
                <a:solidFill>
                  <a:srgbClr val="222830"/>
                </a:solidFill>
                <a:latin typeface="Menlo"/>
              </a:rPr>
              <a:t>  terdistribusi ·   NON-PENGHASIL  BERBIAYA/    teknis ·</a:t>
            </a:r>
          </a:p>
          <a:p>
            <a:pPr algn="l">
              <a:lnSpc>
                <a:spcPct val="105000"/>
              </a:lnSpc>
              <a:spcBef>
                <a:spcPts val="0"/>
              </a:spcBef>
              <a:spcAft>
                <a:spcPts val="100"/>
              </a:spcAft>
            </a:pPr>
            <a:r>
              <a:rPr sz="900" b="0">
                <a:solidFill>
                  <a:srgbClr val="222830"/>
                </a:solidFill>
                <a:latin typeface="Menlo"/>
              </a:rPr>
              <a:t>  kunci pribadi ·   kelangkaan,    BERPENGHASIL platform ·</a:t>
            </a:r>
          </a:p>
          <a:p>
            <a:pPr algn="l">
              <a:lnSpc>
                <a:spcPct val="105000"/>
              </a:lnSpc>
              <a:spcBef>
                <a:spcPts val="0"/>
              </a:spcBef>
              <a:spcAft>
                <a:spcPts val="100"/>
              </a:spcAft>
            </a:pPr>
            <a:r>
              <a:rPr sz="900" b="0">
                <a:solidFill>
                  <a:srgbClr val="222830"/>
                </a:solidFill>
                <a:latin typeface="Menlo"/>
              </a:rPr>
              <a:t>  konsensus         adopsi         biaya jaringan kontrak ·</a:t>
            </a:r>
          </a:p>
          <a:p>
            <a:pPr algn="l">
              <a:lnSpc>
                <a:spcPct val="105000"/>
              </a:lnSpc>
              <a:spcBef>
                <a:spcPts val="0"/>
              </a:spcBef>
              <a:spcAft>
                <a:spcPts val="100"/>
              </a:spcAft>
            </a:pPr>
            <a:r>
              <a:rPr sz="900" b="0">
                <a:solidFill>
                  <a:srgbClr val="222830"/>
                </a:solidFill>
                <a:latin typeface="Menlo"/>
              </a:rPr>
              <a:t>        │                │              │       regulasi ·</a:t>
            </a:r>
          </a:p>
          <a:p>
            <a:pPr algn="l">
              <a:lnSpc>
                <a:spcPct val="105000"/>
              </a:lnSpc>
              <a:spcBef>
                <a:spcPts val="0"/>
              </a:spcBef>
              <a:spcAft>
                <a:spcPts val="100"/>
              </a:spcAft>
            </a:pPr>
            <a:r>
              <a:rPr sz="900" b="0">
                <a:solidFill>
                  <a:srgbClr val="222830"/>
                </a:solidFill>
                <a:latin typeface="Menlo"/>
              </a:rPr>
              <a:t>        │                └──────┬───────┘       penipuan ·</a:t>
            </a:r>
          </a:p>
          <a:p>
            <a:pPr algn="l">
              <a:lnSpc>
                <a:spcPct val="105000"/>
              </a:lnSpc>
              <a:spcBef>
                <a:spcPts val="0"/>
              </a:spcBef>
              <a:spcAft>
                <a:spcPts val="100"/>
              </a:spcAft>
            </a:pPr>
            <a:r>
              <a:rPr sz="900" b="0">
                <a:solidFill>
                  <a:srgbClr val="222830"/>
                </a:solidFill>
                <a:latin typeface="Menlo"/>
              </a:rPr>
              <a:t>        │                       │               pajak ·</a:t>
            </a:r>
          </a:p>
          <a:p>
            <a:pPr algn="l">
              <a:lnSpc>
                <a:spcPct val="105000"/>
              </a:lnSpc>
              <a:spcBef>
                <a:spcPts val="0"/>
              </a:spcBef>
              <a:spcAft>
                <a:spcPts val="100"/>
              </a:spcAft>
            </a:pPr>
            <a:r>
              <a:rPr sz="900" b="0">
                <a:solidFill>
                  <a:srgbClr val="222830"/>
                </a:solidFill>
                <a:latin typeface="Menlo"/>
              </a:rPr>
              <a:t>        └───────────┬───────────┘               likuiditas</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KUSTODI              UKURAN POSISI</a:t>
            </a:r>
          </a:p>
          <a:p>
            <a:pPr algn="l">
              <a:lnSpc>
                <a:spcPct val="105000"/>
              </a:lnSpc>
              <a:spcBef>
                <a:spcPts val="0"/>
              </a:spcBef>
              <a:spcAft>
                <a:spcPts val="100"/>
              </a:spcAft>
            </a:pPr>
            <a:r>
              <a:rPr sz="900" b="0">
                <a:solidFill>
                  <a:srgbClr val="222830"/>
                </a:solidFill>
                <a:latin typeface="Menlo"/>
              </a:rPr>
              <a:t>   bursa vs mandiri      (K-01, K-03)</a:t>
            </a:r>
          </a:p>
          <a:p>
            <a:pPr algn="l">
              <a:lnSpc>
                <a:spcPct val="105000"/>
              </a:lnSpc>
              <a:spcBef>
                <a:spcPts val="0"/>
              </a:spcBef>
              <a:spcAft>
                <a:spcPts val="100"/>
              </a:spcAft>
            </a:pPr>
            <a:r>
              <a:rPr sz="900" b="0">
                <a:solidFill>
                  <a:srgbClr val="222830"/>
                </a:solidFill>
                <a:latin typeface="Menlo"/>
              </a:rPr>
              <a:t>   frasa pemulihan       batas keras</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Catatan pembuka: mengapa modul ini paling ketat</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600" b="1">
                <a:solidFill>
                  <a:srgbClr val="0F2B46"/>
                </a:solidFill>
                <a:latin typeface="Source Sans Pro"/>
              </a:rPr>
              <a:t>Catatan pembuka: mengapa modul ini paling ketat</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Volatilitas ekstrem</a:t>
            </a:r>
            <a:r>
              <a:rPr sz="1700" b="0">
                <a:solidFill>
                  <a:srgbClr val="222830"/>
                </a:solidFill>
                <a:latin typeface="Source Sans Pro"/>
              </a:rPr>
              <a:t> — penurunan 70–90% telah terjadi berulang kali pada aset terbesar sekalipun, dan mendekati 100% pada aset kecil.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Kerugian yang tidak dapat dipulihkan secara teknis</a:t>
            </a:r>
            <a:r>
              <a:rPr sz="1700" b="0">
                <a:solidFill>
                  <a:srgbClr val="222830"/>
                </a:solidFill>
                <a:latin typeface="Source Sans Pro"/>
              </a:rPr>
              <a:t> — kehilangan kunci pribadi, salah alamat kirim, atau kegagalan kontrak pintar menghasilkan kerugian…</a:t>
            </a:r>
          </a:p>
          <a:p>
            <a:pPr algn="l">
              <a:lnSpc>
                <a:spcPct val="120000"/>
              </a:lnSpc>
              <a:spcBef>
                <a:spcPts val="1000"/>
              </a:spcBef>
              <a:spcAft>
                <a:spcPts val="0"/>
              </a:spcAft>
            </a:pPr>
            <a:r>
              <a:rPr sz="1700" b="0">
                <a:solidFill>
                  <a:srgbClr val="222830"/>
                </a:solidFill>
                <a:latin typeface="Source Sans Pro"/>
              </a:rPr>
              <a:t>▪  menempatkan </a:t>
            </a:r>
            <a:r>
              <a:rPr sz="1700" b="1">
                <a:solidFill>
                  <a:srgbClr val="222830"/>
                </a:solidFill>
                <a:latin typeface="Source Sans Pro"/>
              </a:rPr>
              <a:t>L0.10 (keamanan) sebagai prasyarat wajib</a:t>
            </a:r>
            <a:r>
              <a:rPr sz="1700" b="0">
                <a:solidFill>
                  <a:srgbClr val="222830"/>
                </a:solidFill>
                <a:latin typeface="Source Sans Pro"/>
              </a:rPr>
              <a:t>;</a:t>
            </a:r>
          </a:p>
          <a:p>
            <a:pPr algn="l">
              <a:lnSpc>
                <a:spcPct val="120000"/>
              </a:lnSpc>
              <a:spcBef>
                <a:spcPts val="1000"/>
              </a:spcBef>
              <a:spcAft>
                <a:spcPts val="0"/>
              </a:spcAft>
            </a:pPr>
            <a:r>
              <a:rPr sz="1700" b="0">
                <a:solidFill>
                  <a:srgbClr val="222830"/>
                </a:solidFill>
                <a:latin typeface="Source Sans Pro"/>
              </a:rPr>
              <a:t>▪  memberlakukan </a:t>
            </a:r>
            <a:r>
              <a:rPr sz="1700" b="1">
                <a:solidFill>
                  <a:srgbClr val="222830"/>
                </a:solidFill>
                <a:latin typeface="Source Sans Pro"/>
              </a:rPr>
              <a:t>batas ukuran posisi yang paling ketat</a:t>
            </a:r>
            <a:r>
              <a:rPr sz="1700" b="0">
                <a:solidFill>
                  <a:srgbClr val="222830"/>
                </a:solidFill>
                <a:latin typeface="Source Sans Pro"/>
              </a:rPr>
              <a:t> dalam seluruh kurikulum Level 1;</a:t>
            </a:r>
          </a:p>
          <a:p>
            <a:pPr algn="l">
              <a:lnSpc>
                <a:spcPct val="120000"/>
              </a:lnSpc>
              <a:spcBef>
                <a:spcPts val="1000"/>
              </a:spcBef>
              <a:spcAft>
                <a:spcPts val="0"/>
              </a:spcAft>
            </a:pPr>
            <a:r>
              <a:rPr sz="1700" b="0">
                <a:solidFill>
                  <a:srgbClr val="222830"/>
                </a:solidFill>
                <a:latin typeface="Source Sans Pro"/>
              </a:rPr>
              <a:t>▪  mengalokasikan porsi terbesar waktu kelas untuk </a:t>
            </a:r>
            <a:r>
              <a:rPr sz="1700" b="1">
                <a:solidFill>
                  <a:srgbClr val="222830"/>
                </a:solidFill>
                <a:latin typeface="Source Sans Pro"/>
              </a:rPr>
              <a:t>praktik keamanan</a:t>
            </a:r>
            <a:r>
              <a:rPr sz="1700" b="0">
                <a:solidFill>
                  <a:srgbClr val="222830"/>
                </a:solidFill>
                <a:latin typeface="Source Sans Pro"/>
              </a:rPr>
              <a:t>, bukan analisis peluang.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Apa yang sebenarnya Anda miliki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400" b="1">
                <a:solidFill>
                  <a:srgbClr val="0F2B46"/>
                </a:solidFill>
                <a:latin typeface="Source Sans Pro"/>
              </a:rPr>
              <a:t>Apa yang sebenarnya Anda miliki</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Sifat</a:t>
                      </a:r>
                    </a:p>
                  </a:txBody>
                  <a:tcPr anchor="ctr" marL="73152" marR="73152">
                    <a:solidFill>
                      <a:srgbClr val="0F2B46"/>
                    </a:solidFill>
                  </a:tcPr>
                </a:tc>
                <a:tc>
                  <a:txBody>
                    <a:bodyPr/>
                    <a:lstStyle/>
                    <a:p>
                      <a:r>
                        <a:rPr sz="1300" b="1">
                          <a:solidFill>
                            <a:srgbClr val="FFFFFF"/>
                          </a:solidFill>
                          <a:latin typeface="Source Sans Pro"/>
                        </a:rPr>
                        <a:t>Artinya bagi Anda</a:t>
                      </a:r>
                    </a:p>
                  </a:txBody>
                  <a:tcPr anchor="ctr" marL="73152" marR="73152">
                    <a:solidFill>
                      <a:srgbClr val="0F2B46"/>
                    </a:solidFill>
                  </a:tcPr>
                </a:tc>
              </a:tr>
              <a:tr h="384048">
                <a:tc>
                  <a:txBody>
                    <a:bodyPr/>
                    <a:lstStyle/>
                    <a:p>
                      <a:r>
                        <a:rPr sz="1300" b="1">
                          <a:solidFill>
                            <a:srgbClr val="222830"/>
                          </a:solidFill>
                          <a:latin typeface="Source Sans Pro"/>
                        </a:rPr>
                        <a:t>**Tidak ada administrator pusat**</a:t>
                      </a:r>
                    </a:p>
                  </a:txBody>
                  <a:tcPr anchor="ctr" marL="73152" marR="73152" marT="27432" marB="27432">
                    <a:solidFill>
                      <a:srgbClr val="FFFFFF"/>
                    </a:solidFill>
                  </a:tcPr>
                </a:tc>
                <a:tc>
                  <a:txBody>
                    <a:bodyPr/>
                    <a:lstStyle/>
                    <a:p>
                      <a:r>
                        <a:rPr sz="1300" b="0">
                          <a:solidFill>
                            <a:srgbClr val="222830"/>
                          </a:solidFill>
                          <a:latin typeface="Source Sans Pro"/>
                        </a:rPr>
                        <a:t>Tidak ada pihak yang dapat membekukan, membatalkan, atau memulihkan transaksi Anda</a:t>
                      </a:r>
                    </a:p>
                  </a:txBody>
                  <a:tcPr anchor="ctr" marL="73152" marR="73152" marT="27432" marB="27432">
                    <a:solidFill>
                      <a:srgbClr val="FFFFFF"/>
                    </a:solidFill>
                  </a:tcPr>
                </a:tc>
              </a:tr>
              <a:tr h="384048">
                <a:tc>
                  <a:txBody>
                    <a:bodyPr/>
                    <a:lstStyle/>
                    <a:p>
                      <a:r>
                        <a:rPr sz="1300" b="1">
                          <a:solidFill>
                            <a:srgbClr val="222830"/>
                          </a:solidFill>
                          <a:latin typeface="Source Sans Pro"/>
                        </a:rPr>
                        <a:t>**Kepemilikan = penguasaan kunci pribadi**</a:t>
                      </a:r>
                    </a:p>
                  </a:txBody>
                  <a:tcPr anchor="ctr" marL="73152" marR="73152" marT="27432" marB="27432">
                    <a:solidFill>
                      <a:srgbClr val="F1F4F8"/>
                    </a:solidFill>
                  </a:tcPr>
                </a:tc>
                <a:tc>
                  <a:txBody>
                    <a:bodyPr/>
                    <a:lstStyle/>
                    <a:p>
                      <a:r>
                        <a:rPr sz="1300" b="0">
                          <a:solidFill>
                            <a:srgbClr val="222830"/>
                          </a:solidFill>
                          <a:latin typeface="Source Sans Pro"/>
                        </a:rPr>
                        <a:t>Yang menguasai kunci, menguasai aset — **secara mutlak**</a:t>
                      </a:r>
                    </a:p>
                  </a:txBody>
                  <a:tcPr anchor="ctr" marL="73152" marR="73152" marT="27432" marB="27432">
                    <a:solidFill>
                      <a:srgbClr val="F1F4F8"/>
                    </a:solidFill>
                  </a:tcPr>
                </a:tc>
              </a:tr>
              <a:tr h="384048">
                <a:tc>
                  <a:txBody>
                    <a:bodyPr/>
                    <a:lstStyle/>
                    <a:p>
                      <a:r>
                        <a:rPr sz="1300" b="1">
                          <a:solidFill>
                            <a:srgbClr val="222830"/>
                          </a:solidFill>
                          <a:latin typeface="Source Sans Pro"/>
                        </a:rPr>
                        <a:t>**Transaksi bersifat final**</a:t>
                      </a:r>
                    </a:p>
                  </a:txBody>
                  <a:tcPr anchor="ctr" marL="73152" marR="73152" marT="27432" marB="27432">
                    <a:solidFill>
                      <a:srgbClr val="FFFFFF"/>
                    </a:solidFill>
                  </a:tcPr>
                </a:tc>
                <a:tc>
                  <a:txBody>
                    <a:bodyPr/>
                    <a:lstStyle/>
                    <a:p>
                      <a:r>
                        <a:rPr sz="1300" b="0">
                          <a:solidFill>
                            <a:srgbClr val="222830"/>
                          </a:solidFill>
                          <a:latin typeface="Source Sans Pro"/>
                        </a:rPr>
                        <a:t>Salah kirim berarti hilang; tidak ada mekanisme pembatalan</a:t>
                      </a:r>
                    </a:p>
                  </a:txBody>
                  <a:tcPr anchor="ctr" marL="73152" marR="73152" marT="27432" marB="27432">
                    <a:solidFill>
                      <a:srgbClr val="FFFFFF"/>
                    </a:solidFill>
                  </a:tcPr>
                </a:tc>
              </a:tr>
              <a:tr h="384048">
                <a:tc>
                  <a:txBody>
                    <a:bodyPr/>
                    <a:lstStyle/>
                    <a:p>
                      <a:r>
                        <a:rPr sz="1300" b="1">
                          <a:solidFill>
                            <a:srgbClr val="222830"/>
                          </a:solidFill>
                          <a:latin typeface="Source Sans Pro"/>
                        </a:rPr>
                        <a:t>**Catatan bersifat terbuka**</a:t>
                      </a:r>
                    </a:p>
                  </a:txBody>
                  <a:tcPr anchor="ctr" marL="73152" marR="73152" marT="27432" marB="27432">
                    <a:solidFill>
                      <a:srgbClr val="F1F4F8"/>
                    </a:solidFill>
                  </a:tcPr>
                </a:tc>
                <a:tc>
                  <a:txBody>
                    <a:bodyPr/>
                    <a:lstStyle/>
                    <a:p>
                      <a:r>
                        <a:rPr sz="1300" b="0">
                          <a:solidFill>
                            <a:srgbClr val="222830"/>
                          </a:solidFill>
                          <a:latin typeface="Source Sans Pro"/>
                        </a:rPr>
                        <a:t>Alamat dan transaksi dapat ditelusuri publik</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Sumber nilai: menjawab pertanyaan L0.7</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Sumber nilai: menjawab pertanyaan L0.7</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Kategori</a:t>
                      </a:r>
                    </a:p>
                  </a:txBody>
                  <a:tcPr anchor="ctr" marL="73152" marR="73152">
                    <a:solidFill>
                      <a:srgbClr val="0F2B46"/>
                    </a:solidFill>
                  </a:tcPr>
                </a:tc>
                <a:tc>
                  <a:txBody>
                    <a:bodyPr/>
                    <a:lstStyle/>
                    <a:p>
                      <a:r>
                        <a:rPr sz="1300" b="1">
                          <a:solidFill>
                            <a:srgbClr val="FFFFFF"/>
                          </a:solidFill>
                          <a:latin typeface="Source Sans Pro"/>
                        </a:rPr>
                        <a:t>Sumber nilai</a:t>
                      </a:r>
                    </a:p>
                  </a:txBody>
                  <a:tcPr anchor="ctr" marL="73152" marR="73152">
                    <a:solidFill>
                      <a:srgbClr val="0F2B46"/>
                    </a:solidFill>
                  </a:tcPr>
                </a:tc>
                <a:tc>
                  <a:txBody>
                    <a:bodyPr/>
                    <a:lstStyle/>
                    <a:p>
                      <a:r>
                        <a:rPr sz="1300" b="1">
                          <a:solidFill>
                            <a:srgbClr val="FFFFFF"/>
                          </a:solidFill>
                          <a:latin typeface="Source Sans Pro"/>
                        </a:rPr>
                        <a:t>Dapat dianalisis dengan</a:t>
                      </a:r>
                    </a:p>
                  </a:txBody>
                  <a:tcPr anchor="ctr" marL="73152" marR="73152">
                    <a:solidFill>
                      <a:srgbClr val="0F2B46"/>
                    </a:solidFill>
                  </a:tcPr>
                </a:tc>
              </a:tr>
              <a:tr h="384048">
                <a:tc>
                  <a:txBody>
                    <a:bodyPr/>
                    <a:lstStyle/>
                    <a:p>
                      <a:r>
                        <a:rPr sz="1300" b="1">
                          <a:solidFill>
                            <a:srgbClr val="222830"/>
                          </a:solidFill>
                          <a:latin typeface="Source Sans Pro"/>
                        </a:rPr>
                        <a:t>**Aset dengan pasokan terbatas**</a:t>
                      </a:r>
                    </a:p>
                  </a:txBody>
                  <a:tcPr anchor="ctr" marL="73152" marR="73152" marT="27432" marB="27432">
                    <a:solidFill>
                      <a:srgbClr val="FFFFFF"/>
                    </a:solidFill>
                  </a:tcPr>
                </a:tc>
                <a:tc>
                  <a:txBody>
                    <a:bodyPr/>
                    <a:lstStyle/>
                    <a:p>
                      <a:r>
                        <a:rPr sz="1300" b="0">
                          <a:solidFill>
                            <a:srgbClr val="222830"/>
                          </a:solidFill>
                          <a:latin typeface="Source Sans Pro"/>
                        </a:rPr>
                        <a:t>Kelangkaan yang dijamin protokol + adopsi</a:t>
                      </a:r>
                    </a:p>
                  </a:txBody>
                  <a:tcPr anchor="ctr" marL="73152" marR="73152" marT="27432" marB="27432">
                    <a:solidFill>
                      <a:srgbClr val="FFFFFF"/>
                    </a:solidFill>
                  </a:tcPr>
                </a:tc>
                <a:tc>
                  <a:txBody>
                    <a:bodyPr/>
                    <a:lstStyle/>
                    <a:p>
                      <a:r>
                        <a:rPr sz="1300" b="0">
                          <a:solidFill>
                            <a:srgbClr val="222830"/>
                          </a:solidFill>
                          <a:latin typeface="Source Sans Pro"/>
                        </a:rPr>
                        <a:t>Tidak ada metode valuasi mapan; mirip emas (L1.6 §4.1)</a:t>
                      </a:r>
                    </a:p>
                  </a:txBody>
                  <a:tcPr anchor="ctr" marL="73152" marR="73152" marT="27432" marB="27432">
                    <a:solidFill>
                      <a:srgbClr val="FFFFFF"/>
                    </a:solidFill>
                  </a:tcPr>
                </a:tc>
              </a:tr>
              <a:tr h="384048">
                <a:tc>
                  <a:txBody>
                    <a:bodyPr/>
                    <a:lstStyle/>
                    <a:p>
                      <a:r>
                        <a:rPr sz="1300" b="1">
                          <a:solidFill>
                            <a:srgbClr val="222830"/>
                          </a:solidFill>
                          <a:latin typeface="Source Sans Pro"/>
                        </a:rPr>
                        <a:t>**Token jaringan berbiaya**</a:t>
                      </a:r>
                    </a:p>
                  </a:txBody>
                  <a:tcPr anchor="ctr" marL="73152" marR="73152" marT="27432" marB="27432">
                    <a:solidFill>
                      <a:srgbClr val="F1F4F8"/>
                    </a:solidFill>
                  </a:tcPr>
                </a:tc>
                <a:tc>
                  <a:txBody>
                    <a:bodyPr/>
                    <a:lstStyle/>
                    <a:p>
                      <a:r>
                        <a:rPr sz="1300" b="0">
                          <a:solidFill>
                            <a:srgbClr val="222830"/>
                          </a:solidFill>
                          <a:latin typeface="Source Sans Pro"/>
                        </a:rPr>
                        <a:t>Biaya yang dibayar pengguna jaringan</a:t>
                      </a:r>
                    </a:p>
                  </a:txBody>
                  <a:tcPr anchor="ctr" marL="73152" marR="73152" marT="27432" marB="27432">
                    <a:solidFill>
                      <a:srgbClr val="F1F4F8"/>
                    </a:solidFill>
                  </a:tcPr>
                </a:tc>
                <a:tc>
                  <a:txBody>
                    <a:bodyPr/>
                    <a:lstStyle/>
                    <a:p>
                      <a:r>
                        <a:rPr sz="1300" b="0">
                          <a:solidFill>
                            <a:srgbClr val="222830"/>
                          </a:solidFill>
                          <a:latin typeface="Source Sans Pro"/>
                        </a:rPr>
                        <a:t>Pendekatan berbasis arus biaya — **dapat dianalisis**</a:t>
                      </a:r>
                    </a:p>
                  </a:txBody>
                  <a:tcPr anchor="ctr" marL="73152" marR="73152" marT="27432" marB="27432">
                    <a:solidFill>
                      <a:srgbClr val="F1F4F8"/>
                    </a:solidFill>
                  </a:tcPr>
                </a:tc>
              </a:tr>
              <a:tr h="384048">
                <a:tc>
                  <a:txBody>
                    <a:bodyPr/>
                    <a:lstStyle/>
                    <a:p>
                      <a:r>
                        <a:rPr sz="1300" b="1">
                          <a:solidFill>
                            <a:srgbClr val="222830"/>
                          </a:solidFill>
                          <a:latin typeface="Source Sans Pro"/>
                        </a:rPr>
                        <a:t>**Token tata kelola**</a:t>
                      </a:r>
                    </a:p>
                  </a:txBody>
                  <a:tcPr anchor="ctr" marL="73152" marR="73152" marT="27432" marB="27432">
                    <a:solidFill>
                      <a:srgbClr val="FFFFFF"/>
                    </a:solidFill>
                  </a:tcPr>
                </a:tc>
                <a:tc>
                  <a:txBody>
                    <a:bodyPr/>
                    <a:lstStyle/>
                    <a:p>
                      <a:r>
                        <a:rPr sz="1300" b="0">
                          <a:solidFill>
                            <a:srgbClr val="222830"/>
                          </a:solidFill>
                          <a:latin typeface="Source Sans Pro"/>
                        </a:rPr>
                        <a:t>Hak suara atas protokol</a:t>
                      </a:r>
                    </a:p>
                  </a:txBody>
                  <a:tcPr anchor="ctr" marL="73152" marR="73152" marT="27432" marB="27432">
                    <a:solidFill>
                      <a:srgbClr val="FFFFFF"/>
                    </a:solidFill>
                  </a:tcPr>
                </a:tc>
                <a:tc>
                  <a:txBody>
                    <a:bodyPr/>
                    <a:lstStyle/>
                    <a:p>
                      <a:r>
                        <a:rPr sz="1300" b="0">
                          <a:solidFill>
                            <a:srgbClr val="222830"/>
                          </a:solidFill>
                          <a:latin typeface="Source Sans Pro"/>
                        </a:rPr>
                        <a:t>Sangat bergantung pada apakah hak itu bernilai ekonomi</a:t>
                      </a:r>
                    </a:p>
                  </a:txBody>
                  <a:tcPr anchor="ctr" marL="73152" marR="73152" marT="27432" marB="27432">
                    <a:solidFill>
                      <a:srgbClr val="FFFFFF"/>
                    </a:solidFill>
                  </a:tcPr>
                </a:tc>
              </a:tr>
              <a:tr h="384048">
                <a:tc>
                  <a:txBody>
                    <a:bodyPr/>
                    <a:lstStyle/>
                    <a:p>
                      <a:r>
                        <a:rPr sz="1300" b="1">
                          <a:solidFill>
                            <a:srgbClr val="222830"/>
                          </a:solidFill>
                          <a:latin typeface="Source Sans Pro"/>
                        </a:rPr>
                        <a:t>**Stablecoin**</a:t>
                      </a:r>
                    </a:p>
                  </a:txBody>
                  <a:tcPr anchor="ctr" marL="73152" marR="73152" marT="27432" marB="27432">
                    <a:solidFill>
                      <a:srgbClr val="F1F4F8"/>
                    </a:solidFill>
                  </a:tcPr>
                </a:tc>
                <a:tc>
                  <a:txBody>
                    <a:bodyPr/>
                    <a:lstStyle/>
                    <a:p>
                      <a:r>
                        <a:rPr sz="1300" b="0">
                          <a:solidFill>
                            <a:srgbClr val="222830"/>
                          </a:solidFill>
                          <a:latin typeface="Source Sans Pro"/>
                        </a:rPr>
                        <a:t>Klaim atas aset pendukung</a:t>
                      </a:r>
                    </a:p>
                  </a:txBody>
                  <a:tcPr anchor="ctr" marL="73152" marR="73152" marT="27432" marB="27432">
                    <a:solidFill>
                      <a:srgbClr val="F1F4F8"/>
                    </a:solidFill>
                  </a:tcPr>
                </a:tc>
                <a:tc>
                  <a:txBody>
                    <a:bodyPr/>
                    <a:lstStyle/>
                    <a:p>
                      <a:r>
                        <a:rPr sz="1300" b="0">
                          <a:solidFill>
                            <a:srgbClr val="222830"/>
                          </a:solidFill>
                          <a:latin typeface="Source Sans Pro"/>
                        </a:rPr>
                        <a:t>**Kualitas dan keterbukaan aset pendukung** — ini risiko utamanya</a:t>
                      </a:r>
                    </a:p>
                  </a:txBody>
                  <a:tcPr anchor="ctr" marL="73152" marR="73152" marT="27432" marB="27432">
                    <a:solidFill>
                      <a:srgbClr val="F1F4F8"/>
                    </a:solidFill>
                  </a:tcPr>
                </a:tc>
              </a:tr>
              <a:tr h="384048">
                <a:tc>
                  <a:txBody>
                    <a:bodyPr/>
                    <a:lstStyle/>
                    <a:p>
                      <a:r>
                        <a:rPr sz="1300" b="1">
                          <a:solidFill>
                            <a:srgbClr val="222830"/>
                          </a:solidFill>
                          <a:latin typeface="Source Sans Pro"/>
                        </a:rPr>
                        <a:t>**Token bertema/meme**</a:t>
                      </a:r>
                    </a:p>
                  </a:txBody>
                  <a:tcPr anchor="ctr" marL="73152" marR="73152" marT="27432" marB="27432">
                    <a:solidFill>
                      <a:srgbClr val="FFFFFF"/>
                    </a:solidFill>
                  </a:tcPr>
                </a:tc>
                <a:tc>
                  <a:txBody>
                    <a:bodyPr/>
                    <a:lstStyle/>
                    <a:p>
                      <a:r>
                        <a:rPr sz="1300" b="0">
                          <a:solidFill>
                            <a:srgbClr val="222830"/>
                          </a:solidFill>
                          <a:latin typeface="Source Sans Pro"/>
                        </a:rPr>
                        <a:t>**Murni permintaan spekulatif**</a:t>
                      </a:r>
                    </a:p>
                  </a:txBody>
                  <a:tcPr anchor="ctr" marL="73152" marR="73152" marT="27432" marB="27432">
                    <a:solidFill>
                      <a:srgbClr val="FFFFFF"/>
                    </a:solidFill>
                  </a:tcPr>
                </a:tc>
                <a:tc>
                  <a:txBody>
                    <a:bodyPr/>
                    <a:lstStyle/>
                    <a:p>
                      <a:r>
                        <a:rPr sz="1300" b="0">
                          <a:solidFill>
                            <a:srgbClr val="222830"/>
                          </a:solidFill>
                          <a:latin typeface="Source Sans Pro"/>
                        </a:rPr>
                        <a:t>**Tidak dapat dianalisis**</a:t>
                      </a:r>
                    </a:p>
                  </a:txBody>
                  <a:tcPr anchor="ctr" marL="73152" marR="73152" marT="27432" marB="27432">
                    <a:solidFill>
                      <a:srgbClr val="FFFFFF"/>
                    </a:solidFill>
                  </a:tcPr>
                </a:tc>
              </a:tr>
              <a:tr h="384048">
                <a:tc>
                  <a:txBody>
                    <a:bodyPr/>
                    <a:lstStyle/>
                    <a:p>
                      <a:r>
                        <a:rPr sz="1300" b="1">
                          <a:solidFill>
                            <a:srgbClr val="222830"/>
                          </a:solidFill>
                          <a:latin typeface="Source Sans Pro"/>
                        </a:rPr>
                        <a:t>**Token proyek tanpa produk**</a:t>
                      </a:r>
                    </a:p>
                  </a:txBody>
                  <a:tcPr anchor="ctr" marL="73152" marR="73152" marT="27432" marB="27432">
                    <a:solidFill>
                      <a:srgbClr val="F1F4F8"/>
                    </a:solidFill>
                  </a:tcPr>
                </a:tc>
                <a:tc>
                  <a:txBody>
                    <a:bodyPr/>
                    <a:lstStyle/>
                    <a:p>
                      <a:r>
                        <a:rPr sz="1300" b="0">
                          <a:solidFill>
                            <a:srgbClr val="222830"/>
                          </a:solidFill>
                          <a:latin typeface="Source Sans Pro"/>
                        </a:rPr>
                        <a:t>Ekspektasi atas rencana</a:t>
                      </a:r>
                    </a:p>
                  </a:txBody>
                  <a:tcPr anchor="ctr" marL="73152" marR="73152" marT="27432" marB="27432">
                    <a:solidFill>
                      <a:srgbClr val="F1F4F8"/>
                    </a:solidFill>
                  </a:tcPr>
                </a:tc>
                <a:tc>
                  <a:txBody>
                    <a:bodyPr/>
                    <a:lstStyle/>
                    <a:p>
                      <a:r>
                        <a:rPr sz="1300" b="0">
                          <a:solidFill>
                            <a:srgbClr val="222830"/>
                          </a:solidFill>
                          <a:latin typeface="Source Sans Pro"/>
                        </a:rPr>
                        <a:t>Menilai rencana, bukan kinerja</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Delapan risiko dan mitigasinya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Delapan risiko dan mitigasinya</a:t>
            </a:r>
          </a:p>
        </p:txBody>
      </p:sp>
      <p:graphicFrame>
        <p:nvGraphicFramePr>
          <p:cNvPr id="4" name="Table 3"/>
          <p:cNvGraphicFramePr>
            <a:graphicFrameLocks noGrp="1"/>
          </p:cNvGraphicFramePr>
          <p:nvPr/>
        </p:nvGraphicFramePr>
        <p:xfrm>
          <a:off x="777240" y="1828800"/>
          <a:ext cx="10637215" cy="3456432"/>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a:t>
                      </a:r>
                    </a:p>
                  </a:txBody>
                  <a:tcPr anchor="ctr" marL="73152" marR="73152">
                    <a:solidFill>
                      <a:srgbClr val="0F2B46"/>
                    </a:solidFill>
                  </a:tcPr>
                </a:tc>
                <a:tc>
                  <a:txBody>
                    <a:bodyPr/>
                    <a:lstStyle/>
                    <a:p>
                      <a:r>
                        <a:rPr sz="1100" b="1">
                          <a:solidFill>
                            <a:srgbClr val="FFFFFF"/>
                          </a:solidFill>
                          <a:latin typeface="Source Sans Pro"/>
                        </a:rPr>
                        <a:t>Risiko</a:t>
                      </a:r>
                    </a:p>
                  </a:txBody>
                  <a:tcPr anchor="ctr" marL="73152" marR="73152">
                    <a:solidFill>
                      <a:srgbClr val="0F2B46"/>
                    </a:solidFill>
                  </a:tcPr>
                </a:tc>
                <a:tc>
                  <a:txBody>
                    <a:bodyPr/>
                    <a:lstStyle/>
                    <a:p>
                      <a:r>
                        <a:rPr sz="1100" b="1">
                          <a:solidFill>
                            <a:srgbClr val="FFFFFF"/>
                          </a:solidFill>
                          <a:latin typeface="Source Sans Pro"/>
                        </a:rPr>
                        <a:t>Wujud</a:t>
                      </a:r>
                    </a:p>
                  </a:txBody>
                  <a:tcPr anchor="ctr" marL="73152" marR="73152">
                    <a:solidFill>
                      <a:srgbClr val="0F2B46"/>
                    </a:solidFill>
                  </a:tcPr>
                </a:tc>
                <a:tc>
                  <a:txBody>
                    <a:bodyPr/>
                    <a:lstStyle/>
                    <a:p>
                      <a:r>
                        <a:rPr sz="1100" b="1">
                          <a:solidFill>
                            <a:srgbClr val="FFFFFF"/>
                          </a:solidFill>
                          <a:latin typeface="Source Sans Pro"/>
                        </a:rPr>
                        <a:t>Mitigasi</a:t>
                      </a:r>
                    </a:p>
                  </a:txBody>
                  <a:tcPr anchor="ctr" marL="73152" marR="73152">
                    <a:solidFill>
                      <a:srgbClr val="0F2B46"/>
                    </a:solidFill>
                  </a:tcPr>
                </a:tc>
              </a:tr>
              <a:tr h="384048">
                <a:tc>
                  <a:txBody>
                    <a:bodyPr/>
                    <a:lstStyle/>
                    <a:p>
                      <a:r>
                        <a:rPr sz="1100" b="1">
                          <a:solidFill>
                            <a:srgbClr val="222830"/>
                          </a:solidFill>
                          <a:latin typeface="Source Sans Pro"/>
                        </a:rPr>
                        <a:t>1</a:t>
                      </a:r>
                    </a:p>
                  </a:txBody>
                  <a:tcPr anchor="ctr" marL="73152" marR="73152" marT="27432" marB="27432">
                    <a:solidFill>
                      <a:srgbClr val="FFFFFF"/>
                    </a:solidFill>
                  </a:tcPr>
                </a:tc>
                <a:tc>
                  <a:txBody>
                    <a:bodyPr/>
                    <a:lstStyle/>
                    <a:p>
                      <a:r>
                        <a:rPr sz="1100" b="0">
                          <a:solidFill>
                            <a:srgbClr val="222830"/>
                          </a:solidFill>
                          <a:latin typeface="Source Sans Pro"/>
                        </a:rPr>
                        <a:t>**Volatilitas**</a:t>
                      </a:r>
                    </a:p>
                  </a:txBody>
                  <a:tcPr anchor="ctr" marL="73152" marR="73152" marT="27432" marB="27432">
                    <a:solidFill>
                      <a:srgbClr val="FFFFFF"/>
                    </a:solidFill>
                  </a:tcPr>
                </a:tc>
                <a:tc>
                  <a:txBody>
                    <a:bodyPr/>
                    <a:lstStyle/>
                    <a:p>
                      <a:r>
                        <a:rPr sz="1100" b="0">
                          <a:solidFill>
                            <a:srgbClr val="222830"/>
                          </a:solidFill>
                          <a:latin typeface="Source Sans Pro"/>
                        </a:rPr>
                        <a:t>Penurunan 70–90% berulang</a:t>
                      </a:r>
                    </a:p>
                  </a:txBody>
                  <a:tcPr anchor="ctr" marL="73152" marR="73152" marT="27432" marB="27432">
                    <a:solidFill>
                      <a:srgbClr val="FFFFFF"/>
                    </a:solidFill>
                  </a:tcPr>
                </a:tc>
                <a:tc>
                  <a:txBody>
                    <a:bodyPr/>
                    <a:lstStyle/>
                    <a:p>
                      <a:r>
                        <a:rPr sz="1100" b="0">
                          <a:solidFill>
                            <a:srgbClr val="222830"/>
                          </a:solidFill>
                          <a:latin typeface="Source Sans Pro"/>
                        </a:rPr>
                        <a:t>**Ukuran posisi** (§4.7) — bukan waktu masuk</a:t>
                      </a:r>
                    </a:p>
                  </a:txBody>
                  <a:tcPr anchor="ctr" marL="73152" marR="73152" marT="27432" marB="27432">
                    <a:solidFill>
                      <a:srgbClr val="FFFFFF"/>
                    </a:solidFill>
                  </a:tcPr>
                </a:tc>
              </a:tr>
              <a:tr h="384048">
                <a:tc>
                  <a:txBody>
                    <a:bodyPr/>
                    <a:lstStyle/>
                    <a:p>
                      <a:r>
                        <a:rPr sz="1100" b="1">
                          <a:solidFill>
                            <a:srgbClr val="222830"/>
                          </a:solidFill>
                          <a:latin typeface="Source Sans Pro"/>
                        </a:rPr>
                        <a:t>2</a:t>
                      </a:r>
                    </a:p>
                  </a:txBody>
                  <a:tcPr anchor="ctr" marL="73152" marR="73152" marT="27432" marB="27432">
                    <a:solidFill>
                      <a:srgbClr val="F1F4F8"/>
                    </a:solidFill>
                  </a:tcPr>
                </a:tc>
                <a:tc>
                  <a:txBody>
                    <a:bodyPr/>
                    <a:lstStyle/>
                    <a:p>
                      <a:r>
                        <a:rPr sz="1100" b="0">
                          <a:solidFill>
                            <a:srgbClr val="222830"/>
                          </a:solidFill>
                          <a:latin typeface="Source Sans Pro"/>
                        </a:rPr>
                        <a:t>**Kehilangan akses**</a:t>
                      </a:r>
                    </a:p>
                  </a:txBody>
                  <a:tcPr anchor="ctr" marL="73152" marR="73152" marT="27432" marB="27432">
                    <a:solidFill>
                      <a:srgbClr val="F1F4F8"/>
                    </a:solidFill>
                  </a:tcPr>
                </a:tc>
                <a:tc>
                  <a:txBody>
                    <a:bodyPr/>
                    <a:lstStyle/>
                    <a:p>
                      <a:r>
                        <a:rPr sz="1100" b="0">
                          <a:solidFill>
                            <a:srgbClr val="222830"/>
                          </a:solidFill>
                          <a:latin typeface="Source Sans Pro"/>
                        </a:rPr>
                        <a:t>Frasa pemulihan hilang/rusak</a:t>
                      </a:r>
                    </a:p>
                  </a:txBody>
                  <a:tcPr anchor="ctr" marL="73152" marR="73152" marT="27432" marB="27432">
                    <a:solidFill>
                      <a:srgbClr val="F1F4F8"/>
                    </a:solidFill>
                  </a:tcPr>
                </a:tc>
                <a:tc>
                  <a:txBody>
                    <a:bodyPr/>
                    <a:lstStyle/>
                    <a:p>
                      <a:r>
                        <a:rPr sz="1100" b="0">
                          <a:solidFill>
                            <a:srgbClr val="222830"/>
                          </a:solidFill>
                          <a:latin typeface="Source Sans Pro"/>
                        </a:rPr>
                        <a:t>Cadangan fisik dua lokasi; uji pemulihan terkendali</a:t>
                      </a:r>
                    </a:p>
                  </a:txBody>
                  <a:tcPr anchor="ctr" marL="73152" marR="73152" marT="27432" marB="27432">
                    <a:solidFill>
                      <a:srgbClr val="F1F4F8"/>
                    </a:solidFill>
                  </a:tcPr>
                </a:tc>
              </a:tr>
              <a:tr h="384048">
                <a:tc>
                  <a:txBody>
                    <a:bodyPr/>
                    <a:lstStyle/>
                    <a:p>
                      <a:r>
                        <a:rPr sz="1100" b="1">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**Kesalahan transaksi**</a:t>
                      </a:r>
                    </a:p>
                  </a:txBody>
                  <a:tcPr anchor="ctr" marL="73152" marR="73152" marT="27432" marB="27432">
                    <a:solidFill>
                      <a:srgbClr val="FFFFFF"/>
                    </a:solidFill>
                  </a:tcPr>
                </a:tc>
                <a:tc>
                  <a:txBody>
                    <a:bodyPr/>
                    <a:lstStyle/>
                    <a:p>
                      <a:r>
                        <a:rPr sz="1100" b="0">
                          <a:solidFill>
                            <a:srgbClr val="222830"/>
                          </a:solidFill>
                          <a:latin typeface="Source Sans Pro"/>
                        </a:rPr>
                        <a:t>Salah alamat, salah jaringan</a:t>
                      </a:r>
                    </a:p>
                  </a:txBody>
                  <a:tcPr anchor="ctr" marL="73152" marR="73152" marT="27432" marB="27432">
                    <a:solidFill>
                      <a:srgbClr val="FFFFFF"/>
                    </a:solidFill>
                  </a:tcPr>
                </a:tc>
                <a:tc>
                  <a:txBody>
                    <a:bodyPr/>
                    <a:lstStyle/>
                    <a:p>
                      <a:r>
                        <a:rPr sz="1100" b="0">
                          <a:solidFill>
                            <a:srgbClr val="222830"/>
                          </a:solidFill>
                          <a:latin typeface="Source Sans Pro"/>
                        </a:rPr>
                        <a:t>Uji kirim nominal kecil lebih dulu, selalu</a:t>
                      </a:r>
                    </a:p>
                  </a:txBody>
                  <a:tcPr anchor="ctr" marL="73152" marR="73152" marT="27432" marB="27432">
                    <a:solidFill>
                      <a:srgbClr val="FFFFFF"/>
                    </a:solidFill>
                  </a:tcPr>
                </a:tc>
              </a:tr>
              <a:tr h="384048">
                <a:tc>
                  <a:txBody>
                    <a:bodyPr/>
                    <a:lstStyle/>
                    <a:p>
                      <a:r>
                        <a:rPr sz="1100" b="1">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**Platform**</a:t>
                      </a:r>
                    </a:p>
                  </a:txBody>
                  <a:tcPr anchor="ctr" marL="73152" marR="73152" marT="27432" marB="27432">
                    <a:solidFill>
                      <a:srgbClr val="F1F4F8"/>
                    </a:solidFill>
                  </a:tcPr>
                </a:tc>
                <a:tc>
                  <a:txBody>
                    <a:bodyPr/>
                    <a:lstStyle/>
                    <a:p>
                      <a:r>
                        <a:rPr sz="1100" b="0">
                          <a:solidFill>
                            <a:srgbClr val="222830"/>
                          </a:solidFill>
                          <a:latin typeface="Source Sans Pro"/>
                        </a:rPr>
                        <a:t>Bursa gagal, membekukan penarikan, atau menyalahgunakan aset</a:t>
                      </a:r>
                    </a:p>
                  </a:txBody>
                  <a:tcPr anchor="ctr" marL="73152" marR="73152" marT="27432" marB="27432">
                    <a:solidFill>
                      <a:srgbClr val="F1F4F8"/>
                    </a:solidFill>
                  </a:tcPr>
                </a:tc>
                <a:tc>
                  <a:txBody>
                    <a:bodyPr/>
                    <a:lstStyle/>
                    <a:p>
                      <a:r>
                        <a:rPr sz="1100" b="0">
                          <a:solidFill>
                            <a:srgbClr val="222830"/>
                          </a:solidFill>
                          <a:latin typeface="Source Sans Pro"/>
                        </a:rPr>
                        <a:t>Batasi saldo di bursa; pindahkan simpanan jangka panjang</a:t>
                      </a:r>
                    </a:p>
                  </a:txBody>
                  <a:tcPr anchor="ctr" marL="73152" marR="73152" marT="27432" marB="27432">
                    <a:solidFill>
                      <a:srgbClr val="F1F4F8"/>
                    </a:solidFill>
                  </a:tcPr>
                </a:tc>
              </a:tr>
              <a:tr h="384048">
                <a:tc>
                  <a:txBody>
                    <a:bodyPr/>
                    <a:lstStyle/>
                    <a:p>
                      <a:r>
                        <a:rPr sz="1100" b="1">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**Kontrak pintar**</a:t>
                      </a:r>
                    </a:p>
                  </a:txBody>
                  <a:tcPr anchor="ctr" marL="73152" marR="73152" marT="27432" marB="27432">
                    <a:solidFill>
                      <a:srgbClr val="FFFFFF"/>
                    </a:solidFill>
                  </a:tcPr>
                </a:tc>
                <a:tc>
                  <a:txBody>
                    <a:bodyPr/>
                    <a:lstStyle/>
                    <a:p>
                      <a:r>
                        <a:rPr sz="1100" b="0">
                          <a:solidFill>
                            <a:srgbClr val="222830"/>
                          </a:solidFill>
                          <a:latin typeface="Source Sans Pro"/>
                        </a:rPr>
                        <a:t>Cacat kode dieksploitasi</a:t>
                      </a:r>
                    </a:p>
                  </a:txBody>
                  <a:tcPr anchor="ctr" marL="73152" marR="73152" marT="27432" marB="27432">
                    <a:solidFill>
                      <a:srgbClr val="FFFFFF"/>
                    </a:solidFill>
                  </a:tcPr>
                </a:tc>
                <a:tc>
                  <a:txBody>
                    <a:bodyPr/>
                    <a:lstStyle/>
                    <a:p>
                      <a:r>
                        <a:rPr sz="1100" b="0">
                          <a:solidFill>
                            <a:srgbClr val="222830"/>
                          </a:solidFill>
                          <a:latin typeface="Source Sans Pro"/>
                        </a:rPr>
                        <a:t>Hindari protokol yang tidak Anda pahami; ini di luar Level 1</a:t>
                      </a:r>
                    </a:p>
                  </a:txBody>
                  <a:tcPr anchor="ctr" marL="73152" marR="73152" marT="27432" marB="27432">
                    <a:solidFill>
                      <a:srgbClr val="FFFFFF"/>
                    </a:solidFill>
                  </a:tcPr>
                </a:tc>
              </a:tr>
              <a:tr h="384048">
                <a:tc>
                  <a:txBody>
                    <a:bodyPr/>
                    <a:lstStyle/>
                    <a:p>
                      <a:r>
                        <a:rPr sz="1100" b="1">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**Regulasi**</a:t>
                      </a:r>
                    </a:p>
                  </a:txBody>
                  <a:tcPr anchor="ctr" marL="73152" marR="73152" marT="27432" marB="27432">
                    <a:solidFill>
                      <a:srgbClr val="F1F4F8"/>
                    </a:solidFill>
                  </a:tcPr>
                </a:tc>
                <a:tc>
                  <a:txBody>
                    <a:bodyPr/>
                    <a:lstStyle/>
                    <a:p>
                      <a:r>
                        <a:rPr sz="1100" b="0">
                          <a:solidFill>
                            <a:srgbClr val="222830"/>
                          </a:solidFill>
                          <a:latin typeface="Source Sans Pro"/>
                        </a:rPr>
                        <a:t>Perubahan aturan mengubah akses, pajak, atau legalitas</a:t>
                      </a:r>
                    </a:p>
                  </a:txBody>
                  <a:tcPr anchor="ctr" marL="73152" marR="73152" marT="27432" marB="27432">
                    <a:solidFill>
                      <a:srgbClr val="F1F4F8"/>
                    </a:solidFill>
                  </a:tcPr>
                </a:tc>
                <a:tc>
                  <a:txBody>
                    <a:bodyPr/>
                    <a:lstStyle/>
                    <a:p>
                      <a:r>
                        <a:rPr sz="1100" b="0">
                          <a:solidFill>
                            <a:srgbClr val="222830"/>
                          </a:solidFill>
                          <a:latin typeface="Source Sans Pro"/>
                        </a:rPr>
                        <a:t>Pantau sumber resmi; jangan berasumsi ketentuan menetap</a:t>
                      </a:r>
                    </a:p>
                  </a:txBody>
                  <a:tcPr anchor="ctr" marL="73152" marR="73152" marT="27432" marB="27432">
                    <a:solidFill>
                      <a:srgbClr val="F1F4F8"/>
                    </a:solidFill>
                  </a:tcPr>
                </a:tc>
              </a:tr>
              <a:tr h="384048">
                <a:tc>
                  <a:txBody>
                    <a:bodyPr/>
                    <a:lstStyle/>
                    <a:p>
                      <a:r>
                        <a:rPr sz="1100" b="1">
                          <a:solidFill>
                            <a:srgbClr val="222830"/>
                          </a:solidFill>
                          <a:latin typeface="Source Sans Pro"/>
                        </a:rPr>
                        <a:t>7</a:t>
                      </a:r>
                    </a:p>
                  </a:txBody>
                  <a:tcPr anchor="ctr" marL="73152" marR="73152" marT="27432" marB="27432">
                    <a:solidFill>
                      <a:srgbClr val="FFFFFF"/>
                    </a:solidFill>
                  </a:tcPr>
                </a:tc>
                <a:tc>
                  <a:txBody>
                    <a:bodyPr/>
                    <a:lstStyle/>
                    <a:p>
                      <a:r>
                        <a:rPr sz="1100" b="0">
                          <a:solidFill>
                            <a:srgbClr val="222830"/>
                          </a:solidFill>
                          <a:latin typeface="Source Sans Pro"/>
                        </a:rPr>
                        <a:t>**Penipuan**</a:t>
                      </a:r>
                    </a:p>
                  </a:txBody>
                  <a:tcPr anchor="ctr" marL="73152" marR="73152" marT="27432" marB="27432">
                    <a:solidFill>
                      <a:srgbClr val="FFFFFF"/>
                    </a:solidFill>
                  </a:tcPr>
                </a:tc>
                <a:tc>
                  <a:txBody>
                    <a:bodyPr/>
                    <a:lstStyle/>
                    <a:p>
                      <a:r>
                        <a:rPr sz="1100" b="0">
                          <a:solidFill>
                            <a:srgbClr val="222830"/>
                          </a:solidFill>
                          <a:latin typeface="Source Sans Pro"/>
                        </a:rPr>
                        <a:t>Proyek palsu, phishing, janji imbal hasil tetap</a:t>
                      </a:r>
                    </a:p>
                  </a:txBody>
                  <a:tcPr anchor="ctr" marL="73152" marR="73152" marT="27432" marB="27432">
                    <a:solidFill>
                      <a:srgbClr val="FFFFFF"/>
                    </a:solidFill>
                  </a:tcPr>
                </a:tc>
                <a:tc>
                  <a:txBody>
                    <a:bodyPr/>
                    <a:lstStyle/>
                    <a:p>
                      <a:r>
                        <a:rPr sz="1100" b="0">
                          <a:solidFill>
                            <a:srgbClr val="222830"/>
                          </a:solidFill>
                          <a:latin typeface="Source Sans Pro"/>
                        </a:rPr>
                        <a:t>Seluruh kerangka L0.10 berlaku penuh</a:t>
                      </a:r>
                    </a:p>
                  </a:txBody>
                  <a:tcPr anchor="ctr" marL="73152" marR="73152" marT="27432" marB="27432">
                    <a:solidFill>
                      <a:srgbClr val="FFFFFF"/>
                    </a:solidFill>
                  </a:tcPr>
                </a:tc>
              </a:tr>
              <a:tr h="384048">
                <a:tc>
                  <a:txBody>
                    <a:bodyPr/>
                    <a:lstStyle/>
                    <a:p>
                      <a:r>
                        <a:rPr sz="1100" b="1">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**Likuiditas**</a:t>
                      </a:r>
                    </a:p>
                  </a:txBody>
                  <a:tcPr anchor="ctr" marL="73152" marR="73152" marT="27432" marB="27432">
                    <a:solidFill>
                      <a:srgbClr val="F1F4F8"/>
                    </a:solidFill>
                  </a:tcPr>
                </a:tc>
                <a:tc>
                  <a:txBody>
                    <a:bodyPr/>
                    <a:lstStyle/>
                    <a:p>
                      <a:r>
                        <a:rPr sz="1100" b="0">
                          <a:solidFill>
                            <a:srgbClr val="222830"/>
                          </a:solidFill>
                          <a:latin typeface="Source Sans Pro"/>
                        </a:rPr>
                        <a:t>Aset kecil tidak dapat dijual pada harga layar</a:t>
                      </a:r>
                    </a:p>
                  </a:txBody>
                  <a:tcPr anchor="ctr" marL="73152" marR="73152" marT="27432" marB="27432">
                    <a:solidFill>
                      <a:srgbClr val="F1F4F8"/>
                    </a:solidFill>
                  </a:tcPr>
                </a:tc>
                <a:tc>
                  <a:txBody>
                    <a:bodyPr/>
                    <a:lstStyle/>
                    <a:p>
                      <a:r>
                        <a:rPr sz="1100" b="0">
                          <a:solidFill>
                            <a:srgbClr val="222830"/>
                          </a:solidFill>
                          <a:latin typeface="Source Sans Pro"/>
                        </a:rPr>
                        <a:t>Uji likuiditas L1.1 §4.6 berlaku penuh</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Kustodi: dua model dan kapan memakainya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Kustodi: dua model dan kapan memakainya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Praktik keamanan wajib</a:t>
            </a:r>
            <a:r>
              <a:rPr sz="1500" b="0">
                <a:solidFill>
                  <a:srgbClr val="222830"/>
                </a:solidFill>
                <a:latin typeface="Source Sans Pro"/>
              </a:rPr>
              <a:t> (memperdalam L0.10 §4.6):</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Frasa pemulihan tidak pernah dalam bentuk digital.</a:t>
            </a:r>
            <a:r>
              <a:rPr sz="1500" b="0">
                <a:solidFill>
                  <a:srgbClr val="222830"/>
                </a:solidFill>
                <a:latin typeface="Source Sans Pro"/>
              </a:rPr>
              <a:t> Tidak difoto, tidak diketik, tidak disimpan di awan, tidak dikirim ke siapa pun.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Cadangan fisik di dua lokasi terpisah</a:t>
            </a:r>
            <a:r>
              <a:rPr sz="1500" b="0">
                <a:solidFill>
                  <a:srgbClr val="222830"/>
                </a:solidFill>
                <a:latin typeface="Source Sans Pro"/>
              </a:rPr>
              <a:t>, tahan air dan api bila memungkinkan.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Uji pemulihan secara terkendali</a:t>
            </a:r>
            <a:r>
              <a:rPr sz="1500" b="0">
                <a:solidFill>
                  <a:srgbClr val="222830"/>
                </a:solidFill>
                <a:latin typeface="Source Sans Pro"/>
              </a:rPr>
              <a:t> — pulihkan dompet di perangkat berbeda menggunakan frasa cadangan, dengan saldo kecil, </a:t>
            </a:r>
            <a:r>
              <a:rPr sz="1500" b="1">
                <a:solidFill>
                  <a:srgbClr val="222830"/>
                </a:solidFill>
                <a:latin typeface="Source Sans Pro"/>
              </a:rPr>
              <a:t>sebelum</a:t>
            </a:r>
            <a:r>
              <a:rPr sz="1500" b="0">
                <a:solidFill>
                  <a:srgbClr val="222830"/>
                </a:solidFill>
                <a:latin typeface="Source Sans Pro"/>
              </a:rPr>
              <a:t> menempatkan jumlah besar…</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Uji kirim nominal kecil</a:t>
            </a:r>
            <a:r>
              <a:rPr sz="1500" b="0">
                <a:solidFill>
                  <a:srgbClr val="222830"/>
                </a:solidFill>
                <a:latin typeface="Source Sans Pro"/>
              </a:rPr>
              <a:t> sebelum setiap transfer besar ke alamat baru.</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Verifikasi jaringan</a:t>
            </a:r>
            <a:r>
              <a:rPr sz="1500" b="0">
                <a:solidFill>
                  <a:srgbClr val="222830"/>
                </a:solidFill>
                <a:latin typeface="Source Sans Pro"/>
              </a:rPr>
              <a:t> — aset yang sama dapat ada di beberapa jaringan; salah jaringan berarti kehilangan permanen.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Kustodi: dua model dan kapan memakainya</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**Penyimpanan di penyelenggara**</a:t>
                      </a:r>
                    </a:p>
                  </a:txBody>
                  <a:tcPr anchor="ctr" marL="73152" marR="73152">
                    <a:solidFill>
                      <a:srgbClr val="0F2B46"/>
                    </a:solidFill>
                  </a:tcPr>
                </a:tc>
                <a:tc>
                  <a:txBody>
                    <a:bodyPr/>
                    <a:lstStyle/>
                    <a:p>
                      <a:r>
                        <a:rPr sz="1300" b="1">
                          <a:solidFill>
                            <a:srgbClr val="FFFFFF"/>
                          </a:solidFill>
                          <a:latin typeface="Source Sans Pro"/>
                        </a:rPr>
                        <a:t>**Penyimpanan mandiri**</a:t>
                      </a:r>
                    </a:p>
                  </a:txBody>
                  <a:tcPr anchor="ctr" marL="73152" marR="73152">
                    <a:solidFill>
                      <a:srgbClr val="0F2B46"/>
                    </a:solidFill>
                  </a:tcPr>
                </a:tc>
              </a:tr>
              <a:tr h="384048">
                <a:tc>
                  <a:txBody>
                    <a:bodyPr/>
                    <a:lstStyle/>
                    <a:p>
                      <a:r>
                        <a:rPr sz="1300" b="1">
                          <a:solidFill>
                            <a:srgbClr val="222830"/>
                          </a:solidFill>
                          <a:latin typeface="Source Sans Pro"/>
                        </a:rPr>
                        <a:t>Kunci dikuasai</a:t>
                      </a:r>
                    </a:p>
                  </a:txBody>
                  <a:tcPr anchor="ctr" marL="73152" marR="73152" marT="27432" marB="27432">
                    <a:solidFill>
                      <a:srgbClr val="FFFFFF"/>
                    </a:solidFill>
                  </a:tcPr>
                </a:tc>
                <a:tc>
                  <a:txBody>
                    <a:bodyPr/>
                    <a:lstStyle/>
                    <a:p>
                      <a:r>
                        <a:rPr sz="1300" b="0">
                          <a:solidFill>
                            <a:srgbClr val="222830"/>
                          </a:solidFill>
                          <a:latin typeface="Source Sans Pro"/>
                        </a:rPr>
                        <a:t>Penyelenggara</a:t>
                      </a:r>
                    </a:p>
                  </a:txBody>
                  <a:tcPr anchor="ctr" marL="73152" marR="73152" marT="27432" marB="27432">
                    <a:solidFill>
                      <a:srgbClr val="FFFFFF"/>
                    </a:solidFill>
                  </a:tcPr>
                </a:tc>
                <a:tc>
                  <a:txBody>
                    <a:bodyPr/>
                    <a:lstStyle/>
                    <a:p>
                      <a:r>
                        <a:rPr sz="1300" b="0">
                          <a:solidFill>
                            <a:srgbClr val="222830"/>
                          </a:solidFill>
                          <a:latin typeface="Source Sans Pro"/>
                        </a:rPr>
                        <a:t>**Anda**</a:t>
                      </a:r>
                    </a:p>
                  </a:txBody>
                  <a:tcPr anchor="ctr" marL="73152" marR="73152" marT="27432" marB="27432">
                    <a:solidFill>
                      <a:srgbClr val="FFFFFF"/>
                    </a:solidFill>
                  </a:tcPr>
                </a:tc>
              </a:tr>
              <a:tr h="384048">
                <a:tc>
                  <a:txBody>
                    <a:bodyPr/>
                    <a:lstStyle/>
                    <a:p>
                      <a:r>
                        <a:rPr sz="1300" b="1">
                          <a:solidFill>
                            <a:srgbClr val="222830"/>
                          </a:solidFill>
                          <a:latin typeface="Source Sans Pro"/>
                        </a:rPr>
                        <a:t>Risiko platform</a:t>
                      </a:r>
                    </a:p>
                  </a:txBody>
                  <a:tcPr anchor="ctr" marL="73152" marR="73152" marT="27432" marB="27432">
                    <a:solidFill>
                      <a:srgbClr val="F1F4F8"/>
                    </a:solidFill>
                  </a:tcPr>
                </a:tc>
                <a:tc>
                  <a:txBody>
                    <a:bodyPr/>
                    <a:lstStyle/>
                    <a:p>
                      <a:r>
                        <a:rPr sz="1300" b="0">
                          <a:solidFill>
                            <a:srgbClr val="222830"/>
                          </a:solidFill>
                          <a:latin typeface="Source Sans Pro"/>
                        </a:rPr>
                        <a:t>**Ada**</a:t>
                      </a:r>
                    </a:p>
                  </a:txBody>
                  <a:tcPr anchor="ctr" marL="73152" marR="73152" marT="27432" marB="27432">
                    <a:solidFill>
                      <a:srgbClr val="F1F4F8"/>
                    </a:solidFill>
                  </a:tcPr>
                </a:tc>
                <a:tc>
                  <a:txBody>
                    <a:bodyPr/>
                    <a:lstStyle/>
                    <a:p>
                      <a:r>
                        <a:rPr sz="1300" b="0">
                          <a:solidFill>
                            <a:srgbClr val="222830"/>
                          </a:solidFill>
                          <a:latin typeface="Source Sans Pro"/>
                        </a:rPr>
                        <a:t>Tidak ada</a:t>
                      </a:r>
                    </a:p>
                  </a:txBody>
                  <a:tcPr anchor="ctr" marL="73152" marR="73152" marT="27432" marB="27432">
                    <a:solidFill>
                      <a:srgbClr val="F1F4F8"/>
                    </a:solidFill>
                  </a:tcPr>
                </a:tc>
              </a:tr>
              <a:tr h="384048">
                <a:tc>
                  <a:txBody>
                    <a:bodyPr/>
                    <a:lstStyle/>
                    <a:p>
                      <a:r>
                        <a:rPr sz="1300" b="1">
                          <a:solidFill>
                            <a:srgbClr val="222830"/>
                          </a:solidFill>
                          <a:latin typeface="Source Sans Pro"/>
                        </a:rPr>
                        <a:t>Risiko kehilangan akses</a:t>
                      </a:r>
                    </a:p>
                  </a:txBody>
                  <a:tcPr anchor="ctr" marL="73152" marR="73152" marT="27432" marB="27432">
                    <a:solidFill>
                      <a:srgbClr val="FFFFFF"/>
                    </a:solidFill>
                  </a:tcPr>
                </a:tc>
                <a:tc>
                  <a:txBody>
                    <a:bodyPr/>
                    <a:lstStyle/>
                    <a:p>
                      <a:r>
                        <a:rPr sz="1300" b="0">
                          <a:solidFill>
                            <a:srgbClr val="222830"/>
                          </a:solidFill>
                          <a:latin typeface="Source Sans Pro"/>
                        </a:rPr>
                        <a:t>Rendah (ada pemulihan akun)</a:t>
                      </a:r>
                    </a:p>
                  </a:txBody>
                  <a:tcPr anchor="ctr" marL="73152" marR="73152" marT="27432" marB="27432">
                    <a:solidFill>
                      <a:srgbClr val="FFFFFF"/>
                    </a:solidFill>
                  </a:tcPr>
                </a:tc>
                <a:tc>
                  <a:txBody>
                    <a:bodyPr/>
                    <a:lstStyle/>
                    <a:p>
                      <a:r>
                        <a:rPr sz="1300" b="0">
                          <a:solidFill>
                            <a:srgbClr val="222830"/>
                          </a:solidFill>
                          <a:latin typeface="Source Sans Pro"/>
                        </a:rPr>
                        <a:t>**Tinggi — permanen**</a:t>
                      </a:r>
                    </a:p>
                  </a:txBody>
                  <a:tcPr anchor="ctr" marL="73152" marR="73152" marT="27432" marB="27432">
                    <a:solidFill>
                      <a:srgbClr val="FFFFFF"/>
                    </a:solidFill>
                  </a:tcPr>
                </a:tc>
              </a:tr>
              <a:tr h="384048">
                <a:tc>
                  <a:txBody>
                    <a:bodyPr/>
                    <a:lstStyle/>
                    <a:p>
                      <a:r>
                        <a:rPr sz="1300" b="1">
                          <a:solidFill>
                            <a:srgbClr val="222830"/>
                          </a:solidFill>
                          <a:latin typeface="Source Sans Pro"/>
                        </a:rPr>
                        <a:t>Kemudahan transaksi</a:t>
                      </a:r>
                    </a:p>
                  </a:txBody>
                  <a:tcPr anchor="ctr" marL="73152" marR="73152" marT="27432" marB="27432">
                    <a:solidFill>
                      <a:srgbClr val="F1F4F8"/>
                    </a:solidFill>
                  </a:tcPr>
                </a:tc>
                <a:tc>
                  <a:txBody>
                    <a:bodyPr/>
                    <a:lstStyle/>
                    <a:p>
                      <a:r>
                        <a:rPr sz="1300" b="0">
                          <a:solidFill>
                            <a:srgbClr val="222830"/>
                          </a:solidFill>
                          <a:latin typeface="Source Sans Pro"/>
                        </a:rPr>
                        <a:t>Tinggi</a:t>
                      </a:r>
                    </a:p>
                  </a:txBody>
                  <a:tcPr anchor="ctr" marL="73152" marR="73152" marT="27432" marB="27432">
                    <a:solidFill>
                      <a:srgbClr val="F1F4F8"/>
                    </a:solidFill>
                  </a:tcPr>
                </a:tc>
                <a:tc>
                  <a:txBody>
                    <a:bodyPr/>
                    <a:lstStyle/>
                    <a:p>
                      <a:r>
                        <a:rPr sz="1300" b="0">
                          <a:solidFill>
                            <a:srgbClr val="222830"/>
                          </a:solidFill>
                          <a:latin typeface="Source Sans Pro"/>
                        </a:rPr>
                        <a:t>Sedang</a:t>
                      </a:r>
                    </a:p>
                  </a:txBody>
                  <a:tcPr anchor="ctr" marL="73152" marR="73152" marT="27432" marB="27432">
                    <a:solidFill>
                      <a:srgbClr val="F1F4F8"/>
                    </a:solidFill>
                  </a:tcPr>
                </a:tc>
              </a:tr>
              <a:tr h="384048">
                <a:tc>
                  <a:txBody>
                    <a:bodyPr/>
                    <a:lstStyle/>
                    <a:p>
                      <a:r>
                        <a:rPr sz="1300" b="1">
                          <a:solidFill>
                            <a:srgbClr val="222830"/>
                          </a:solidFill>
                          <a:latin typeface="Source Sans Pro"/>
                        </a:rPr>
                        <a:t>Cocok untuk</a:t>
                      </a:r>
                    </a:p>
                  </a:txBody>
                  <a:tcPr anchor="ctr" marL="73152" marR="73152" marT="27432" marB="27432">
                    <a:solidFill>
                      <a:srgbClr val="FFFFFF"/>
                    </a:solidFill>
                  </a:tcPr>
                </a:tc>
                <a:tc>
                  <a:txBody>
                    <a:bodyPr/>
                    <a:lstStyle/>
                    <a:p>
                      <a:r>
                        <a:rPr sz="1300" b="0">
                          <a:solidFill>
                            <a:srgbClr val="222830"/>
                          </a:solidFill>
                          <a:latin typeface="Source Sans Pro"/>
                        </a:rPr>
                        <a:t>Dana yang akan ditransaksikan</a:t>
                      </a:r>
                    </a:p>
                  </a:txBody>
                  <a:tcPr anchor="ctr" marL="73152" marR="73152" marT="27432" marB="27432">
                    <a:solidFill>
                      <a:srgbClr val="FFFFFF"/>
                    </a:solidFill>
                  </a:tcPr>
                </a:tc>
                <a:tc>
                  <a:txBody>
                    <a:bodyPr/>
                    <a:lstStyle/>
                    <a:p>
                      <a:r>
                        <a:rPr sz="1300" b="0">
                          <a:solidFill>
                            <a:srgbClr val="222830"/>
                          </a:solidFill>
                          <a:latin typeface="Source Sans Pro"/>
                        </a:rPr>
                        <a:t>**Simpanan jangka panjang**</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Kustodi: dua model dan kapan memakainya</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Tujuan dana</a:t>
                      </a:r>
                    </a:p>
                  </a:txBody>
                  <a:tcPr anchor="ctr" marL="73152" marR="73152">
                    <a:solidFill>
                      <a:srgbClr val="0F2B46"/>
                    </a:solidFill>
                  </a:tcPr>
                </a:tc>
                <a:tc>
                  <a:txBody>
                    <a:bodyPr/>
                    <a:lstStyle/>
                    <a:p>
                      <a:r>
                        <a:rPr sz="1300" b="1">
                          <a:solidFill>
                            <a:srgbClr val="FFFFFF"/>
                          </a:solidFill>
                          <a:latin typeface="Source Sans Pro"/>
                        </a:rPr>
                        <a:t>Tempat penyimpanan</a:t>
                      </a:r>
                    </a:p>
                  </a:txBody>
                  <a:tcPr anchor="ctr" marL="73152" marR="73152">
                    <a:solidFill>
                      <a:srgbClr val="0F2B46"/>
                    </a:solidFill>
                  </a:tcPr>
                </a:tc>
              </a:tr>
              <a:tr h="384048">
                <a:tc>
                  <a:txBody>
                    <a:bodyPr/>
                    <a:lstStyle/>
                    <a:p>
                      <a:r>
                        <a:rPr sz="1300" b="1">
                          <a:solidFill>
                            <a:srgbClr val="222830"/>
                          </a:solidFill>
                          <a:latin typeface="Source Sans Pro"/>
                        </a:rPr>
                        <a:t>Akan ditransaksikan dalam &lt; 30 hari</a:t>
                      </a:r>
                    </a:p>
                  </a:txBody>
                  <a:tcPr anchor="ctr" marL="73152" marR="73152" marT="27432" marB="27432">
                    <a:solidFill>
                      <a:srgbClr val="FFFFFF"/>
                    </a:solidFill>
                  </a:tcPr>
                </a:tc>
                <a:tc>
                  <a:txBody>
                    <a:bodyPr/>
                    <a:lstStyle/>
                    <a:p>
                      <a:r>
                        <a:rPr sz="1300" b="0">
                          <a:solidFill>
                            <a:srgbClr val="222830"/>
                          </a:solidFill>
                          <a:latin typeface="Source Sans Pro"/>
                        </a:rPr>
                        <a:t>Penyelenggara berizin</a:t>
                      </a:r>
                    </a:p>
                  </a:txBody>
                  <a:tcPr anchor="ctr" marL="73152" marR="73152" marT="27432" marB="27432">
                    <a:solidFill>
                      <a:srgbClr val="FFFFFF"/>
                    </a:solidFill>
                  </a:tcPr>
                </a:tc>
              </a:tr>
              <a:tr h="384048">
                <a:tc>
                  <a:txBody>
                    <a:bodyPr/>
                    <a:lstStyle/>
                    <a:p>
                      <a:r>
                        <a:rPr sz="1300" b="1">
                          <a:solidFill>
                            <a:srgbClr val="222830"/>
                          </a:solidFill>
                          <a:latin typeface="Source Sans Pro"/>
                        </a:rPr>
                        <a:t>Simpanan jangka panjang</a:t>
                      </a:r>
                    </a:p>
                  </a:txBody>
                  <a:tcPr anchor="ctr" marL="73152" marR="73152" marT="27432" marB="27432">
                    <a:solidFill>
                      <a:srgbClr val="F1F4F8"/>
                    </a:solidFill>
                  </a:tcPr>
                </a:tc>
                <a:tc>
                  <a:txBody>
                    <a:bodyPr/>
                    <a:lstStyle/>
                    <a:p>
                      <a:r>
                        <a:rPr sz="1300" b="0">
                          <a:solidFill>
                            <a:srgbClr val="222830"/>
                          </a:solidFill>
                          <a:latin typeface="Source Sans Pro"/>
                        </a:rPr>
                        <a:t>**Penyimpanan mandiri**</a:t>
                      </a:r>
                    </a:p>
                  </a:txBody>
                  <a:tcPr anchor="ctr" marL="73152" marR="73152" marT="27432" marB="27432">
                    <a:solidFill>
                      <a:srgbClr val="F1F4F8"/>
                    </a:solidFill>
                  </a:tcPr>
                </a:tc>
              </a:tr>
              <a:tr h="384048">
                <a:tc>
                  <a:txBody>
                    <a:bodyPr/>
                    <a:lstStyle/>
                    <a:p>
                      <a:r>
                        <a:rPr sz="1300" b="1">
                          <a:solidFill>
                            <a:srgbClr val="222830"/>
                          </a:solidFill>
                          <a:latin typeface="Source Sans Pro"/>
                        </a:rPr>
                        <a:t>Jumlah kecil untuk belajar</a:t>
                      </a:r>
                    </a:p>
                  </a:txBody>
                  <a:tcPr anchor="ctr" marL="73152" marR="73152" marT="27432" marB="27432">
                    <a:solidFill>
                      <a:srgbClr val="FFFFFF"/>
                    </a:solidFill>
                  </a:tcPr>
                </a:tc>
                <a:tc>
                  <a:txBody>
                    <a:bodyPr/>
                    <a:lstStyle/>
                    <a:p>
                      <a:r>
                        <a:rPr sz="1300" b="0">
                          <a:solidFill>
                            <a:srgbClr val="222830"/>
                          </a:solidFill>
                          <a:latin typeface="Source Sans Pro"/>
                        </a:rPr>
                        <a:t>Penyelenggara berizin (biaya kesalahan lebih rendah)</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Perpajakan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600" b="1">
                <a:solidFill>
                  <a:srgbClr val="0F2B46"/>
                </a:solidFill>
                <a:latin typeface="Source Sans Pro"/>
              </a:rPr>
              <a:t>Perpajakan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Pajak dapat dikenakan atas transaksi, bukan atas keuntungan.</a:t>
            </a:r>
            <a:r>
              <a:rPr sz="1700" b="0">
                <a:solidFill>
                  <a:srgbClr val="222830"/>
                </a:solidFill>
                <a:latin typeface="Source Sans Pro"/>
              </a:rPr>
              <a:t> Bila demikian, pajak terutang </a:t>
            </a:r>
            <a:r>
              <a:rPr sz="1700" b="1">
                <a:solidFill>
                  <a:srgbClr val="222830"/>
                </a:solidFill>
                <a:latin typeface="Source Sans Pro"/>
              </a:rPr>
              <a:t>meski Anda merugi</a:t>
            </a:r>
            <a:r>
              <a:rPr sz="1700" b="0">
                <a:solidFill>
                  <a:srgbClr val="222830"/>
                </a:solidFill>
                <a:latin typeface="Source Sans Pro"/>
              </a:rPr>
              <a:t> — sama seperti pajak final penjualan saham…</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Tarif dapat berbeda</a:t>
            </a:r>
            <a:r>
              <a:rPr sz="1700" b="0">
                <a:solidFill>
                  <a:srgbClr val="222830"/>
                </a:solidFill>
                <a:latin typeface="Source Sans Pro"/>
              </a:rPr>
              <a:t> menurut status penyelenggara (berizin atau tidak). Bertransaksi melalui penyelenggara tidak berizin dapat mengakibatkan beban pajak lebih…</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Kewajiban pelaporan tetap ada</a:t>
            </a:r>
            <a:r>
              <a:rPr sz="1700" b="0">
                <a:solidFill>
                  <a:srgbClr val="222830"/>
                </a:solidFill>
                <a:latin typeface="Source Sans Pro"/>
              </a:rPr>
              <a:t>, termasuk pelaporan kepemilikan aset dalam SPT Tahunan.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Catat setiap transaksi sejak hari pertama.</a:t>
            </a:r>
            <a:r>
              <a:rPr sz="1700" b="0">
                <a:solidFill>
                  <a:srgbClr val="222830"/>
                </a:solidFill>
                <a:latin typeface="Source Sans Pro"/>
              </a:rPr>
              <a:t> Merekonstruksi riwayat transaksi bertahun-tahun ke belakang jauh lebih sulit daripada mencatatnya saat terjadi.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Ukuran posisi: batas keras Level 1</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400" b="1">
                <a:solidFill>
                  <a:srgbClr val="0F2B46"/>
                </a:solidFill>
                <a:latin typeface="Source Sans Pro"/>
              </a:rPr>
              <a:t>Ukuran posisi: batas keras Level 1</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Batas</a:t>
                      </a:r>
                    </a:p>
                  </a:txBody>
                  <a:tcPr anchor="ctr" marL="73152" marR="73152">
                    <a:solidFill>
                      <a:srgbClr val="0F2B46"/>
                    </a:solidFill>
                  </a:tcPr>
                </a:tc>
                <a:tc>
                  <a:txBody>
                    <a:bodyPr/>
                    <a:lstStyle/>
                    <a:p>
                      <a:r>
                        <a:rPr sz="1300" b="1">
                          <a:solidFill>
                            <a:srgbClr val="FFFFFF"/>
                          </a:solidFill>
                          <a:latin typeface="Source Sans Pro"/>
                        </a:rPr>
                        <a:t>Ketentuan</a:t>
                      </a:r>
                    </a:p>
                  </a:txBody>
                  <a:tcPr anchor="ctr" marL="73152" marR="73152">
                    <a:solidFill>
                      <a:srgbClr val="0F2B46"/>
                    </a:solidFill>
                  </a:tcPr>
                </a:tc>
                <a:tc>
                  <a:txBody>
                    <a:bodyPr/>
                    <a:lstStyle/>
                    <a:p>
                      <a:r>
                        <a:rPr sz="1300" b="1">
                          <a:solidFill>
                            <a:srgbClr val="FFFFFF"/>
                          </a:solidFill>
                          <a:latin typeface="Source Sans Pro"/>
                        </a:rPr>
                        <a:t>Dasar</a:t>
                      </a:r>
                    </a:p>
                  </a:txBody>
                  <a:tcPr anchor="ctr" marL="73152" marR="73152">
                    <a:solidFill>
                      <a:srgbClr val="0F2B46"/>
                    </a:solidFill>
                  </a:tcPr>
                </a:tc>
              </a:tr>
              <a:tr h="384048">
                <a:tc>
                  <a:txBody>
                    <a:bodyPr/>
                    <a:lstStyle/>
                    <a:p>
                      <a:r>
                        <a:rPr sz="1300" b="1">
                          <a:solidFill>
                            <a:srgbClr val="222830"/>
                          </a:solidFill>
                          <a:latin typeface="Source Sans Pro"/>
                        </a:rPr>
                        <a:t>**Seluruh aset digital**</a:t>
                      </a:r>
                    </a:p>
                  </a:txBody>
                  <a:tcPr anchor="ctr" marL="73152" marR="73152" marT="27432" marB="27432">
                    <a:solidFill>
                      <a:srgbClr val="FFFFFF"/>
                    </a:solidFill>
                  </a:tcPr>
                </a:tc>
                <a:tc>
                  <a:txBody>
                    <a:bodyPr/>
                    <a:lstStyle/>
                    <a:p>
                      <a:r>
                        <a:rPr sz="1300" b="0">
                          <a:solidFill>
                            <a:srgbClr val="222830"/>
                          </a:solidFill>
                          <a:latin typeface="Source Sans Pro"/>
                        </a:rPr>
                        <a:t>Maksimum **5%** dari portofolio investasi</a:t>
                      </a:r>
                    </a:p>
                  </a:txBody>
                  <a:tcPr anchor="ctr" marL="73152" marR="73152" marT="27432" marB="27432">
                    <a:solidFill>
                      <a:srgbClr val="FFFFFF"/>
                    </a:solidFill>
                  </a:tcPr>
                </a:tc>
                <a:tc>
                  <a:txBody>
                    <a:bodyPr/>
                    <a:lstStyle/>
                    <a:p>
                      <a:r>
                        <a:rPr sz="1300" b="0">
                          <a:solidFill>
                            <a:srgbClr val="222830"/>
                          </a:solidFill>
                          <a:latin typeface="Source Sans Pro"/>
                        </a:rPr>
                        <a:t>K-01; penurunan 90% menyebabkan kerugian portofolio 4,5%</a:t>
                      </a:r>
                    </a:p>
                  </a:txBody>
                  <a:tcPr anchor="ctr" marL="73152" marR="73152" marT="27432" marB="27432">
                    <a:solidFill>
                      <a:srgbClr val="FFFFFF"/>
                    </a:solidFill>
                  </a:tcPr>
                </a:tc>
              </a:tr>
              <a:tr h="384048">
                <a:tc>
                  <a:txBody>
                    <a:bodyPr/>
                    <a:lstStyle/>
                    <a:p>
                      <a:r>
                        <a:rPr sz="1300" b="1">
                          <a:solidFill>
                            <a:srgbClr val="222830"/>
                          </a:solidFill>
                          <a:latin typeface="Source Sans Pro"/>
                        </a:rPr>
                        <a:t>**Satu aset tunggal**</a:t>
                      </a:r>
                    </a:p>
                  </a:txBody>
                  <a:tcPr anchor="ctr" marL="73152" marR="73152" marT="27432" marB="27432">
                    <a:solidFill>
                      <a:srgbClr val="F1F4F8"/>
                    </a:solidFill>
                  </a:tcPr>
                </a:tc>
                <a:tc>
                  <a:txBody>
                    <a:bodyPr/>
                    <a:lstStyle/>
                    <a:p>
                      <a:r>
                        <a:rPr sz="1300" b="0">
                          <a:solidFill>
                            <a:srgbClr val="222830"/>
                          </a:solidFill>
                          <a:latin typeface="Source Sans Pro"/>
                        </a:rPr>
                        <a:t>Maksimum **3%** dari portofolio investasi</a:t>
                      </a:r>
                    </a:p>
                  </a:txBody>
                  <a:tcPr anchor="ctr" marL="73152" marR="73152" marT="27432" marB="27432">
                    <a:solidFill>
                      <a:srgbClr val="F1F4F8"/>
                    </a:solidFill>
                  </a:tcPr>
                </a:tc>
                <a:tc>
                  <a:txBody>
                    <a:bodyPr/>
                    <a:lstStyle/>
                    <a:p>
                      <a:r>
                        <a:rPr sz="1300" b="0">
                          <a:solidFill>
                            <a:srgbClr val="222830"/>
                          </a:solidFill>
                          <a:latin typeface="Source Sans Pro"/>
                        </a:rPr>
                        <a:t>K-03</a:t>
                      </a:r>
                    </a:p>
                  </a:txBody>
                  <a:tcPr anchor="ctr" marL="73152" marR="73152" marT="27432" marB="27432">
                    <a:solidFill>
                      <a:srgbClr val="F1F4F8"/>
                    </a:solidFill>
                  </a:tcPr>
                </a:tc>
              </a:tr>
              <a:tr h="384048">
                <a:tc>
                  <a:txBody>
                    <a:bodyPr/>
                    <a:lstStyle/>
                    <a:p>
                      <a:r>
                        <a:rPr sz="1300" b="1">
                          <a:solidFill>
                            <a:srgbClr val="222830"/>
                          </a:solidFill>
                          <a:latin typeface="Source Sans Pro"/>
                        </a:rPr>
                        <a:t>**Kategori tak teranalisis**</a:t>
                      </a:r>
                    </a:p>
                  </a:txBody>
                  <a:tcPr anchor="ctr" marL="73152" marR="73152" marT="27432" marB="27432">
                    <a:solidFill>
                      <a:srgbClr val="FFFFFF"/>
                    </a:solidFill>
                  </a:tcPr>
                </a:tc>
                <a:tc>
                  <a:txBody>
                    <a:bodyPr/>
                    <a:lstStyle/>
                    <a:p>
                      <a:r>
                        <a:rPr sz="1300" b="0">
                          <a:solidFill>
                            <a:srgbClr val="222830"/>
                          </a:solidFill>
                          <a:latin typeface="Source Sans Pro"/>
                        </a:rPr>
                        <a:t>**0%** pada Level 1</a:t>
                      </a:r>
                    </a:p>
                  </a:txBody>
                  <a:tcPr anchor="ctr" marL="73152" marR="73152" marT="27432" marB="27432">
                    <a:solidFill>
                      <a:srgbClr val="FFFFFF"/>
                    </a:solidFill>
                  </a:tcPr>
                </a:tc>
                <a:tc>
                  <a:txBody>
                    <a:bodyPr/>
                    <a:lstStyle/>
                    <a:p>
                      <a:r>
                        <a:rPr sz="1300" b="0">
                          <a:solidFill>
                            <a:srgbClr val="222830"/>
                          </a:solidFill>
                          <a:latin typeface="Source Sans Pro"/>
                        </a:rPr>
                        <a:t>§4.3</a:t>
                      </a:r>
                    </a:p>
                  </a:txBody>
                  <a:tcPr anchor="ctr" marL="73152" marR="73152" marT="27432" marB="27432">
                    <a:solidFill>
                      <a:srgbClr val="FFFFFF"/>
                    </a:solidFill>
                  </a:tcPr>
                </a:tc>
              </a:tr>
              <a:tr h="384048">
                <a:tc>
                  <a:txBody>
                    <a:bodyPr/>
                    <a:lstStyle/>
                    <a:p>
                      <a:r>
                        <a:rPr sz="1300" b="1">
                          <a:solidFill>
                            <a:srgbClr val="222830"/>
                          </a:solidFill>
                          <a:latin typeface="Source Sans Pro"/>
                        </a:rPr>
                        <a:t>**Terhadap dana darurat**</a:t>
                      </a:r>
                    </a:p>
                  </a:txBody>
                  <a:tcPr anchor="ctr" marL="73152" marR="73152" marT="27432" marB="27432">
                    <a:solidFill>
                      <a:srgbClr val="F1F4F8"/>
                    </a:solidFill>
                  </a:tcPr>
                </a:tc>
                <a:tc>
                  <a:txBody>
                    <a:bodyPr/>
                    <a:lstStyle/>
                    <a:p>
                      <a:r>
                        <a:rPr sz="1300" b="0">
                          <a:solidFill>
                            <a:srgbClr val="222830"/>
                          </a:solidFill>
                          <a:latin typeface="Source Sans Pro"/>
                        </a:rPr>
                        <a:t>**Tidak boleh** menjadi bagian dana darurat</a:t>
                      </a:r>
                    </a:p>
                  </a:txBody>
                  <a:tcPr anchor="ctr" marL="73152" marR="73152" marT="27432" marB="27432">
                    <a:solidFill>
                      <a:srgbClr val="F1F4F8"/>
                    </a:solidFill>
                  </a:tcPr>
                </a:tc>
                <a:tc>
                  <a:txBody>
                    <a:bodyPr/>
                    <a:lstStyle/>
                    <a:p>
                      <a:r>
                        <a:rPr sz="1300" b="0">
                          <a:solidFill>
                            <a:srgbClr val="222830"/>
                          </a:solidFill>
                          <a:latin typeface="Source Sans Pro"/>
                        </a:rPr>
                        <a:t>L0.4 §4.3</a:t>
                      </a:r>
                    </a:p>
                  </a:txBody>
                  <a:tcPr anchor="ctr" marL="73152" marR="73152" marT="27432" marB="27432">
                    <a:solidFill>
                      <a:srgbClr val="F1F4F8"/>
                    </a:solidFill>
                  </a:tcPr>
                </a:tc>
              </a:tr>
              <a:tr h="384048">
                <a:tc>
                  <a:txBody>
                    <a:bodyPr/>
                    <a:lstStyle/>
                    <a:p>
                      <a:r>
                        <a:rPr sz="1300" b="1">
                          <a:solidFill>
                            <a:srgbClr val="222830"/>
                          </a:solidFill>
                          <a:latin typeface="Source Sans Pro"/>
                        </a:rPr>
                        <a:t>**Sumber dana**</a:t>
                      </a:r>
                    </a:p>
                  </a:txBody>
                  <a:tcPr anchor="ctr" marL="73152" marR="73152" marT="27432" marB="27432">
                    <a:solidFill>
                      <a:srgbClr val="FFFFFF"/>
                    </a:solidFill>
                  </a:tcPr>
                </a:tc>
                <a:tc>
                  <a:txBody>
                    <a:bodyPr/>
                    <a:lstStyle/>
                    <a:p>
                      <a:r>
                        <a:rPr sz="1300" b="0">
                          <a:solidFill>
                            <a:srgbClr val="222830"/>
                          </a:solidFill>
                          <a:latin typeface="Source Sans Pro"/>
                        </a:rPr>
                        <a:t>**Tidak boleh** dari utang, dalam bentuk apa pun</a:t>
                      </a:r>
                    </a:p>
                  </a:txBody>
                  <a:tcPr anchor="ctr" marL="73152" marR="73152" marT="27432" marB="27432">
                    <a:solidFill>
                      <a:srgbClr val="FFFFFF"/>
                    </a:solidFill>
                  </a:tcPr>
                </a:tc>
                <a:tc>
                  <a:txBody>
                    <a:bodyPr/>
                    <a:lstStyle/>
                    <a:p>
                      <a:r>
                        <a:rPr sz="1300" b="0">
                          <a:solidFill>
                            <a:srgbClr val="222830"/>
                          </a:solidFill>
                          <a:latin typeface="Source Sans Pro"/>
                        </a:rPr>
                        <a:t>L0.5 §4.5</a:t>
                      </a:r>
                    </a:p>
                  </a:txBody>
                  <a:tcPr anchor="ctr" marL="73152" marR="73152" marT="27432" marB="27432">
                    <a:solidFill>
                      <a:srgbClr val="FFFFFF"/>
                    </a:solidFill>
                  </a:tcPr>
                </a:tc>
              </a:tr>
              <a:tr h="384048">
                <a:tc>
                  <a:txBody>
                    <a:bodyPr/>
                    <a:lstStyle/>
                    <a:p>
                      <a:r>
                        <a:rPr sz="1300" b="1">
                          <a:solidFill>
                            <a:srgbClr val="222830"/>
                          </a:solidFill>
                          <a:latin typeface="Source Sans Pro"/>
                        </a:rPr>
                        <a:t>**Prasyarat**</a:t>
                      </a:r>
                    </a:p>
                  </a:txBody>
                  <a:tcPr anchor="ctr" marL="73152" marR="73152" marT="27432" marB="27432">
                    <a:solidFill>
                      <a:srgbClr val="F1F4F8"/>
                    </a:solidFill>
                  </a:tcPr>
                </a:tc>
                <a:tc>
                  <a:txBody>
                    <a:bodyPr/>
                    <a:lstStyle/>
                    <a:p>
                      <a:r>
                        <a:rPr sz="1300" b="0">
                          <a:solidFill>
                            <a:srgbClr val="222830"/>
                          </a:solidFill>
                          <a:latin typeface="Source Sans Pro"/>
                        </a:rPr>
                        <a:t>Level 0 lulus dengan **Status A** (Investor Siap)</a:t>
                      </a:r>
                    </a:p>
                  </a:txBody>
                  <a:tcPr anchor="ctr" marL="73152" marR="73152" marT="27432" marB="27432">
                    <a:solidFill>
                      <a:srgbClr val="F1F4F8"/>
                    </a:solidFill>
                  </a:tcPr>
                </a:tc>
                <a:tc>
                  <a:txBody>
                    <a:bodyPr/>
                    <a:lstStyle/>
                    <a:p>
                      <a:r>
                        <a:rPr sz="1300" b="0">
                          <a:solidFill>
                            <a:srgbClr val="222830"/>
                          </a:solidFill>
                          <a:latin typeface="Source Sans Pro"/>
                        </a:rPr>
                        <a:t>L0 §6</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 </a:t>
                      </a:r>
                    </a:p>
                  </a:txBody>
                  <a:tcPr anchor="ctr" marL="73152" marR="73152">
                    <a:solidFill>
                      <a:srgbClr val="0F2B46"/>
                    </a:solidFill>
                  </a:tcPr>
                </a:tc>
                <a:tc>
                  <a:txBody>
                    <a:bodyPr/>
                    <a:lstStyle/>
                    <a:p>
                      <a:r>
                        <a:rPr sz="1100" b="1">
                          <a:solidFill>
                            <a:srgbClr val="FFFFFF"/>
                          </a:solidFill>
                          <a:latin typeface="Source Sans Pro"/>
                        </a:rPr>
                        <a:t>Posisi 5%</a:t>
                      </a:r>
                    </a:p>
                  </a:txBody>
                  <a:tcPr anchor="ctr" marL="73152" marR="73152">
                    <a:solidFill>
                      <a:srgbClr val="0F2B46"/>
                    </a:solidFill>
                  </a:tcPr>
                </a:tc>
                <a:tc>
                  <a:txBody>
                    <a:bodyPr/>
                    <a:lstStyle/>
                    <a:p>
                      <a:r>
                        <a:rPr sz="1100" b="1">
                          <a:solidFill>
                            <a:srgbClr val="FFFFFF"/>
                          </a:solidFill>
                          <a:latin typeface="Source Sans Pro"/>
                        </a:rPr>
                        <a:t>Posisi 20%</a:t>
                      </a:r>
                    </a:p>
                  </a:txBody>
                  <a:tcPr anchor="ctr" marL="73152" marR="73152">
                    <a:solidFill>
                      <a:srgbClr val="0F2B46"/>
                    </a:solidFill>
                  </a:tcPr>
                </a:tc>
                <a:tc>
                  <a:txBody>
                    <a:bodyPr/>
                    <a:lstStyle/>
                    <a:p>
                      <a:r>
                        <a:rPr sz="1100" b="1">
                          <a:solidFill>
                            <a:srgbClr val="FFFFFF"/>
                          </a:solidFill>
                          <a:latin typeface="Source Sans Pro"/>
                        </a:rPr>
                        <a:t>Posisi 50%</a:t>
                      </a:r>
                    </a:p>
                  </a:txBody>
                  <a:tcPr anchor="ctr" marL="73152" marR="73152">
                    <a:solidFill>
                      <a:srgbClr val="0F2B46"/>
                    </a:solidFill>
                  </a:tcPr>
                </a:tc>
              </a:tr>
              <a:tr h="384048">
                <a:tc>
                  <a:txBody>
                    <a:bodyPr/>
                    <a:lstStyle/>
                    <a:p>
                      <a:r>
                        <a:rPr sz="1100" b="1">
                          <a:solidFill>
                            <a:srgbClr val="222830"/>
                          </a:solidFill>
                          <a:latin typeface="Source Sans Pro"/>
                        </a:rPr>
                        <a:t>Nominal</a:t>
                      </a:r>
                    </a:p>
                  </a:txBody>
                  <a:tcPr anchor="ctr" marL="73152" marR="73152" marT="27432" marB="27432">
                    <a:solidFill>
                      <a:srgbClr val="FFFFFF"/>
                    </a:solidFill>
                  </a:tcPr>
                </a:tc>
                <a:tc>
                  <a:txBody>
                    <a:bodyPr/>
                    <a:lstStyle/>
                    <a:p>
                      <a:r>
                        <a:rPr sz="1100" b="0">
                          <a:solidFill>
                            <a:srgbClr val="222830"/>
                          </a:solidFill>
                          <a:latin typeface="Source Sans Pro"/>
                        </a:rPr>
                        <a:t>Rp15.000.000</a:t>
                      </a:r>
                    </a:p>
                  </a:txBody>
                  <a:tcPr anchor="ctr" marL="73152" marR="73152" marT="27432" marB="27432">
                    <a:solidFill>
                      <a:srgbClr val="FFFFFF"/>
                    </a:solidFill>
                  </a:tcPr>
                </a:tc>
                <a:tc>
                  <a:txBody>
                    <a:bodyPr/>
                    <a:lstStyle/>
                    <a:p>
                      <a:r>
                        <a:rPr sz="1100" b="0">
                          <a:solidFill>
                            <a:srgbClr val="222830"/>
                          </a:solidFill>
                          <a:latin typeface="Source Sans Pro"/>
                        </a:rPr>
                        <a:t>Rp60.000.000</a:t>
                      </a:r>
                    </a:p>
                  </a:txBody>
                  <a:tcPr anchor="ctr" marL="73152" marR="73152" marT="27432" marB="27432">
                    <a:solidFill>
                      <a:srgbClr val="FFFFFF"/>
                    </a:solidFill>
                  </a:tcPr>
                </a:tc>
                <a:tc>
                  <a:txBody>
                    <a:bodyPr/>
                    <a:lstStyle/>
                    <a:p>
                      <a:r>
                        <a:rPr sz="1100" b="0">
                          <a:solidFill>
                            <a:srgbClr val="222830"/>
                          </a:solidFill>
                          <a:latin typeface="Source Sans Pro"/>
                        </a:rPr>
                        <a:t>Rp150.000.000</a:t>
                      </a:r>
                    </a:p>
                  </a:txBody>
                  <a:tcPr anchor="ctr" marL="73152" marR="73152" marT="27432" marB="27432">
                    <a:solidFill>
                      <a:srgbClr val="FFFFFF"/>
                    </a:solidFill>
                  </a:tcPr>
                </a:tc>
              </a:tr>
              <a:tr h="384048">
                <a:tc>
                  <a:txBody>
                    <a:bodyPr/>
                    <a:lstStyle/>
                    <a:p>
                      <a:r>
                        <a:rPr sz="1100" b="1">
                          <a:solidFill>
                            <a:srgbClr val="222830"/>
                          </a:solidFill>
                          <a:latin typeface="Source Sans Pro"/>
                        </a:rPr>
                        <a:t>**Bila turun 90%**</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r>
              <a:tr h="384048">
                <a:tc>
                  <a:txBody>
                    <a:bodyPr/>
                    <a:lstStyle/>
                    <a:p>
                      <a:r>
                        <a:rPr sz="1100" b="1">
                          <a:solidFill>
                            <a:srgbClr val="222830"/>
                          </a:solidFill>
                          <a:latin typeface="Source Sans Pro"/>
                        </a:rPr>
                        <a:t>Kerugian</a:t>
                      </a:r>
                    </a:p>
                  </a:txBody>
                  <a:tcPr anchor="ctr" marL="73152" marR="73152" marT="27432" marB="27432">
                    <a:solidFill>
                      <a:srgbClr val="FFFFFF"/>
                    </a:solidFill>
                  </a:tcPr>
                </a:tc>
                <a:tc>
                  <a:txBody>
                    <a:bodyPr/>
                    <a:lstStyle/>
                    <a:p>
                      <a:r>
                        <a:rPr sz="1100" b="0">
                          <a:solidFill>
                            <a:srgbClr val="222830"/>
                          </a:solidFill>
                          <a:latin typeface="Source Sans Pro"/>
                        </a:rPr>
                        <a:t>Rp13.500.000</a:t>
                      </a:r>
                    </a:p>
                  </a:txBody>
                  <a:tcPr anchor="ctr" marL="73152" marR="73152" marT="27432" marB="27432">
                    <a:solidFill>
                      <a:srgbClr val="FFFFFF"/>
                    </a:solidFill>
                  </a:tcPr>
                </a:tc>
                <a:tc>
                  <a:txBody>
                    <a:bodyPr/>
                    <a:lstStyle/>
                    <a:p>
                      <a:r>
                        <a:rPr sz="1100" b="0">
                          <a:solidFill>
                            <a:srgbClr val="222830"/>
                          </a:solidFill>
                          <a:latin typeface="Source Sans Pro"/>
                        </a:rPr>
                        <a:t>Rp54.000.000</a:t>
                      </a:r>
                    </a:p>
                  </a:txBody>
                  <a:tcPr anchor="ctr" marL="73152" marR="73152" marT="27432" marB="27432">
                    <a:solidFill>
                      <a:srgbClr val="FFFFFF"/>
                    </a:solidFill>
                  </a:tcPr>
                </a:tc>
                <a:tc>
                  <a:txBody>
                    <a:bodyPr/>
                    <a:lstStyle/>
                    <a:p>
                      <a:r>
                        <a:rPr sz="1100" b="0">
                          <a:solidFill>
                            <a:srgbClr val="222830"/>
                          </a:solidFill>
                          <a:latin typeface="Source Sans Pro"/>
                        </a:rPr>
                        <a:t>Rp135.000.000</a:t>
                      </a:r>
                    </a:p>
                  </a:txBody>
                  <a:tcPr anchor="ctr" marL="73152" marR="73152" marT="27432" marB="27432">
                    <a:solidFill>
                      <a:srgbClr val="FFFFFF"/>
                    </a:solidFill>
                  </a:tcPr>
                </a:tc>
              </a:tr>
              <a:tr h="384048">
                <a:tc>
                  <a:txBody>
                    <a:bodyPr/>
                    <a:lstStyle/>
                    <a:p>
                      <a:r>
                        <a:rPr sz="1100" b="1">
                          <a:solidFill>
                            <a:srgbClr val="222830"/>
                          </a:solidFill>
                          <a:latin typeface="Source Sans Pro"/>
                        </a:rPr>
                        <a:t>Dampak portofolio</a:t>
                      </a:r>
                    </a:p>
                  </a:txBody>
                  <a:tcPr anchor="ctr" marL="73152" marR="73152" marT="27432" marB="27432">
                    <a:solidFill>
                      <a:srgbClr val="F1F4F8"/>
                    </a:solidFill>
                  </a:tcPr>
                </a:tc>
                <a:tc>
                  <a:txBody>
                    <a:bodyPr/>
                    <a:lstStyle/>
                    <a:p>
                      <a:r>
                        <a:rPr sz="1100" b="0">
                          <a:solidFill>
                            <a:srgbClr val="222830"/>
                          </a:solidFill>
                          <a:latin typeface="Source Sans Pro"/>
                        </a:rPr>
                        <a:t>**−4,50%**</a:t>
                      </a:r>
                    </a:p>
                  </a:txBody>
                  <a:tcPr anchor="ctr" marL="73152" marR="73152" marT="27432" marB="27432">
                    <a:solidFill>
                      <a:srgbClr val="F1F4F8"/>
                    </a:solidFill>
                  </a:tcPr>
                </a:tc>
                <a:tc>
                  <a:txBody>
                    <a:bodyPr/>
                    <a:lstStyle/>
                    <a:p>
                      <a:r>
                        <a:rPr sz="1100" b="0">
                          <a:solidFill>
                            <a:srgbClr val="222830"/>
                          </a:solidFill>
                          <a:latin typeface="Source Sans Pro"/>
                        </a:rPr>
                        <a:t>**−18,00%**</a:t>
                      </a:r>
                    </a:p>
                  </a:txBody>
                  <a:tcPr anchor="ctr" marL="73152" marR="73152" marT="27432" marB="27432">
                    <a:solidFill>
                      <a:srgbClr val="F1F4F8"/>
                    </a:solidFill>
                  </a:tcPr>
                </a:tc>
                <a:tc>
                  <a:txBody>
                    <a:bodyPr/>
                    <a:lstStyle/>
                    <a:p>
                      <a:r>
                        <a:rPr sz="1100" b="0">
                          <a:solidFill>
                            <a:srgbClr val="222830"/>
                          </a:solidFill>
                          <a:latin typeface="Source Sans Pro"/>
                        </a:rPr>
                        <a:t>**−45,00%**</a:t>
                      </a:r>
                    </a:p>
                  </a:txBody>
                  <a:tcPr anchor="ctr" marL="73152" marR="73152" marT="27432" marB="27432">
                    <a:solidFill>
                      <a:srgbClr val="F1F4F8"/>
                    </a:solidFill>
                  </a:tcPr>
                </a:tc>
              </a:tr>
              <a:tr h="384048">
                <a:tc>
                  <a:txBody>
                    <a:bodyPr/>
                    <a:lstStyle/>
                    <a:p>
                      <a:r>
                        <a:rPr sz="1100" b="1">
                          <a:solidFill>
                            <a:srgbClr val="222830"/>
                          </a:solidFill>
                          <a:latin typeface="Source Sans Pro"/>
                        </a:rPr>
                        <a:t>Nilai portofolio</a:t>
                      </a:r>
                    </a:p>
                  </a:txBody>
                  <a:tcPr anchor="ctr" marL="73152" marR="73152" marT="27432" marB="27432">
                    <a:solidFill>
                      <a:srgbClr val="FFFFFF"/>
                    </a:solidFill>
                  </a:tcPr>
                </a:tc>
                <a:tc>
                  <a:txBody>
                    <a:bodyPr/>
                    <a:lstStyle/>
                    <a:p>
                      <a:r>
                        <a:rPr sz="1100" b="0">
                          <a:solidFill>
                            <a:srgbClr val="222830"/>
                          </a:solidFill>
                          <a:latin typeface="Source Sans Pro"/>
                        </a:rPr>
                        <a:t>Rp286.500.000</a:t>
                      </a:r>
                    </a:p>
                  </a:txBody>
                  <a:tcPr anchor="ctr" marL="73152" marR="73152" marT="27432" marB="27432">
                    <a:solidFill>
                      <a:srgbClr val="FFFFFF"/>
                    </a:solidFill>
                  </a:tcPr>
                </a:tc>
                <a:tc>
                  <a:txBody>
                    <a:bodyPr/>
                    <a:lstStyle/>
                    <a:p>
                      <a:r>
                        <a:rPr sz="1100" b="0">
                          <a:solidFill>
                            <a:srgbClr val="222830"/>
                          </a:solidFill>
                          <a:latin typeface="Source Sans Pro"/>
                        </a:rPr>
                        <a:t>Rp246.000.000</a:t>
                      </a:r>
                    </a:p>
                  </a:txBody>
                  <a:tcPr anchor="ctr" marL="73152" marR="73152" marT="27432" marB="27432">
                    <a:solidFill>
                      <a:srgbClr val="FFFFFF"/>
                    </a:solidFill>
                  </a:tcPr>
                </a:tc>
                <a:tc>
                  <a:txBody>
                    <a:bodyPr/>
                    <a:lstStyle/>
                    <a:p>
                      <a:r>
                        <a:rPr sz="1100" b="0">
                          <a:solidFill>
                            <a:srgbClr val="222830"/>
                          </a:solidFill>
                          <a:latin typeface="Source Sans Pro"/>
                        </a:rPr>
                        <a:t>Rp165.000.000</a:t>
                      </a:r>
                    </a:p>
                  </a:txBody>
                  <a:tcPr anchor="ctr" marL="73152" marR="73152" marT="27432" marB="27432">
                    <a:solidFill>
                      <a:srgbClr val="FFFFFF"/>
                    </a:solidFill>
                  </a:tcPr>
                </a:tc>
              </a:tr>
              <a:tr h="384048">
                <a:tc>
                  <a:txBody>
                    <a:bodyPr/>
                    <a:lstStyle/>
                    <a:p>
                      <a:r>
                        <a:rPr sz="1100" b="1">
                          <a:solidFill>
                            <a:srgbClr val="222830"/>
                          </a:solidFill>
                          <a:latin typeface="Source Sans Pro"/>
                        </a:rPr>
                        <a:t>Kenaikan untuk pulih</a:t>
                      </a:r>
                    </a:p>
                  </a:txBody>
                  <a:tcPr anchor="ctr" marL="73152" marR="73152" marT="27432" marB="27432">
                    <a:solidFill>
                      <a:srgbClr val="F1F4F8"/>
                    </a:solidFill>
                  </a:tcPr>
                </a:tc>
                <a:tc>
                  <a:txBody>
                    <a:bodyPr/>
                    <a:lstStyle/>
                    <a:p>
                      <a:r>
                        <a:rPr sz="1100" b="0">
                          <a:solidFill>
                            <a:srgbClr val="222830"/>
                          </a:solidFill>
                          <a:latin typeface="Source Sans Pro"/>
                        </a:rPr>
                        <a:t>**+4,71%**</a:t>
                      </a:r>
                    </a:p>
                  </a:txBody>
                  <a:tcPr anchor="ctr" marL="73152" marR="73152" marT="27432" marB="27432">
                    <a:solidFill>
                      <a:srgbClr val="F1F4F8"/>
                    </a:solidFill>
                  </a:tcPr>
                </a:tc>
                <a:tc>
                  <a:txBody>
                    <a:bodyPr/>
                    <a:lstStyle/>
                    <a:p>
                      <a:r>
                        <a:rPr sz="1100" b="0">
                          <a:solidFill>
                            <a:srgbClr val="222830"/>
                          </a:solidFill>
                          <a:latin typeface="Source Sans Pro"/>
                        </a:rPr>
                        <a:t>**+21,95%**</a:t>
                      </a:r>
                    </a:p>
                  </a:txBody>
                  <a:tcPr anchor="ctr" marL="73152" marR="73152" marT="27432" marB="27432">
                    <a:solidFill>
                      <a:srgbClr val="F1F4F8"/>
                    </a:solidFill>
                  </a:tcPr>
                </a:tc>
                <a:tc>
                  <a:txBody>
                    <a:bodyPr/>
                    <a:lstStyle/>
                    <a:p>
                      <a:r>
                        <a:rPr sz="1100" b="0">
                          <a:solidFill>
                            <a:srgbClr val="222830"/>
                          </a:solidFill>
                          <a:latin typeface="Source Sans Pro"/>
                        </a:rPr>
                        <a:t>**+81,82%**</a:t>
                      </a:r>
                    </a:p>
                  </a:txBody>
                  <a:tcPr anchor="ctr" marL="73152" marR="73152" marT="27432" marB="27432">
                    <a:solidFill>
                      <a:srgbClr val="F1F4F8"/>
                    </a:solidFill>
                  </a:tcPr>
                </a:tc>
              </a:tr>
              <a:tr h="384048">
                <a:tc>
                  <a:txBody>
                    <a:bodyPr/>
                    <a:lstStyle/>
                    <a:p>
                      <a:r>
                        <a:rPr sz="1100" b="1">
                          <a:solidFill>
                            <a:srgbClr val="222830"/>
                          </a:solidFill>
                          <a:latin typeface="Source Sans Pro"/>
                        </a:rPr>
                        <a:t>**Bila naik 300%**</a:t>
                      </a:r>
                    </a:p>
                  </a:txBody>
                  <a:tcPr anchor="ctr" marL="73152" marR="73152" marT="27432" marB="27432">
                    <a:solidFill>
                      <a:srgbClr val="FFFFFF"/>
                    </a:solidFill>
                  </a:tcPr>
                </a:tc>
                <a:tc>
                  <a:txBody>
                    <a:bodyPr/>
                    <a:lstStyle/>
                    <a:p>
                      <a:r>
                        <a:rPr sz="1100" b="0">
                          <a:solidFill>
                            <a:srgbClr val="222830"/>
                          </a:solidFill>
                          <a:latin typeface="Source Sans Pro"/>
                        </a:rPr>
                        <a:t> </a:t>
                      </a:r>
                    </a:p>
                  </a:txBody>
                  <a:tcPr anchor="ctr" marL="73152" marR="73152" marT="27432" marB="27432">
                    <a:solidFill>
                      <a:srgbClr val="FFFFFF"/>
                    </a:solidFill>
                  </a:tcPr>
                </a:tc>
                <a:tc>
                  <a:txBody>
                    <a:bodyPr/>
                    <a:lstStyle/>
                    <a:p>
                      <a:r>
                        <a:rPr sz="1100" b="0">
                          <a:solidFill>
                            <a:srgbClr val="222830"/>
                          </a:solidFill>
                          <a:latin typeface="Source Sans Pro"/>
                        </a:rPr>
                        <a:t> </a:t>
                      </a:r>
                    </a:p>
                  </a:txBody>
                  <a:tcPr anchor="ctr" marL="73152" marR="73152" marT="27432" marB="27432">
                    <a:solidFill>
                      <a:srgbClr val="FFFFFF"/>
                    </a:solidFill>
                  </a:tcPr>
                </a:tc>
                <a:tc>
                  <a:txBody>
                    <a:bodyPr/>
                    <a:lstStyle/>
                    <a:p>
                      <a:r>
                        <a:rPr sz="1100" b="0">
                          <a:solidFill>
                            <a:srgbClr val="222830"/>
                          </a:solidFill>
                          <a:latin typeface="Source Sans Pro"/>
                        </a:rPr>
                        <a:t> </a:t>
                      </a:r>
                    </a:p>
                  </a:txBody>
                  <a:tcPr anchor="ctr" marL="73152" marR="73152" marT="27432" marB="27432">
                    <a:solidFill>
                      <a:srgbClr val="FFFFFF"/>
                    </a:solidFill>
                  </a:tcPr>
                </a:tc>
              </a:tr>
              <a:tr h="384048">
                <a:tc>
                  <a:txBody>
                    <a:bodyPr/>
                    <a:lstStyle/>
                    <a:p>
                      <a:r>
                        <a:rPr sz="1100" b="1">
                          <a:solidFill>
                            <a:srgbClr val="222830"/>
                          </a:solidFill>
                          <a:latin typeface="Source Sans Pro"/>
                        </a:rPr>
                        <a:t>Keuntungan</a:t>
                      </a:r>
                    </a:p>
                  </a:txBody>
                  <a:tcPr anchor="ctr" marL="73152" marR="73152" marT="27432" marB="27432">
                    <a:solidFill>
                      <a:srgbClr val="F1F4F8"/>
                    </a:solidFill>
                  </a:tcPr>
                </a:tc>
                <a:tc>
                  <a:txBody>
                    <a:bodyPr/>
                    <a:lstStyle/>
                    <a:p>
                      <a:r>
                        <a:rPr sz="1100" b="0">
                          <a:solidFill>
                            <a:srgbClr val="222830"/>
                          </a:solidFill>
                          <a:latin typeface="Source Sans Pro"/>
                        </a:rPr>
                        <a:t>Rp45.000.000</a:t>
                      </a:r>
                    </a:p>
                  </a:txBody>
                  <a:tcPr anchor="ctr" marL="73152" marR="73152" marT="27432" marB="27432">
                    <a:solidFill>
                      <a:srgbClr val="F1F4F8"/>
                    </a:solidFill>
                  </a:tcPr>
                </a:tc>
                <a:tc>
                  <a:txBody>
                    <a:bodyPr/>
                    <a:lstStyle/>
                    <a:p>
                      <a:r>
                        <a:rPr sz="1100" b="0">
                          <a:solidFill>
                            <a:srgbClr val="222830"/>
                          </a:solidFill>
                          <a:latin typeface="Source Sans Pro"/>
                        </a:rPr>
                        <a:t>Rp180.000.000</a:t>
                      </a:r>
                    </a:p>
                  </a:txBody>
                  <a:tcPr anchor="ctr" marL="73152" marR="73152" marT="27432" marB="27432">
                    <a:solidFill>
                      <a:srgbClr val="F1F4F8"/>
                    </a:solidFill>
                  </a:tcPr>
                </a:tc>
                <a:tc>
                  <a:txBody>
                    <a:bodyPr/>
                    <a:lstStyle/>
                    <a:p>
                      <a:r>
                        <a:rPr sz="1100" b="0">
                          <a:solidFill>
                            <a:srgbClr val="222830"/>
                          </a:solidFill>
                          <a:latin typeface="Source Sans Pro"/>
                        </a:rPr>
                        <a:t>Rp450.000.000</a:t>
                      </a:r>
                    </a:p>
                  </a:txBody>
                  <a:tcPr anchor="ctr" marL="73152" marR="73152" marT="27432" marB="27432">
                    <a:solidFill>
                      <a:srgbClr val="F1F4F8"/>
                    </a:solidFill>
                  </a:tcPr>
                </a:tc>
              </a:tr>
              <a:tr h="384048">
                <a:tc>
                  <a:txBody>
                    <a:bodyPr/>
                    <a:lstStyle/>
                    <a:p>
                      <a:r>
                        <a:rPr sz="1100" b="1">
                          <a:solidFill>
                            <a:srgbClr val="222830"/>
                          </a:solidFill>
                          <a:latin typeface="Source Sans Pro"/>
                        </a:rPr>
                        <a:t>Dampak portofolio</a:t>
                      </a:r>
                    </a:p>
                  </a:txBody>
                  <a:tcPr anchor="ctr" marL="73152" marR="73152" marT="27432" marB="27432">
                    <a:solidFill>
                      <a:srgbClr val="FFFFFF"/>
                    </a:solidFill>
                  </a:tcPr>
                </a:tc>
                <a:tc>
                  <a:txBody>
                    <a:bodyPr/>
                    <a:lstStyle/>
                    <a:p>
                      <a:r>
                        <a:rPr sz="1100" b="0">
                          <a:solidFill>
                            <a:srgbClr val="222830"/>
                          </a:solidFill>
                          <a:latin typeface="Source Sans Pro"/>
                        </a:rPr>
                        <a:t>**+15,00%**</a:t>
                      </a:r>
                    </a:p>
                  </a:txBody>
                  <a:tcPr anchor="ctr" marL="73152" marR="73152" marT="27432" marB="27432">
                    <a:solidFill>
                      <a:srgbClr val="FFFFFF"/>
                    </a:solidFill>
                  </a:tcPr>
                </a:tc>
                <a:tc>
                  <a:txBody>
                    <a:bodyPr/>
                    <a:lstStyle/>
                    <a:p>
                      <a:r>
                        <a:rPr sz="1100" b="0">
                          <a:solidFill>
                            <a:srgbClr val="222830"/>
                          </a:solidFill>
                          <a:latin typeface="Source Sans Pro"/>
                        </a:rPr>
                        <a:t>**+60,00%**</a:t>
                      </a:r>
                    </a:p>
                  </a:txBody>
                  <a:tcPr anchor="ctr" marL="73152" marR="73152" marT="27432" marB="27432">
                    <a:solidFill>
                      <a:srgbClr val="FFFFFF"/>
                    </a:solidFill>
                  </a:tcPr>
                </a:tc>
                <a:tc>
                  <a:txBody>
                    <a:bodyPr/>
                    <a:lstStyle/>
                    <a:p>
                      <a:r>
                        <a:rPr sz="1100" b="0">
                          <a:solidFill>
                            <a:srgbClr val="222830"/>
                          </a:solidFill>
                          <a:latin typeface="Source Sans Pro"/>
                        </a:rPr>
                        <a:t>**+150,00%**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Posisi</a:t>
                      </a:r>
                    </a:p>
                  </a:txBody>
                  <a:tcPr anchor="ctr" marL="73152" marR="73152">
                    <a:solidFill>
                      <a:srgbClr val="0F2B46"/>
                    </a:solidFill>
                  </a:tcPr>
                </a:tc>
                <a:tc>
                  <a:txBody>
                    <a:bodyPr/>
                    <a:lstStyle/>
                    <a:p>
                      <a:r>
                        <a:rPr sz="1300" b="1">
                          <a:solidFill>
                            <a:srgbClr val="FFFFFF"/>
                          </a:solidFill>
                          <a:latin typeface="Source Sans Pro"/>
                        </a:rPr>
                        <a:t>Kerugian portofolio</a:t>
                      </a:r>
                    </a:p>
                  </a:txBody>
                  <a:tcPr anchor="ctr" marL="73152" marR="73152">
                    <a:solidFill>
                      <a:srgbClr val="0F2B46"/>
                    </a:solidFill>
                  </a:tcPr>
                </a:tc>
                <a:tc>
                  <a:txBody>
                    <a:bodyPr/>
                    <a:lstStyle/>
                    <a:p>
                      <a:r>
                        <a:rPr sz="1300" b="1">
                          <a:solidFill>
                            <a:srgbClr val="FFFFFF"/>
                          </a:solidFill>
                          <a:latin typeface="Source Sans Pro"/>
                        </a:rPr>
                        <a:t>Tahun tambahan untuk pulih</a:t>
                      </a:r>
                    </a:p>
                  </a:txBody>
                  <a:tcPr anchor="ctr" marL="73152" marR="73152">
                    <a:solidFill>
                      <a:srgbClr val="0F2B46"/>
                    </a:solidFill>
                  </a:tcPr>
                </a:tc>
              </a:tr>
              <a:tr h="384048">
                <a:tc>
                  <a:txBody>
                    <a:bodyPr/>
                    <a:lstStyle/>
                    <a:p>
                      <a:r>
                        <a:rPr sz="1300" b="1">
                          <a:solidFill>
                            <a:srgbClr val="222830"/>
                          </a:solidFill>
                          <a:latin typeface="Source Sans Pro"/>
                        </a:rPr>
                        <a:t>5%</a:t>
                      </a:r>
                    </a:p>
                  </a:txBody>
                  <a:tcPr anchor="ctr" marL="73152" marR="73152" marT="27432" marB="27432">
                    <a:solidFill>
                      <a:srgbClr val="FFFFFF"/>
                    </a:solidFill>
                  </a:tcPr>
                </a:tc>
                <a:tc>
                  <a:txBody>
                    <a:bodyPr/>
                    <a:lstStyle/>
                    <a:p>
                      <a:r>
                        <a:rPr sz="1300" b="0">
                          <a:solidFill>
                            <a:srgbClr val="222830"/>
                          </a:solidFill>
                          <a:latin typeface="Source Sans Pro"/>
                        </a:rPr>
                        <a:t>4,50%</a:t>
                      </a:r>
                    </a:p>
                  </a:txBody>
                  <a:tcPr anchor="ctr" marL="73152" marR="73152" marT="27432" marB="27432">
                    <a:solidFill>
                      <a:srgbClr val="FFFFFF"/>
                    </a:solidFill>
                  </a:tcPr>
                </a:tc>
                <a:tc>
                  <a:txBody>
                    <a:bodyPr/>
                    <a:lstStyle/>
                    <a:p>
                      <a:r>
                        <a:rPr sz="1300" b="0">
                          <a:solidFill>
                            <a:srgbClr val="222830"/>
                          </a:solidFill>
                          <a:latin typeface="Source Sans Pro"/>
                        </a:rPr>
                        <a:t>**0,58 tahun**</a:t>
                      </a:r>
                    </a:p>
                  </a:txBody>
                  <a:tcPr anchor="ctr" marL="73152" marR="73152" marT="27432" marB="27432">
                    <a:solidFill>
                      <a:srgbClr val="FFFFFF"/>
                    </a:solidFill>
                  </a:tcPr>
                </a:tc>
              </a:tr>
              <a:tr h="384048">
                <a:tc>
                  <a:txBody>
                    <a:bodyPr/>
                    <a:lstStyle/>
                    <a:p>
                      <a:r>
                        <a:rPr sz="1300" b="1">
                          <a:solidFill>
                            <a:srgbClr val="222830"/>
                          </a:solidFill>
                          <a:latin typeface="Source Sans Pro"/>
                        </a:rPr>
                        <a:t>20%</a:t>
                      </a:r>
                    </a:p>
                  </a:txBody>
                  <a:tcPr anchor="ctr" marL="73152" marR="73152" marT="27432" marB="27432">
                    <a:solidFill>
                      <a:srgbClr val="F1F4F8"/>
                    </a:solidFill>
                  </a:tcPr>
                </a:tc>
                <a:tc>
                  <a:txBody>
                    <a:bodyPr/>
                    <a:lstStyle/>
                    <a:p>
                      <a:r>
                        <a:rPr sz="1300" b="0">
                          <a:solidFill>
                            <a:srgbClr val="222830"/>
                          </a:solidFill>
                          <a:latin typeface="Source Sans Pro"/>
                        </a:rPr>
                        <a:t>18,00%</a:t>
                      </a:r>
                    </a:p>
                  </a:txBody>
                  <a:tcPr anchor="ctr" marL="73152" marR="73152" marT="27432" marB="27432">
                    <a:solidFill>
                      <a:srgbClr val="F1F4F8"/>
                    </a:solidFill>
                  </a:tcPr>
                </a:tc>
                <a:tc>
                  <a:txBody>
                    <a:bodyPr/>
                    <a:lstStyle/>
                    <a:p>
                      <a:r>
                        <a:rPr sz="1300" b="0">
                          <a:solidFill>
                            <a:srgbClr val="222830"/>
                          </a:solidFill>
                          <a:latin typeface="Source Sans Pro"/>
                        </a:rPr>
                        <a:t>**2,52 tahun**</a:t>
                      </a:r>
                    </a:p>
                  </a:txBody>
                  <a:tcPr anchor="ctr" marL="73152" marR="73152" marT="27432" marB="27432">
                    <a:solidFill>
                      <a:srgbClr val="F1F4F8"/>
                    </a:solidFill>
                  </a:tcPr>
                </a:tc>
              </a:tr>
              <a:tr h="384048">
                <a:tc>
                  <a:txBody>
                    <a:bodyPr/>
                    <a:lstStyle/>
                    <a:p>
                      <a:r>
                        <a:rPr sz="1300" b="1">
                          <a:solidFill>
                            <a:srgbClr val="222830"/>
                          </a:solidFill>
                          <a:latin typeface="Source Sans Pro"/>
                        </a:rPr>
                        <a:t>50%</a:t>
                      </a:r>
                    </a:p>
                  </a:txBody>
                  <a:tcPr anchor="ctr" marL="73152" marR="73152" marT="27432" marB="27432">
                    <a:solidFill>
                      <a:srgbClr val="FFFFFF"/>
                    </a:solidFill>
                  </a:tcPr>
                </a:tc>
                <a:tc>
                  <a:txBody>
                    <a:bodyPr/>
                    <a:lstStyle/>
                    <a:p>
                      <a:r>
                        <a:rPr sz="1300" b="0">
                          <a:solidFill>
                            <a:srgbClr val="222830"/>
                          </a:solidFill>
                          <a:latin typeface="Source Sans Pro"/>
                        </a:rPr>
                        <a:t>45,00%</a:t>
                      </a:r>
                    </a:p>
                  </a:txBody>
                  <a:tcPr anchor="ctr" marL="73152" marR="73152" marT="27432" marB="27432">
                    <a:solidFill>
                      <a:srgbClr val="FFFFFF"/>
                    </a:solidFill>
                  </a:tcPr>
                </a:tc>
                <a:tc>
                  <a:txBody>
                    <a:bodyPr/>
                    <a:lstStyle/>
                    <a:p>
                      <a:r>
                        <a:rPr sz="1300" b="0">
                          <a:solidFill>
                            <a:srgbClr val="222830"/>
                          </a:solidFill>
                          <a:latin typeface="Source Sans Pro"/>
                        </a:rPr>
                        <a:t>**7,59 tahun**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Perhitungan</a:t>
                      </a:r>
                    </a:p>
                  </a:txBody>
                  <a:tcPr anchor="ctr" marL="73152" marR="73152">
                    <a:solidFill>
                      <a:srgbClr val="0F2B46"/>
                    </a:solidFill>
                  </a:tcPr>
                </a:tc>
                <a:tc>
                  <a:txBody>
                    <a:bodyPr/>
                    <a:lstStyle/>
                    <a:p>
                      <a:r>
                        <a:rPr sz="1300" b="1">
                          <a:solidFill>
                            <a:srgbClr val="FFFFFF"/>
                          </a:solidFill>
                          <a:latin typeface="Source Sans Pro"/>
                        </a:rPr>
                        <a:t>Rp</a:t>
                      </a:r>
                    </a:p>
                  </a:txBody>
                  <a:tcPr anchor="ctr" marL="73152" marR="73152">
                    <a:solidFill>
                      <a:srgbClr val="0F2B46"/>
                    </a:solidFill>
                  </a:tcPr>
                </a:tc>
              </a:tr>
              <a:tr h="384048">
                <a:tc>
                  <a:txBody>
                    <a:bodyPr/>
                    <a:lstStyle/>
                    <a:p>
                      <a:r>
                        <a:rPr sz="1300" b="1">
                          <a:solidFill>
                            <a:srgbClr val="222830"/>
                          </a:solidFill>
                          <a:latin typeface="Source Sans Pro"/>
                        </a:rPr>
                        <a:t>Biaya penyelenggara</a:t>
                      </a:r>
                    </a:p>
                  </a:txBody>
                  <a:tcPr anchor="ctr" marL="73152" marR="73152" marT="27432" marB="27432">
                    <a:solidFill>
                      <a:srgbClr val="FFFFFF"/>
                    </a:solidFill>
                  </a:tcPr>
                </a:tc>
                <a:tc>
                  <a:txBody>
                    <a:bodyPr/>
                    <a:lstStyle/>
                    <a:p>
                      <a:r>
                        <a:rPr sz="1300" b="0">
                          <a:solidFill>
                            <a:srgbClr val="222830"/>
                          </a:solidFill>
                          <a:latin typeface="Source Sans Pro"/>
                        </a:rPr>
                        <a:t>50.000.000 × 0,20%</a:t>
                      </a:r>
                    </a:p>
                  </a:txBody>
                  <a:tcPr anchor="ctr" marL="73152" marR="73152" marT="27432" marB="27432">
                    <a:solidFill>
                      <a:srgbClr val="FFFFFF"/>
                    </a:solidFill>
                  </a:tcPr>
                </a:tc>
                <a:tc>
                  <a:txBody>
                    <a:bodyPr/>
                    <a:lstStyle/>
                    <a:p>
                      <a:r>
                        <a:rPr sz="1300" b="0">
                          <a:solidFill>
                            <a:srgbClr val="222830"/>
                          </a:solidFill>
                          <a:latin typeface="Source Sans Pro"/>
                        </a:rPr>
                        <a:t>100.000</a:t>
                      </a:r>
                    </a:p>
                  </a:txBody>
                  <a:tcPr anchor="ctr" marL="73152" marR="73152" marT="27432" marB="27432">
                    <a:solidFill>
                      <a:srgbClr val="FFFFFF"/>
                    </a:solidFill>
                  </a:tcPr>
                </a:tc>
              </a:tr>
              <a:tr h="384048">
                <a:tc>
                  <a:txBody>
                    <a:bodyPr/>
                    <a:lstStyle/>
                    <a:p>
                      <a:r>
                        <a:rPr sz="1300" b="1">
                          <a:solidFill>
                            <a:srgbClr val="222830"/>
                          </a:solidFill>
                          <a:latin typeface="Source Sans Pro"/>
                        </a:rPr>
                        <a:t>Pajak transaksi</a:t>
                      </a:r>
                    </a:p>
                  </a:txBody>
                  <a:tcPr anchor="ctr" marL="73152" marR="73152" marT="27432" marB="27432">
                    <a:solidFill>
                      <a:srgbClr val="F1F4F8"/>
                    </a:solidFill>
                  </a:tcPr>
                </a:tc>
                <a:tc>
                  <a:txBody>
                    <a:bodyPr/>
                    <a:lstStyle/>
                    <a:p>
                      <a:r>
                        <a:rPr sz="1300" b="0">
                          <a:solidFill>
                            <a:srgbClr val="222830"/>
                          </a:solidFill>
                          <a:latin typeface="Source Sans Pro"/>
                        </a:rPr>
                        <a:t>50.000.000 × 0,21%</a:t>
                      </a:r>
                    </a:p>
                  </a:txBody>
                  <a:tcPr anchor="ctr" marL="73152" marR="73152" marT="27432" marB="27432">
                    <a:solidFill>
                      <a:srgbClr val="F1F4F8"/>
                    </a:solidFill>
                  </a:tcPr>
                </a:tc>
                <a:tc>
                  <a:txBody>
                    <a:bodyPr/>
                    <a:lstStyle/>
                    <a:p>
                      <a:r>
                        <a:rPr sz="1300" b="0">
                          <a:solidFill>
                            <a:srgbClr val="222830"/>
                          </a:solidFill>
                          <a:latin typeface="Source Sans Pro"/>
                        </a:rPr>
                        <a:t>105.000</a:t>
                      </a:r>
                    </a:p>
                  </a:txBody>
                  <a:tcPr anchor="ctr" marL="73152" marR="73152" marT="27432" marB="27432">
                    <a:solidFill>
                      <a:srgbClr val="F1F4F8"/>
                    </a:solidFill>
                  </a:tcPr>
                </a:tc>
              </a:tr>
              <a:tr h="384048">
                <a:tc>
                  <a:txBody>
                    <a:bodyPr/>
                    <a:lstStyle/>
                    <a:p>
                      <a:r>
                        <a:rPr sz="1300" b="1">
                          <a:solidFill>
                            <a:srgbClr val="222830"/>
                          </a:solidFill>
                          <a:latin typeface="Source Sans Pro"/>
                        </a:rPr>
                        <a:t>Setengah selisih</a:t>
                      </a:r>
                    </a:p>
                  </a:txBody>
                  <a:tcPr anchor="ctr" marL="73152" marR="73152" marT="27432" marB="27432">
                    <a:solidFill>
                      <a:srgbClr val="FFFFFF"/>
                    </a:solidFill>
                  </a:tcPr>
                </a:tc>
                <a:tc>
                  <a:txBody>
                    <a:bodyPr/>
                    <a:lstStyle/>
                    <a:p>
                      <a:r>
                        <a:rPr sz="1300" b="0">
                          <a:solidFill>
                            <a:srgbClr val="222830"/>
                          </a:solidFill>
                          <a:latin typeface="Source Sans Pro"/>
                        </a:rPr>
                        <a:t>50.000.000 × 0,075%</a:t>
                      </a:r>
                    </a:p>
                  </a:txBody>
                  <a:tcPr anchor="ctr" marL="73152" marR="73152" marT="27432" marB="27432">
                    <a:solidFill>
                      <a:srgbClr val="FFFFFF"/>
                    </a:solidFill>
                  </a:tcPr>
                </a:tc>
                <a:tc>
                  <a:txBody>
                    <a:bodyPr/>
                    <a:lstStyle/>
                    <a:p>
                      <a:r>
                        <a:rPr sz="1300" b="0">
                          <a:solidFill>
                            <a:srgbClr val="222830"/>
                          </a:solidFill>
                          <a:latin typeface="Source Sans Pro"/>
                        </a:rPr>
                        <a:t>37.500</a:t>
                      </a:r>
                    </a:p>
                  </a:txBody>
                  <a:tcPr anchor="ctr" marL="73152" marR="73152" marT="27432" marB="27432">
                    <a:solidFill>
                      <a:srgbClr val="FFFFFF"/>
                    </a:solidFill>
                  </a:tcPr>
                </a:tc>
              </a:tr>
              <a:tr h="384048">
                <a:tc>
                  <a:txBody>
                    <a:bodyPr/>
                    <a:lstStyle/>
                    <a:p>
                      <a:r>
                        <a:rPr sz="1300" b="1">
                          <a:solidFill>
                            <a:srgbClr val="222830"/>
                          </a:solidFill>
                          <a:latin typeface="Source Sans Pro"/>
                        </a:rPr>
                        <a:t>**Total masuk**</a:t>
                      </a:r>
                    </a:p>
                  </a:txBody>
                  <a:tcPr anchor="ctr" marL="73152" marR="73152" marT="27432" marB="27432">
                    <a:solidFill>
                      <a:srgbClr val="F1F4F8"/>
                    </a:solidFill>
                  </a:tcPr>
                </a:tc>
                <a:tc>
                  <a:txBody>
                    <a:bodyPr/>
                    <a:lstStyle/>
                    <a:p>
                      <a:r>
                        <a:rPr sz="1300" b="0">
                          <a:solidFill>
                            <a:srgbClr val="222830"/>
                          </a:solidFill>
                          <a:latin typeface="Source Sans Pro"/>
                        </a:rPr>
                        <a:t> </a:t>
                      </a:r>
                    </a:p>
                  </a:txBody>
                  <a:tcPr anchor="ctr" marL="73152" marR="73152" marT="27432" marB="27432">
                    <a:solidFill>
                      <a:srgbClr val="F1F4F8"/>
                    </a:solidFill>
                  </a:tcPr>
                </a:tc>
                <a:tc>
                  <a:txBody>
                    <a:bodyPr/>
                    <a:lstStyle/>
                    <a:p>
                      <a:r>
                        <a:rPr sz="1300" b="0">
                          <a:solidFill>
                            <a:srgbClr val="222830"/>
                          </a:solidFill>
                          <a:latin typeface="Source Sans Pro"/>
                        </a:rPr>
                        <a:t>**242.500**</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Rp</a:t>
                      </a:r>
                    </a:p>
                  </a:txBody>
                  <a:tcPr anchor="ctr" marL="73152" marR="73152">
                    <a:solidFill>
                      <a:srgbClr val="0F2B46"/>
                    </a:solidFill>
                  </a:tcPr>
                </a:tc>
              </a:tr>
              <a:tr h="384048">
                <a:tc>
                  <a:txBody>
                    <a:bodyPr/>
                    <a:lstStyle/>
                    <a:p>
                      <a:r>
                        <a:rPr sz="1300" b="1">
                          <a:solidFill>
                            <a:srgbClr val="222830"/>
                          </a:solidFill>
                          <a:latin typeface="Source Sans Pro"/>
                        </a:rPr>
                        <a:t>Biaya penyelenggara</a:t>
                      </a:r>
                    </a:p>
                  </a:txBody>
                  <a:tcPr anchor="ctr" marL="73152" marR="73152" marT="27432" marB="27432">
                    <a:solidFill>
                      <a:srgbClr val="FFFFFF"/>
                    </a:solidFill>
                  </a:tcPr>
                </a:tc>
                <a:tc>
                  <a:txBody>
                    <a:bodyPr/>
                    <a:lstStyle/>
                    <a:p>
                      <a:r>
                        <a:rPr sz="1300" b="0">
                          <a:solidFill>
                            <a:srgbClr val="222830"/>
                          </a:solidFill>
                          <a:latin typeface="Source Sans Pro"/>
                        </a:rPr>
                        <a:t>100.000</a:t>
                      </a:r>
                    </a:p>
                  </a:txBody>
                  <a:tcPr anchor="ctr" marL="73152" marR="73152" marT="27432" marB="27432">
                    <a:solidFill>
                      <a:srgbClr val="FFFFFF"/>
                    </a:solidFill>
                  </a:tcPr>
                </a:tc>
              </a:tr>
              <a:tr h="384048">
                <a:tc>
                  <a:txBody>
                    <a:bodyPr/>
                    <a:lstStyle/>
                    <a:p>
                      <a:r>
                        <a:rPr sz="1300" b="1">
                          <a:solidFill>
                            <a:srgbClr val="222830"/>
                          </a:solidFill>
                          <a:latin typeface="Source Sans Pro"/>
                        </a:rPr>
                        <a:t>Pajak transaksi</a:t>
                      </a:r>
                    </a:p>
                  </a:txBody>
                  <a:tcPr anchor="ctr" marL="73152" marR="73152" marT="27432" marB="27432">
                    <a:solidFill>
                      <a:srgbClr val="F1F4F8"/>
                    </a:solidFill>
                  </a:tcPr>
                </a:tc>
                <a:tc>
                  <a:txBody>
                    <a:bodyPr/>
                    <a:lstStyle/>
                    <a:p>
                      <a:r>
                        <a:rPr sz="1300" b="0">
                          <a:solidFill>
                            <a:srgbClr val="222830"/>
                          </a:solidFill>
                          <a:latin typeface="Source Sans Pro"/>
                        </a:rPr>
                        <a:t>105.000</a:t>
                      </a:r>
                    </a:p>
                  </a:txBody>
                  <a:tcPr anchor="ctr" marL="73152" marR="73152" marT="27432" marB="27432">
                    <a:solidFill>
                      <a:srgbClr val="F1F4F8"/>
                    </a:solidFill>
                  </a:tcPr>
                </a:tc>
              </a:tr>
              <a:tr h="384048">
                <a:tc>
                  <a:txBody>
                    <a:bodyPr/>
                    <a:lstStyle/>
                    <a:p>
                      <a:r>
                        <a:rPr sz="1300" b="1">
                          <a:solidFill>
                            <a:srgbClr val="222830"/>
                          </a:solidFill>
                          <a:latin typeface="Source Sans Pro"/>
                        </a:rPr>
                        <a:t>Setengah selisih</a:t>
                      </a:r>
                    </a:p>
                  </a:txBody>
                  <a:tcPr anchor="ctr" marL="73152" marR="73152" marT="27432" marB="27432">
                    <a:solidFill>
                      <a:srgbClr val="FFFFFF"/>
                    </a:solidFill>
                  </a:tcPr>
                </a:tc>
                <a:tc>
                  <a:txBody>
                    <a:bodyPr/>
                    <a:lstStyle/>
                    <a:p>
                      <a:r>
                        <a:rPr sz="1300" b="0">
                          <a:solidFill>
                            <a:srgbClr val="222830"/>
                          </a:solidFill>
                          <a:latin typeface="Source Sans Pro"/>
                        </a:rPr>
                        <a:t>37.500</a:t>
                      </a:r>
                    </a:p>
                  </a:txBody>
                  <a:tcPr anchor="ctr" marL="73152" marR="73152" marT="27432" marB="27432">
                    <a:solidFill>
                      <a:srgbClr val="FFFFFF"/>
                    </a:solidFill>
                  </a:tcPr>
                </a:tc>
              </a:tr>
              <a:tr h="384048">
                <a:tc>
                  <a:txBody>
                    <a:bodyPr/>
                    <a:lstStyle/>
                    <a:p>
                      <a:r>
                        <a:rPr sz="1300" b="1">
                          <a:solidFill>
                            <a:srgbClr val="222830"/>
                          </a:solidFill>
                          <a:latin typeface="Source Sans Pro"/>
                        </a:rPr>
                        <a:t>Penarikan ke dompet</a:t>
                      </a:r>
                    </a:p>
                  </a:txBody>
                  <a:tcPr anchor="ctr" marL="73152" marR="73152" marT="27432" marB="27432">
                    <a:solidFill>
                      <a:srgbClr val="F1F4F8"/>
                    </a:solidFill>
                  </a:tcPr>
                </a:tc>
                <a:tc>
                  <a:txBody>
                    <a:bodyPr/>
                    <a:lstStyle/>
                    <a:p>
                      <a:r>
                        <a:rPr sz="1300" b="0">
                          <a:solidFill>
                            <a:srgbClr val="222830"/>
                          </a:solidFill>
                          <a:latin typeface="Source Sans Pro"/>
                        </a:rPr>
                        <a:t>75.000</a:t>
                      </a:r>
                    </a:p>
                  </a:txBody>
                  <a:tcPr anchor="ctr" marL="73152" marR="73152" marT="27432" marB="27432">
                    <a:solidFill>
                      <a:srgbClr val="F1F4F8"/>
                    </a:solidFill>
                  </a:tcPr>
                </a:tc>
              </a:tr>
              <a:tr h="384048">
                <a:tc>
                  <a:txBody>
                    <a:bodyPr/>
                    <a:lstStyle/>
                    <a:p>
                      <a:r>
                        <a:rPr sz="1300" b="1">
                          <a:solidFill>
                            <a:srgbClr val="222830"/>
                          </a:solidFill>
                          <a:latin typeface="Source Sans Pro"/>
                        </a:rPr>
                        <a:t>**Total keluar**</a:t>
                      </a:r>
                    </a:p>
                  </a:txBody>
                  <a:tcPr anchor="ctr" marL="73152" marR="73152" marT="27432" marB="27432">
                    <a:solidFill>
                      <a:srgbClr val="FFFFFF"/>
                    </a:solidFill>
                  </a:tcPr>
                </a:tc>
                <a:tc>
                  <a:txBody>
                    <a:bodyPr/>
                    <a:lstStyle/>
                    <a:p>
                      <a:r>
                        <a:rPr sz="1300" b="0">
                          <a:solidFill>
                            <a:srgbClr val="222830"/>
                          </a:solidFill>
                          <a:latin typeface="Source Sans Pro"/>
                        </a:rPr>
                        <a:t>**317.500**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Biaya keluar</a:t>
            </a:r>
            <a:r>
              <a:rPr sz="1700" b="0">
                <a:solidFill>
                  <a:srgbClr val="222830"/>
                </a:solidFill>
                <a:latin typeface="Source Sans Pro"/>
              </a:rPr>
              <a:t> (diasumsikan nilai serupa):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Uji pemulihan terkendali</a:t>
            </a:r>
            <a:r>
              <a:rPr sz="1700" b="0">
                <a:solidFill>
                  <a:srgbClr val="222830"/>
                </a:solidFill>
                <a:latin typeface="Source Sans Pro"/>
              </a:rPr>
              <a:t> — pulihkan dompet di perangkat berbeda dengan saldo kecil. </a:t>
            </a:r>
            <a:r>
              <a:rPr sz="1700" b="1">
                <a:solidFill>
                  <a:srgbClr val="222830"/>
                </a:solidFill>
                <a:latin typeface="Source Sans Pro"/>
              </a:rPr>
              <a:t>Lampirkan bukti bahwa uji ini dilakukan.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Pernyataan pemahaman</a:t>
            </a:r>
            <a:r>
              <a:rPr sz="1700" b="0">
                <a:solidFill>
                  <a:srgbClr val="222830"/>
                </a:solidFill>
                <a:latin typeface="Source Sans Pro"/>
              </a:rPr>
              <a:t>, ditandatangani: bahwa kehilangan frasa pemulihan berarti kehilangan permanen tanpa jalur pemulihan dari pihak mana pun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berapa tahun mundurnya rencana keuangan Anda</a:t>
            </a:r>
            <a:r>
              <a:rPr sz="1700" b="0">
                <a:solidFill>
                  <a:srgbClr val="222830"/>
                </a:solidFill>
                <a:latin typeface="Source Sans Pro"/>
              </a:rPr>
              <a:t> (rumus Contoh 1). Nyatakan apakah rencana Anda masih berjalan.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Sumber nilai ketiga aset dikategorikan benar</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Seluruh klaim dari sumber independen yang dapat diverifikasi</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Menjelaskan sumber nilai dengan bahasa sendiri</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Uji nol lengkap dengan tahun mundurnya rencana</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**Uji pemulihan dilakukan dengan bukti**; seluruh prosedur tertulis</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 &amp; etika**</a:t>
                      </a:r>
                    </a:p>
                  </a:txBody>
                  <a:tcPr anchor="ctr" marL="73152" marR="73152" marT="27432" marB="27432">
                    <a:solidFill>
                      <a:srgbClr val="F1F4F8"/>
                    </a:solidFill>
                  </a:tcPr>
                </a:tc>
                <a:tc>
                  <a:txBody>
                    <a:bodyPr/>
                    <a:lstStyle/>
                    <a:p>
                      <a:r>
                        <a:rPr sz="1300" b="0">
                          <a:solidFill>
                            <a:srgbClr val="222830"/>
                          </a:solidFill>
                          <a:latin typeface="Source Sans Pro"/>
                        </a:rPr>
                        <a:t>Menyajikan kerugian potensial dengan angka</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L1.7</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