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sumber nilai emas dan perannya dalam portofolio — yang berbeda dari peran aset penghasil arus kas. (C2) 2. **Menguraikan** harga emas rupiah menjadi dua pendorong: harga emas internasional dan nilai tukar. (C3, C4) 3. **Membandingkan** bentuk-bentuk kepemilikan emas berdasarkan biaya total, likuiditas, dan risiko pihak lawan. (C4) 4. **Menghitung** total biaya kepemilikan emas termasuk selisih beli-jual, biaya penyimpanan, dan pajak. (C3) 5. **Mengevaluasi** porsi emas yang layak dalam portofolionya, dengan alasan berbasis peran — bukan berbasis pandangan harga.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terpenting modul ini bagi investor Indonesia, dan yang paling sering terlewat.</a:t>
            </a:r>
          </a:p>
          <a:p/>
          <a:p>
            <a:r>
              <a:t>Emas diperdagangkan secara internasional dalam dolar Amerika Serikat. Harga emas dalam rupiah karenanya merupakan **hasil perkalian dua variabel**:</a:t>
            </a:r>
          </a:p>
          <a:p/>
          <a:p>
            <a:r>
              <a:t>P_emas, IDR = P_emas, USD × Kurs USD/IDR</a:t>
            </a:r>
          </a:p>
          <a:p/>
          <a:p>
            <a:r>
              <a:t>Dalam bentuk perubahan:</a:t>
            </a:r>
          </a:p>
          <a:p/>
          <a:p>
            <a:r>
              <a:t>Delta P_IDR ≈ Delta P_USD + Delta Kurs</a:t>
            </a:r>
          </a:p>
          <a:p/>
          <a:p>
            <a:r>
              <a:t>(pendekatan untuk perubahan kecil; perhitungan tepat menggunakan perkalian)</a:t>
            </a:r>
          </a:p>
          <a:p/>
          <a:p>
            <a:r>
              <a:t>**Implikasi yang harus dipahami peserta:**</a:t>
            </a:r>
          </a:p>
          <a:p/>
          <a:p>
            <a:r>
              <a:t>**Konsekuensi analitis yang penting.** Ketika seorang investor Indonesia berkata "emas saya naik 18% tahun ini", ia belum mengatakan apa pun yang berguna sebelum menguraikannya. Kenaikan itu bisa:</a:t>
            </a:r>
          </a:p>
          <a:p/>
          <a:p>
            <a:r>
              <a:t>- 18% dari harga emas internasional, dengan kurs stabil; atau - 4% dari harga emas internasional, dengan rupiah melemah 13,5%; atau - −5% dari harga emas internasional, dengan rupiah melemah 24,2%</a:t>
            </a:r>
          </a:p>
          <a:p/>
          <a:p>
            <a:r>
              <a:t>**Ketiganya menceritakan hal yang sangat berbeda tentang apa yang sedang terjadi.**</a:t>
            </a:r>
          </a:p>
          <a:p/>
          <a:p>
            <a:r>
              <a:t>**Implikasi bagi peran portofolio.** Bagi investor Indonesia, emas berfungsi sekaligus sebagai lindung nilai terhadap **pelemahan rupiah**. Ini nilai nyata bagi rumah tangga yang memiliki kewajiban atau rencana pengeluaran dalam mata uang asing — biaya pendidikan luar negeri, perjalanan, atau pembelian barang impor.</a:t>
            </a:r>
          </a:p>
          <a:p/>
          <a:p>
            <a:r>
              <a:t>**Tetapi ini juga berarti:** bila seluruh kewajiban dan pengeluaran Anda dalam rupiah, sebagian dari "keuntungan" emas Anda sebenarn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**Tiga aturan pemilihan untuk Level 1:**</a:t>
            </a:r>
          </a:p>
          <a:p/>
          <a:p>
            <a:r>
              <a:t>1. **Perhiasan bukan investasi.** Ongkos pembuatan dan selisih buyback membuat titik impasnya sangat jauh. Belilah perhiasan karena Anda ingin memakainya, bukan karena mengira ia investasi. 2. **Periksa selisih beli-jual sebelum membeli, bukan sesudahnya.** Ini biaya terbesar dan paling sering diabaikan. Cara memeriksanya: bandingkan harga jual penyelenggara dengan harga buyback-nya **pada hari yang sama**. 3. **Untuk bentuk non-fisik, risiko pihak lawan adalah risiko utama.** Verifikasi izin penyelenggara, mekanisme penyimpanan emas pendukung, dan hak Anda bila penyelenggara gagal — sebelum menempatkan dana. Ini penerapan L0.10 §4.2.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**Cara yang salah:** "Emas sedang naik, saya tambah." Ini keputusan berbasis pergerakan harga terkini — mengeksploitasi bias ketersediaan dan perilaku kawanan (L0.9 B2, B9).</a:t>
            </a:r>
          </a:p>
          <a:p/>
          <a:p>
            <a:r>
              <a:t>**Cara yang benar:** tetapkan porsi berdasarkan **fungsi** yang Anda inginkan, lalu pertahankan porsi itu melalui penyeimbangan ulang (L1.11).</a:t>
            </a:r>
          </a:p>
          <a:p/>
          <a:p>
            <a:r>
              <a:t>**Kerangka penentuan porsi untuk Level 1:**</a:t>
            </a:r>
          </a:p>
          <a:p/>
          <a:p>
            <a:r>
              <a:t>**Batas yang dianjurkan pada Level 1:** **5–15%** dari portofolio investasi.</a:t>
            </a:r>
          </a:p>
          <a:p/>
          <a:p>
            <a:r>
              <a:t>**Dasar batas ini:**</a:t>
            </a:r>
          </a:p>
          <a:p/>
          <a:p>
            <a:r>
              <a:t>- **Batas bawah 5%:** di bawah ini, dampaknya terhadap perilaku portofolio terlalu kecil untuk memberi manfaat diversifikasi yang berarti. - **Batas atas 15%:** di atas ini, porsi besar portofolio ditempatkan pada aset yang tidak menghasilkan arus kas dan tidak dapat dinilai — sehingga tidak ada dasar analitis untuk menambah atau mengurangi selain pergerakan harga.</a:t>
            </a:r>
          </a:p>
          <a:p/>
          <a:p>
            <a:r>
              <a:t>Batas ini bersifat konservatif dan disengaja, sejalan dengan batas ukuran posisi di L1.5 §4.9. Ia dapat ditinjau ulang pada Level 3 setelah peserta menguasai konstruksi portofolio multi-aset (L3I.1).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Anwar membeli emas pada awal tahun dan mencatat kenaikan **21,4%** dalam rupiah. Ia menyimpulkan "emas naik 21,4%".</a:t>
            </a:r>
          </a:p>
          <a:p/>
          <a:p>
            <a:r>
              <a:t>**Data yang sebenarnya:**</a:t>
            </a:r>
          </a:p>
          <a:p/>
          <a:p>
            <a:r>
              <a:t>**Verifikasi:** (2.915 × 17.400) / (2.650 × 15.800) - 1 = (50.721.000) / (41.870.000) - 1 = 21,14%</a:t>
            </a:r>
          </a:p>
          <a:p/>
          <a:p>
            <a:r>
              <a:t>**Penguraian:** 1,2114 = 1,1000 × 1,1013</a:t>
            </a:r>
          </a:p>
          <a:p/>
          <a:p>
            <a:r>
              <a:t>**Tafsir.** Kenaikan 21,14% terdiri dari:</a:t>
            </a:r>
          </a:p>
          <a:p/>
          <a:p>
            <a:r>
              <a:t>- **10,00%** dari kenaikan harga emas internasional - **10,13%** dari pelemahan rupiah terhadap dolar - Sisanya (1,01 poin persentase) dari efek perkalian keduanya</a:t>
            </a:r>
          </a:p>
          <a:p/>
          <a:p>
            <a:r>
              <a:t>**Mengapa ini penting.** Separuh "keuntungan" Pak Anwar bukan kenaikan nilai emas, melainkan **penurunan nilai rupiah**. Bila seluruh pengeluarannya dalam rupiah dan inflasi rupiah tahun itu 3,5%, imbal hasil riilnya:</a:t>
            </a:r>
          </a:p>
          <a:p/>
          <a:p>
            <a:r>
              <a:t>(1,2114) / (1,)0350 - 1 = 17,04%</a:t>
            </a:r>
          </a:p>
          <a:p/>
          <a:p>
            <a:r>
              <a:t>Tetap sangat baik. Namun bila ia berencana membiayai pendidikan anaknya di luar negeri dalam dolar, maka **yang relevan baginya hanyalah kenaikan 10,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Anwar membeli emas pada awal tahun dan mencatat kenaikan **21,4%** dalam rupiah. Ia menyimpulkan "emas naik 21,4%".</a:t>
            </a:r>
          </a:p>
          <a:p/>
          <a:p>
            <a:r>
              <a:t>**Data yang sebenarnya:**</a:t>
            </a:r>
          </a:p>
          <a:p/>
          <a:p>
            <a:r>
              <a:t>**Verifikasi:** (2.915 × 17.400) / (2.650 × 15.800) - 1 = (50.721.000) / (41.870.000) - 1 = 21,14%</a:t>
            </a:r>
          </a:p>
          <a:p/>
          <a:p>
            <a:r>
              <a:t>**Penguraian:** 1,2114 = 1,1000 × 1,1013</a:t>
            </a:r>
          </a:p>
          <a:p/>
          <a:p>
            <a:r>
              <a:t>**Tafsir.** Kenaikan 21,14% terdiri dari:</a:t>
            </a:r>
          </a:p>
          <a:p/>
          <a:p>
            <a:r>
              <a:t>- **10,00%** dari kenaikan harga emas internasional - **10,13%** dari pelemahan rupiah terhadap dolar - Sisanya (1,01 poin persentase) dari efek perkalian keduanya</a:t>
            </a:r>
          </a:p>
          <a:p/>
          <a:p>
            <a:r>
              <a:t>**Mengapa ini penting.** Separuh "keuntungan" Pak Anwar bukan kenaikan nilai emas, melainkan **penurunan nilai rupiah**. Bila seluruh pengeluarannya dalam rupiah dan inflasi rupiah tahun itu 3,5%, imbal hasil riilnya:</a:t>
            </a:r>
          </a:p>
          <a:p/>
          <a:p>
            <a:r>
              <a:t>(1,2114) / (1,)0350 - 1 = 17,04%</a:t>
            </a:r>
          </a:p>
          <a:p/>
          <a:p>
            <a:r>
              <a:t>Tetap sangat baik. Namun bila ia berencana membiayai pendidikan anaknya di luar negeri dalam dolar, maka **yang relevan baginya hanyalah kenaikan 10,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Anwar membeli emas pada awal tahun dan mencatat kenaikan **21,4%** dalam rupiah. Ia menyimpulkan "emas naik 21,4%".</a:t>
            </a:r>
          </a:p>
          <a:p/>
          <a:p>
            <a:r>
              <a:t>**Data yang sebenarnya:**</a:t>
            </a:r>
          </a:p>
          <a:p/>
          <a:p>
            <a:r>
              <a:t>**Verifikasi:** (2.915 × 17.400) / (2.650 × 15.800) - 1 = (50.721.000) / (41.870.000) - 1 = 21,14%</a:t>
            </a:r>
          </a:p>
          <a:p/>
          <a:p>
            <a:r>
              <a:t>**Penguraian:** 1,2114 = 1,1000 × 1,1013</a:t>
            </a:r>
          </a:p>
          <a:p/>
          <a:p>
            <a:r>
              <a:t>**Tafsir.** Kenaikan 21,14% terdiri dari:</a:t>
            </a:r>
          </a:p>
          <a:p/>
          <a:p>
            <a:r>
              <a:t>- **10,00%** dari kenaikan harga emas internasional - **10,13%** dari pelemahan rupiah terhadap dolar - Sisanya (1,01 poin persentase) dari efek perkalian keduanya</a:t>
            </a:r>
          </a:p>
          <a:p/>
          <a:p>
            <a:r>
              <a:t>**Mengapa ini penting.** Separuh "keuntungan" Pak Anwar bukan kenaikan nilai emas, melainkan **penurunan nilai rupiah**. Bila seluruh pengeluarannya dalam rupiah dan inflasi rupiah tahun itu 3,5%, imbal hasil riilnya:</a:t>
            </a:r>
          </a:p>
          <a:p/>
          <a:p>
            <a:r>
              <a:t>(1,2114) / (1,)0350 - 1 = 17,04%</a:t>
            </a:r>
          </a:p>
          <a:p/>
          <a:p>
            <a:r>
              <a:t>Tetap sangat baik. Namun bila ia berencana membiayai pendidikan anaknya di luar negeri dalam dolar, maka **yang relevan baginya hanyalah kenaikan 10,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Anwar membeli emas pada awal tahun dan mencatat kenaikan **21,4%** dalam rupiah. Ia menyimpulkan "emas naik 21,4%".</a:t>
            </a:r>
          </a:p>
          <a:p/>
          <a:p>
            <a:r>
              <a:t>**Data yang sebenarnya:**</a:t>
            </a:r>
          </a:p>
          <a:p/>
          <a:p>
            <a:r>
              <a:t>**Verifikasi:** (2.915 × 17.400) / (2.650 × 15.800) - 1 = (50.721.000) / (41.870.000) - 1 = 21,14%</a:t>
            </a:r>
          </a:p>
          <a:p/>
          <a:p>
            <a:r>
              <a:t>**Penguraian:** 1,2114 = 1,1000 × 1,1013</a:t>
            </a:r>
          </a:p>
          <a:p/>
          <a:p>
            <a:r>
              <a:t>**Tafsir.** Kenaikan 21,14% terdiri dari:</a:t>
            </a:r>
          </a:p>
          <a:p/>
          <a:p>
            <a:r>
              <a:t>- **10,00%** dari kenaikan harga emas internasional - **10,13%** dari pelemahan rupiah terhadap dolar - Sisanya (1,01 poin persentase) dari efek perkalian keduanya</a:t>
            </a:r>
          </a:p>
          <a:p/>
          <a:p>
            <a:r>
              <a:t>**Mengapa ini penting.** Separuh "keuntungan" Pak Anwar bukan kenaikan nilai emas, melainkan **penurunan nilai rupiah**. Bila seluruh pengeluarannya dalam rupiah dan inflasi rupiah tahun itu 3,5%, imbal hasil riilnya:</a:t>
            </a:r>
          </a:p>
          <a:p/>
          <a:p>
            <a:r>
              <a:t>(1,2114) / (1,)0350 - 1 = 17,04%</a:t>
            </a:r>
          </a:p>
          <a:p/>
          <a:p>
            <a:r>
              <a:t>Tetap sangat baik. Namun bila ia berencana membiayai pendidikan anaknya di luar negeri dalam dolar, maka **yang relevan baginya hanyalah kenaikan 10,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Anwar membeli emas pada awal tahun dan mencatat kenaikan **21,4%** dalam rupiah. Ia menyimpulkan "emas naik 21,4%".</a:t>
            </a:r>
          </a:p>
          <a:p/>
          <a:p>
            <a:r>
              <a:t>**Data yang sebenarnya:**</a:t>
            </a:r>
          </a:p>
          <a:p/>
          <a:p>
            <a:r>
              <a:t>**Verifikasi:** (2.915 × 17.400) / (2.650 × 15.800) - 1 = (50.721.000) / (41.870.000) - 1 = 21,14%</a:t>
            </a:r>
          </a:p>
          <a:p/>
          <a:p>
            <a:r>
              <a:t>**Penguraian:** 1,2114 = 1,1000 × 1,1013</a:t>
            </a:r>
          </a:p>
          <a:p/>
          <a:p>
            <a:r>
              <a:t>**Tafsir.** Kenaikan 21,14% terdiri dari:</a:t>
            </a:r>
          </a:p>
          <a:p/>
          <a:p>
            <a:r>
              <a:t>- **10,00%** dari kenaikan harga emas internasional - **10,13%** dari pelemahan rupiah terhadap dolar - Sisanya (1,01 poin persentase) dari efek perkalian keduanya</a:t>
            </a:r>
          </a:p>
          <a:p/>
          <a:p>
            <a:r>
              <a:t>**Mengapa ini penting.** Separuh "keuntungan" Pak Anwar bukan kenaikan nilai emas, melainkan **penurunan nilai rupiah**. Bila seluruh pengeluarannya dalam rupiah dan inflasi rupiah tahun itu 3,5%, imbal hasil riilnya:</a:t>
            </a:r>
          </a:p>
          <a:p/>
          <a:p>
            <a:r>
              <a:t>(1,2114) / (1,)0350 - 1 = 17,04%</a:t>
            </a:r>
          </a:p>
          <a:p/>
          <a:p>
            <a:r>
              <a:t>Tetap sangat baik. Namun bila ia berencana membiayai pendidikan anaknya di luar negeri dalam dolar, maka **yang relevan baginya hanyalah kenaikan 10,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Penguraian dua pendorong.** Ambil data harga emas internasional (USD/oz) dan kurs USD/IDR untuk **lima tahun terakhir**, akhir tahun. Hitung untuk setiap tahun: perubahan harga emas USD, perubahan kurs, dan perubahan harga emas rupiah. Tunjukkan bahwa perkaliannya konsisten. Sajikan sebagai tabel dan grafik.</a:t>
            </a:r>
          </a:p>
          <a:p/>
          <a:p>
            <a:r>
              <a:t>**Bagian B — Analisis kontribusi.** Dari Bagian A, hitung: berapa persen dari total kenaikan harga emas rupiah selama lima tahun berasal dari harga emas internasional, dan berapa persen dari pelemahan rupiah? Tuliskan tafsirnya dalam satu paragraf.</a:t>
            </a:r>
          </a:p>
          <a:p/>
          <a:p>
            <a:r>
              <a:t>**Bagian C — Perbandingan bentuk kepemilikan.** Untuk nominal Rp50 juta, bandingkan **empat** bentuk kepemilikan emas yang tersedia bagi Anda. Untuk masing-masing catat: harga beli, harga jual/buyback pada hari yang sama, selisih dalam persen, biaya berkala, waktu pencairan, dan risiko pihak lawan. **Seluruh harga harus diambil pada hari yang sama.**</a:t>
            </a:r>
          </a:p>
          <a:p/>
          <a:p>
            <a:r>
              <a:t>**Bagian D — Titik impas dan horizon.** Untuk bentuk yang paling Anda pertimbangkan, hitung total kenaikan yang diperlukan untuk impas pada horizon 1, 3, 5, dan 10 tahun, termasuk biaya berkala. Sajikan juga sebagai biaya per tahun.</a:t>
            </a:r>
          </a:p>
          <a:p/>
          <a:p>
            <a:r>
              <a:t>**Bagian E — Verifikasi penyelenggara.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Emas dan Aset Lindung Nilai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sumber nilai emas dan perannya dalam portofolio — yang berbeda dari peran aset penghasil arus kas.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Menguraikan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harga emas rupiah menjadi dua pendorong: harga emas internasional dan nilai tukar.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Membandingkan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bentuk-bentuk kepemilikan emas berdasarkan biaya total, likuiditas, dan risiko pihak lawan.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total biaya kepemilikan emas termasuk selisih beli-jual, biaya penyimpanan, dan pajak.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porsi emas yang layak dalam portofolionya, dengan alasan berbasis peran — bukan berbasis pandangan harga.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EMAS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tidak menghasilkan arus kas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┌──────────────────┼──────────────────┐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SUMBER NILAI      DUA PENDORONG        PERAN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HARGA RUPIAH       PORTOFOLIO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· kelangkaan             │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· permintaan      ┌──────┴──────┐     · perilaku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perhiasan     harga emas    kurs       berbeda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· cadangan       internasional USD/IDR  · lindung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bank sentral        │           │       nilai kurs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· lindung nilai       └─────┬─────┘     · BUKAN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             pertumbuhan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┌─────────────────────┼─────────────────────┐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BENTUK KEPEMILIKAN     BIAYA TOTAL          UKURAN POSISI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fisik · digital ·      selisih beli-jual ·  (K-03)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reksa dana · kontrak   penyimpanan · pajak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Menjawab pertanyaan L0.7 untuk emas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Menjawab pertanyaan L0.7 untuk emas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 penghasil arus kas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dinilai dengan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terdiskonto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ada metode valuasi yang mapan**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Bila tidak ada pembeli baru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Tetap menghasilkan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menghasilkan apa pun**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Sumber imbal hasil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Laba, bunga, sewa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Perubahan persepsi dan permintaan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Bertambah seiring produktivitas?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emas tetap layak dipertimbangkan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Dua pendorong harga emas rupiah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Dua pendorong harga emas rupiah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18% dari harga emas internasional, dengan kurs stabil; atau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4% dari harga emas internasional, dengan rupiah melemah 13,5%; atau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−5% dari harga emas internasional, dengan rupiah melemah 24,2%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Dua pendorong harga emas rupiah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 emas USD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Kurs USD/IDR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 emas IDR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Rupiah melemah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**Naik dua kali lipat pendorong**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Rupiah menguat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Naik lebih kecil, atau **bisa turun**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Rupiah melemah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**Bisa tetap 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Rupiah menguat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Turun dua kali lipat pendorong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Bentuk kepemilikan dan pertukarannya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Bentuk kepemilikan dan pertukarannya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Perhiasan bukan investasi.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Ongkos pembuatan dan selisih buyback membuat titik impasnya sangat jauh. Belilah perhiasan karena Anda ingin memakainya, bukan karena…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Periksa selisih beli-jual sebelum membeli, bukan sesudahnya.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Ini biaya terbesar dan paling sering diabaikan. Cara memeriksanya: bandingkan harga jual…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Untuk bentuk non-fisik, risiko pihak lawan adalah risiko utama.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Verifikasi izin penyelenggara, mekanisme penyimpanan emas pendukung, dan hak Anda bila…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Bentuk kepemilikan dan pertukarannya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Likuiditas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beli-jual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Biaya berkala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Risiko pihak lawan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**Batangan bersertifikat**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**Besar** (umumnya 4–10%)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Penyimpanan, asuransi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(bila disimpan sendiri)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mengecil pada ukuran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**Perhiasan**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**Sangat besar** (dapat 15–25%)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**Bukan instrumen investasi**; harganya memuat ongkos pembuatan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**Tabungan/emas digital**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Biaya administrasi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**Ada** — bergantung penyelenggara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izin penyelenggara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**Reksa dana / produk berbasis emas**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Biaya pengelolaan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Ada — struktur produk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apakah didukung emas fisik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**Kontrak berjangka**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Kecil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Biaya gulir, margin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**Di luar cakupan Level 1** — dibahas di L3T.2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Total biaya kepemilikan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Total biaya kepemilikan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beli-jual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 1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2,67%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Menentukan porsi: berbasis peran, bukan pandangan harga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Menentukan porsi: berbasis peran, bukan pandangan harga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Batas bawah 5%: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 bawah ini, dampaknya terhadap perilaku portofolio terlalu kecil untuk memberi manfaat diversifikasi yang berarti.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Batas atas 15%: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 atas ini, porsi besar portofolio ditempatkan pada aset yang tidak menghasilkan arus kas dan tidak dapat dinilai — sehingga tidak ada dasar…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Menentukan porsi: berbasis peran, bukan pandangan harga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jawabannya "ya", pertimbangkan porsi lebih besar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saya memiliki kewajiban atau rencana pengeluaran dalam mata uang asing?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Lindung nilai kurs relevan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portofolio saya sangat terkonsentrasi pada aset Indonesia?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Diversifikasi geografis relevan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saya memerlukan aset tanpa risiko pihak lawan?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Bentuk fisik relevan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horizon saya di atas 5 tahun?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Biaya masuk-keluar dapat diamortisasi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Variabel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Awal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Akhir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Harga emas internasional (USD/oz)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2.650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2.915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Kurs USD/IDR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15.800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17.400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**+10,13%**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Harga emas rupiah (per oz)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Rp41.870.000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Rp50.721.000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**+21,14%**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jual penyelenggara (yang ia bayar)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Rp1.950.000/gram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buyback pada hari yang 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Rp1.794.000/gram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 beli-jual**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Gram diperoleh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61,54 gram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penyimpanan brankas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Rp600.000/tahun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Asuransi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Rp450.000/tahun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penyimpanan kumulatif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Sebagai % modal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**Total kenaikan untuk impas**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Rp1.050.000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Rp3.150.000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2,63%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**11,32%**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Rp5.250.000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**13,07%**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Rp10.500.000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8,75%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**17,45%**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Total 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**9,57%**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11,32%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**3,77%**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13,07%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**2,61%**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17,45%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**1,74%**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10,00%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dari kenaikan harga emas internasional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10,13%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dari pelemahan rupiah terhadap dolar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Emas dengan selisih beli-jual 8% tidak layak untuk horizon pendek.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horizon satu tahun, biayanya 9,57% — lebih besar daripada imbal hasil harapan sebagian…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penyimpanan mengubah kesimpulan.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Tanpa memperhitungkannya, biaya 10 tahun tampak 0,87% per tahun. Dengan memperhitungkannya, ia 1,74% per tahun — dua kali…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Saham turun 35%, obligasi turun 6%, emas turun 12%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(korelasi gagal — K-08)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Penguraian dan seluruh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Data lima tahun dari sumber resmi; harga beli-jual diambil hari yang 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Bagian B lengkap dengan tafsir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**Ketiga** skenario diuji termasuk kegagalan korelasi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Alasan berbasis peran; aturan penyeimbangan ulang tertulis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biaya dihitung dan disajikan terbuka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