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Setelah menyelesaikan modul ini, peserta mampu:</a:t>
            </a:r>
          </a:p>
          <a:p/>
          <a:p>
            <a:r>
              <a:t>1. **Menjelaskan** apa yang secara hukum dan ekonomi dimiliki pemegang saham. (C2) 2. **Menjelaskan** mekanisme bursa Indonesia: satuan perdagangan, fraksi harga, penyelesaian, papan pencatatan, dan batas auto rejection. (C2) 3. **Menghitung** dampak aksi korporasi — dividen, pemecahan saham, saham bonus, dan penerbitan saham baru dengan hak memesan efek terlebih dahulu — terhadap kepemilikan dan nilai posisi. (C3) 4. **Menghitung** total biaya transaksi saham termasuk pajak. (C3) 5. **Membedakan** memiliki bisnis dari memperdagangkan kode, dan **mengevaluasi** kelayakan sebuah posisi berdasarkan ukuran dan likuiditas. (C4, C5)</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Ketika Anda membeli saham, Anda membeli **bagian kepemilikan atas sebuah badan usaha**. Bukan kode, bukan grafik, bukan "aset yang harganya naik-turun".</a:t>
            </a:r>
          </a:p>
          <a:p/>
          <a:p>
            <a:r>
              <a:t>Tiga hak yang melekat:</a:t>
            </a:r>
          </a:p>
          <a:p/>
          <a:p>
            <a:r>
              <a:t>**Kata "sisa" muncul dua kali, dan itu bukan kebetulan.** Pemegang saham adalah **pemilik residual**: ia menerima apa yang tersisa setelah semua pihak lain dibayar. Karena itu:</a:t>
            </a:r>
          </a:p>
          <a:p/>
          <a:p>
            <a:r>
              <a:t>- Dalam skenario baik, pemegang saham memperoleh **seluruh** kelebihan — potensi keuntungannya tidak terbatas. - Dalam skenario buruk, pemegang saham adalah **yang pertama kehilangan segalanya** — nilainya dapat menjadi nol.</a:t>
            </a:r>
          </a:p>
          <a:p/>
          <a:p>
            <a:r>
              <a:t>Struktur asimetris inilah alasan saham memiliki imbal hasil harapan lebih tinggi **dan** penurunan terdalam yang jauh lebih besar dibanding instrumen utang (L0.7 §4.2).</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**Komponen biaya beli:**</a:t>
            </a:r>
          </a:p>
          <a:p/>
          <a:p>
            <a:r>
              <a:t>**Komponen biaya jual:** seluruh komponen di atas, **ditambah** Pajak Penghasilan yang bersifat final atas **nilai bruto transaksi penjualan** — dikenakan **terlepas dari untung atau rugi**.</a:t>
            </a:r>
          </a:p>
          <a:p/>
          <a:p>
            <a:r>
              <a:t>**Konsekuensi yang harus dipahami peserta:** pajak final atas penjualan berarti **Anda membayar pajak meski merugi**. Ini berbeda dari perlakuan pada banyak kelas aset lain, dan membuat frekuensi transaksi menjadi lebih mahal daripada yang diperkirakan.</a:t>
            </a:r>
          </a:p>
          <a:p/>
          <a:p>
            <a:r>
              <a:t>**Perpajakan dividen.** Dividen yang diterima wajib pajak orang pribadi dalam negeri dapat dikecualikan dari objek pajak apabila memenuhi persyaratan tertentu, termasuk ketentuan mengenai penginvestasian kembali di wilayah Indonesia dalam jangka waktu tertentu dan kewajiban pelaporan. Bila persyaratan tidak dipenuhi, berlaku ketentuan pemajakan yang lain.</a:t>
            </a:r>
          </a:p>
          <a:p/>
          <a:p>
            <a:r>
              <a:t>&gt; **Wajib diverifikasi.** Tarif, syarat pengecualian dividen, jangka waktu &gt; penginvestasian kembali, dan kewajiban pelaporan diatur dalam peraturan &gt; perpajakan yang dapat berubah. Peserta wajib memeriksa ketentuan yang berlaku &gt; pada Direktorat Jenderal Pajak dan, bila perlu, berkonsultasi dengan konsultan &gt; pajak. Modul ini tidak memberikan nasihat perpajakan.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Indeks adalah sekumpulan saham yang dipilih menurut kriteria tertentu dan dihitung sebagai satu angka.</a:t>
            </a:r>
          </a:p>
          <a:p/>
          <a:p>
            <a:r>
              <a:t>**Tiga kegunaan yang sah:**</a:t>
            </a:r>
          </a:p>
          <a:p/>
          <a:p>
            <a:r>
              <a:t>1. **Tolok ukur** — membandingkan kinerja portofolio atau reksa dana (L1.4 §4.6) 2. **Penyaring awal** — indeks berkriteria likuiditas menyaring efek yang terlalu tipis 3. **Dasar produk** — reksa dana indeks dan produk sejenis</a:t>
            </a:r>
          </a:p>
          <a:p/>
          <a:p>
            <a:r>
              <a:t>**Yang harus dipahami peserta:**</a:t>
            </a:r>
          </a:p>
          <a:p/>
          <a:p>
            <a:r>
              <a:t>**Konsentrasi indeks.** Pada banyak pasar, termasuk Indonesia, indeks utama dapat sangat terkonsentrasi pada beberapa emiten dan beberapa sektor. Membeli produk berbasis indeks **bukan** otomatis berarti terdiversifikasi. Ini penerapan **K-08** — periksa isinya, jangan asumsikan dari namanya.</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Dua orang dapat membeli saham yang sama pada hari yang sama dan melakukan hal yang sepenuhnya berbeda.</a:t>
            </a:r>
          </a:p>
          <a:p/>
          <a:p>
            <a:r>
              <a:t>**Keduanya sah.** Invesmentpedia mengajarkan keduanya, pada jalur terpisah, mulai Level 2.</a:t>
            </a:r>
          </a:p>
          <a:p/>
          <a:p>
            <a:r>
              <a:t>**Yang tidak sah adalah mencampurnya tanpa sadar** — membeli dengan alasan fundamental lalu menjual karena pergerakan harga sepekan, atau membeli untuk perdagangan jangka pendek lalu menahannya selama tiga tahun karena merugi dan menyebutnya "investasi jangka panjang".</a:t>
            </a:r>
          </a:p>
          <a:p/>
          <a:p>
            <a:r>
              <a:t>**Aturan Level 1:** tuliskan di muka, dalam tesis Anda, **peran mana yang sedang Anda mainkan** untuk posisi ini, dan **apa yang akan mengakhirinya**. Ini penerapan **K-11 — tulis sebelum bertindak.**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Reno membeli **20 lot** saham pada harga **Rp3.250** dan menjualnya kemudian pada **Rp3.400**.</a:t>
            </a:r>
          </a:p>
          <a:p/>
          <a:p>
            <a:r>
              <a:t>Asumsi biaya (ilustrasi): komisi beli **0,15%**, komisi jual **0,25%**, PPh final atas penjualan **0,10%** dari nilai bruto.</a:t>
            </a:r>
          </a:p>
          <a:p/>
          <a:p>
            <a:r>
              <a:t>**Transaksi beli:**</a:t>
            </a:r>
          </a:p>
          <a:p/>
          <a:p>
            <a:r>
              <a:t>**Transaksi jual:**</a:t>
            </a:r>
          </a:p>
          <a:p/>
          <a:p>
            <a:r>
              <a:t>**Hasil:**</a:t>
            </a:r>
          </a:p>
          <a:p/>
          <a:p>
            <a:r>
              <a:t>Laba bersih = 6.776.200 - 6.509.750 = Rp266.450</a:t>
            </a:r>
          </a:p>
          <a:p/>
          <a:p>
            <a:r>
              <a:t>Imbal hasil bersih = (266.450) / (6.509.750) = 4,09%</a:t>
            </a:r>
          </a:p>
          <a:p/>
          <a:p>
            <a:r>
              <a:t>Kenaikan harga kotor: (3.400 - 3.250)/3.250 = 4,62%. **Biaya memakan 0,52 poin persentase**, atau **11,2%** dari keuntungan kotor.</a:t>
            </a:r>
          </a:p>
          <a:p/>
          <a:p>
            <a:r>
              <a:t>**Titik impas.** Harga jual minimum agar tidak rugi:</a:t>
            </a:r>
          </a:p>
          <a:p/>
          <a:p>
            <a:r>
              <a:t>P_impas = 3.250 × (1,0015) / (1 - 0,)0035 = 3.250 × 1,00502 = Rp3.266,3</a:t>
            </a:r>
          </a:p>
          <a:p/>
          <a:p>
            <a:r>
              <a:t>Harga harus naik **0,50%** hanya untuk impas.</a:t>
            </a:r>
          </a:p>
          <a:p/>
          <a:p>
            <a:r>
              <a:t>**Tafsir.** Bila Pak Reno melakukan transaksi seperti ini **dua kali sebulan** (24 kali setahun), biaya tahunannya:</a:t>
            </a:r>
          </a:p>
          <a:p/>
          <a:p>
            <a:r>
              <a:t>24 × 0,50% = 12% per tahun</a:t>
            </a:r>
          </a:p>
          <a:p/>
          <a:p>
            <a:r>
              <a:t>Ia harus mengalahkan pasar sebesar 12 poin persentase per tahun ha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Reno membeli **20 lot** saham pada harga **Rp3.250** dan menjualnya kemudian pada **Rp3.400**.</a:t>
            </a:r>
          </a:p>
          <a:p/>
          <a:p>
            <a:r>
              <a:t>Asumsi biaya (ilustrasi): komisi beli **0,15%**, komisi jual **0,25%**, PPh final atas penjualan **0,10%** dari nilai bruto.</a:t>
            </a:r>
          </a:p>
          <a:p/>
          <a:p>
            <a:r>
              <a:t>**Transaksi beli:**</a:t>
            </a:r>
          </a:p>
          <a:p/>
          <a:p>
            <a:r>
              <a:t>**Transaksi jual:**</a:t>
            </a:r>
          </a:p>
          <a:p/>
          <a:p>
            <a:r>
              <a:t>**Hasil:**</a:t>
            </a:r>
          </a:p>
          <a:p/>
          <a:p>
            <a:r>
              <a:t>Laba bersih = 6.776.200 - 6.509.750 = Rp266.450</a:t>
            </a:r>
          </a:p>
          <a:p/>
          <a:p>
            <a:r>
              <a:t>Imbal hasil bersih = (266.450) / (6.509.750) = 4,09%</a:t>
            </a:r>
          </a:p>
          <a:p/>
          <a:p>
            <a:r>
              <a:t>Kenaikan harga kotor: (3.400 - 3.250)/3.250 = 4,62%. **Biaya memakan 0,52 poin persentase**, atau **11,2%** dari keuntungan kotor.</a:t>
            </a:r>
          </a:p>
          <a:p/>
          <a:p>
            <a:r>
              <a:t>**Titik impas.** Harga jual minimum agar tidak rugi:</a:t>
            </a:r>
          </a:p>
          <a:p/>
          <a:p>
            <a:r>
              <a:t>P_impas = 3.250 × (1,0015) / (1 - 0,)0035 = 3.250 × 1,00502 = Rp3.266,3</a:t>
            </a:r>
          </a:p>
          <a:p/>
          <a:p>
            <a:r>
              <a:t>Harga harus naik **0,50%** hanya untuk impas.</a:t>
            </a:r>
          </a:p>
          <a:p/>
          <a:p>
            <a:r>
              <a:t>**Tafsir.** Bila Pak Reno melakukan transaksi seperti ini **dua kali sebulan** (24 kali setahun), biaya tahunannya:</a:t>
            </a:r>
          </a:p>
          <a:p/>
          <a:p>
            <a:r>
              <a:t>24 × 0,50% = 12% per tahun</a:t>
            </a:r>
          </a:p>
          <a:p/>
          <a:p>
            <a:r>
              <a:t>Ia harus mengalahkan pasar sebesar 12 poin persentase per tahun ha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Reno membeli **20 lot** saham pada harga **Rp3.250** dan menjualnya kemudian pada **Rp3.400**.</a:t>
            </a:r>
          </a:p>
          <a:p/>
          <a:p>
            <a:r>
              <a:t>Asumsi biaya (ilustrasi): komisi beli **0,15%**, komisi jual **0,25%**, PPh final atas penjualan **0,10%** dari nilai bruto.</a:t>
            </a:r>
          </a:p>
          <a:p/>
          <a:p>
            <a:r>
              <a:t>**Transaksi beli:**</a:t>
            </a:r>
          </a:p>
          <a:p/>
          <a:p>
            <a:r>
              <a:t>**Transaksi jual:**</a:t>
            </a:r>
          </a:p>
          <a:p/>
          <a:p>
            <a:r>
              <a:t>**Hasil:**</a:t>
            </a:r>
          </a:p>
          <a:p/>
          <a:p>
            <a:r>
              <a:t>Laba bersih = 6.776.200 - 6.509.750 = Rp266.450</a:t>
            </a:r>
          </a:p>
          <a:p/>
          <a:p>
            <a:r>
              <a:t>Imbal hasil bersih = (266.450) / (6.509.750) = 4,09%</a:t>
            </a:r>
          </a:p>
          <a:p/>
          <a:p>
            <a:r>
              <a:t>Kenaikan harga kotor: (3.400 - 3.250)/3.250 = 4,62%. **Biaya memakan 0,52 poin persentase**, atau **11,2%** dari keuntungan kotor.</a:t>
            </a:r>
          </a:p>
          <a:p/>
          <a:p>
            <a:r>
              <a:t>**Titik impas.** Harga jual minimum agar tidak rugi:</a:t>
            </a:r>
          </a:p>
          <a:p/>
          <a:p>
            <a:r>
              <a:t>P_impas = 3.250 × (1,0015) / (1 - 0,)0035 = 3.250 × 1,00502 = Rp3.266,3</a:t>
            </a:r>
          </a:p>
          <a:p/>
          <a:p>
            <a:r>
              <a:t>Harga harus naik **0,50%** hanya untuk impas.</a:t>
            </a:r>
          </a:p>
          <a:p/>
          <a:p>
            <a:r>
              <a:t>**Tafsir.** Bila Pak Reno melakukan transaksi seperti ini **dua kali sebulan** (24 kali setahun), biaya tahunannya:</a:t>
            </a:r>
          </a:p>
          <a:p/>
          <a:p>
            <a:r>
              <a:t>24 × 0,50% = 12% per tahun</a:t>
            </a:r>
          </a:p>
          <a:p/>
          <a:p>
            <a:r>
              <a:t>Ia harus mengalahkan pasar sebesar 12 poin persentase per tahun ha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Reno membeli **20 lot** saham pada harga **Rp3.250** dan menjualnya kemudian pada **Rp3.400**.</a:t>
            </a:r>
          </a:p>
          <a:p/>
          <a:p>
            <a:r>
              <a:t>Asumsi biaya (ilustrasi): komisi beli **0,15%**, komisi jual **0,25%**, PPh final atas penjualan **0,10%** dari nilai bruto.</a:t>
            </a:r>
          </a:p>
          <a:p/>
          <a:p>
            <a:r>
              <a:t>**Transaksi beli:**</a:t>
            </a:r>
          </a:p>
          <a:p/>
          <a:p>
            <a:r>
              <a:t>**Transaksi jual:**</a:t>
            </a:r>
          </a:p>
          <a:p/>
          <a:p>
            <a:r>
              <a:t>**Hasil:**</a:t>
            </a:r>
          </a:p>
          <a:p/>
          <a:p>
            <a:r>
              <a:t>Laba bersih = 6.776.200 - 6.509.750 = Rp266.450</a:t>
            </a:r>
          </a:p>
          <a:p/>
          <a:p>
            <a:r>
              <a:t>Imbal hasil bersih = (266.450) / (6.509.750) = 4,09%</a:t>
            </a:r>
          </a:p>
          <a:p/>
          <a:p>
            <a:r>
              <a:t>Kenaikan harga kotor: (3.400 - 3.250)/3.250 = 4,62%. **Biaya memakan 0,52 poin persentase**, atau **11,2%** dari keuntungan kotor.</a:t>
            </a:r>
          </a:p>
          <a:p/>
          <a:p>
            <a:r>
              <a:t>**Titik impas.** Harga jual minimum agar tidak rugi:</a:t>
            </a:r>
          </a:p>
          <a:p/>
          <a:p>
            <a:r>
              <a:t>P_impas = 3.250 × (1,0015) / (1 - 0,)0035 = 3.250 × 1,00502 = Rp3.266,3</a:t>
            </a:r>
          </a:p>
          <a:p/>
          <a:p>
            <a:r>
              <a:t>Harga harus naik **0,50%** hanya untuk impas.</a:t>
            </a:r>
          </a:p>
          <a:p/>
          <a:p>
            <a:r>
              <a:t>**Tafsir.** Bila Pak Reno melakukan transaksi seperti ini **dua kali sebulan** (24 kali setahun), biaya tahunannya:</a:t>
            </a:r>
          </a:p>
          <a:p/>
          <a:p>
            <a:r>
              <a:t>24 × 0,50% = 12% per tahun</a:t>
            </a:r>
          </a:p>
          <a:p/>
          <a:p>
            <a:r>
              <a:t>Ia harus mengalahkan pasar sebesar 12 poin persentase per tahun ha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Pak Reno membeli **20 lot** saham pada harga **Rp3.250** dan menjualnya kemudian pada **Rp3.400**.</a:t>
            </a:r>
          </a:p>
          <a:p/>
          <a:p>
            <a:r>
              <a:t>Asumsi biaya (ilustrasi): komisi beli **0,15%**, komisi jual **0,25%**, PPh final atas penjualan **0,10%** dari nilai bruto.</a:t>
            </a:r>
          </a:p>
          <a:p/>
          <a:p>
            <a:r>
              <a:t>**Transaksi beli:**</a:t>
            </a:r>
          </a:p>
          <a:p/>
          <a:p>
            <a:r>
              <a:t>**Transaksi jual:**</a:t>
            </a:r>
          </a:p>
          <a:p/>
          <a:p>
            <a:r>
              <a:t>**Hasil:**</a:t>
            </a:r>
          </a:p>
          <a:p/>
          <a:p>
            <a:r>
              <a:t>Laba bersih = 6.776.200 - 6.509.750 = Rp266.450</a:t>
            </a:r>
          </a:p>
          <a:p/>
          <a:p>
            <a:r>
              <a:t>Imbal hasil bersih = (266.450) / (6.509.750) = 4,09%</a:t>
            </a:r>
          </a:p>
          <a:p/>
          <a:p>
            <a:r>
              <a:t>Kenaikan harga kotor: (3.400 - 3.250)/3.250 = 4,62%. **Biaya memakan 0,52 poin persentase**, atau **11,2%** dari keuntungan kotor.</a:t>
            </a:r>
          </a:p>
          <a:p/>
          <a:p>
            <a:r>
              <a:t>**Titik impas.** Harga jual minimum agar tidak rugi:</a:t>
            </a:r>
          </a:p>
          <a:p/>
          <a:p>
            <a:r>
              <a:t>P_impas = 3.250 × (1,0015) / (1 - 0,)0035 = 3.250 × 1,00502 = Rp3.266,3</a:t>
            </a:r>
          </a:p>
          <a:p/>
          <a:p>
            <a:r>
              <a:t>Harga harus naik **0,50%** hanya untuk impas.</a:t>
            </a:r>
          </a:p>
          <a:p/>
          <a:p>
            <a:r>
              <a:t>**Tafsir.** Bila Pak Reno melakukan transaksi seperti ini **dua kali sebulan** (24 kali setahun), biaya tahunannya:</a:t>
            </a:r>
          </a:p>
          <a:p/>
          <a:p>
            <a:r>
              <a:t>24 × 0,50% = 12% per tahun</a:t>
            </a:r>
          </a:p>
          <a:p/>
          <a:p>
            <a:r>
              <a:t>Ia harus mengalahkan pasar sebesar 12 poin persentase per tahun ha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**Bagian A — Lembar kepemilikan bisnis.** Pilih **satu** emiten nyata. Tanpa melakukan valuasi (itu materi L2I), jawab: apa yang dijual perusahaan ini, kepada siapa, dari mana labanya berasal, siapa pesaing utamanya, dan apa tiga hal yang dapat menghancurkan bisnisnya. **Maksimal dua halaman, tanpa grafik harga.**</a:t>
            </a:r>
          </a:p>
          <a:p/>
          <a:p>
            <a:r>
              <a:t>**Bagian B — Profil pasar dan mekanisme.** Untuk emiten tersebut, dokumentasikan: papan pencatatan, jumlah saham beredar, kapitalisasi pasar, nilai transaksi harian rata-rata 20 hari, fraksi harga yang berlaku, dan riwayat suspensi (bila ada). Sebutkan sumber dan tanggal.</a:t>
            </a:r>
          </a:p>
          <a:p/>
          <a:p>
            <a:r>
              <a:t>**Bagian C — Simulasi biaya.** Hitung total biaya beli-jual untuk nominal Rp25 juta, Rp100 juta, dan Rp500 juta pada emiten tersebut, termasuk perkiraan selisih harga dan selip (alat dari L1.1). Hitung **harga impas** dan **biaya tahunan** bila Anda bertransaksi 4, 12, dan 24 kali setahun.</a:t>
            </a:r>
          </a:p>
          <a:p/>
          <a:p>
            <a:r>
              <a:t>**Bagian D — Simulasi aksi korporasi.** Untuk posisi 20 lot pada emiten tersebut, hitung dampak dari: dividen tunai (asumsikan besaran), pemecahan saham 1:5, saham bonus 1:4, dan HMETD 3:1 pada harga 70% dari harga pasar. Untuk HMETD, hitung **ketiga** skenario: menebus, menjual hak, dan diam saja.</a:t>
            </a:r>
          </a:p>
          <a:p/>
          <a:p>
            <a:r>
              <a:t>**Bagian E — Uji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Saham: Kepemilikan Bisnis dan Mekanisme Bursa</a:t>
            </a:r>
          </a:p>
          <a:p>
            <a:pPr algn="l">
              <a:lnSpc>
                <a:spcPct val="115000"/>
              </a:lnSpc>
              <a:spcBef>
                <a:spcPts val="0"/>
              </a:spcBef>
              <a:spcAft>
                <a:spcPts val="600"/>
              </a:spcAft>
            </a:pPr>
            <a:r>
              <a:rPr sz="1600" b="0">
                <a:solidFill>
                  <a:srgbClr val="A8BED6"/>
                </a:solidFill>
                <a:latin typeface="Source Sans Pro"/>
              </a:rPr>
              <a:t>Level 1 · Investor Mandiri · Pilar P3 Kelas Aset &amp; Instrumen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Setelah modul ini, peserta mampu</a:t>
            </a:r>
          </a:p>
          <a:p>
            <a:pPr algn="l">
              <a:lnSpc>
                <a:spcPct val="110000"/>
              </a:lnSpc>
              <a:spcBef>
                <a:spcPts val="0"/>
              </a:spcBef>
              <a:spcAft>
                <a:spcPts val="600"/>
              </a:spcAft>
            </a:pPr>
            <a:r>
              <a:rPr sz="2600" b="1">
                <a:solidFill>
                  <a:srgbClr val="0F2B46"/>
                </a:solidFill>
                <a:latin typeface="Source Sans Pro"/>
              </a:rPr>
              <a:t>Capaian Pembelajaran Modul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Menjelaskan</a:t>
            </a:r>
            <a:r>
              <a:rPr sz="1700" b="0">
                <a:solidFill>
                  <a:srgbClr val="222830"/>
                </a:solidFill>
                <a:latin typeface="Source Sans Pro"/>
              </a:rPr>
              <a:t> apa yang secara hukum dan ekonomi dimiliki pemegang saham. (C2)</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Menjelaskan</a:t>
            </a:r>
            <a:r>
              <a:rPr sz="1700" b="0">
                <a:solidFill>
                  <a:srgbClr val="222830"/>
                </a:solidFill>
                <a:latin typeface="Source Sans Pro"/>
              </a:rPr>
              <a:t> mekanisme bursa Indonesia: satuan perdagangan, fraksi harga, penyelesaian, papan pencatatan, dan batas auto rejection. (C2)</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Menghitung</a:t>
            </a:r>
            <a:r>
              <a:rPr sz="1700" b="0">
                <a:solidFill>
                  <a:srgbClr val="222830"/>
                </a:solidFill>
                <a:latin typeface="Source Sans Pro"/>
              </a:rPr>
              <a:t> dampak aksi korporasi — dividen, pemecahan saham, saham bonus, dan penerbitan saham baru dengan hak memesan efek terlebih dahulu — terhadap…</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Menghitung</a:t>
            </a:r>
            <a:r>
              <a:rPr sz="1700" b="0">
                <a:solidFill>
                  <a:srgbClr val="222830"/>
                </a:solidFill>
                <a:latin typeface="Source Sans Pro"/>
              </a:rPr>
              <a:t> total biaya transaksi saham termasuk pajak. (C3)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Membedakan</a:t>
            </a:r>
            <a:r>
              <a:rPr sz="1700" b="0">
                <a:solidFill>
                  <a:srgbClr val="222830"/>
                </a:solidFill>
                <a:latin typeface="Source Sans Pro"/>
              </a:rPr>
              <a:t> memiliki bisnis dari memperdagangkan kode, dan </a:t>
            </a:r>
            <a:r>
              <a:rPr sz="1700" b="1">
                <a:solidFill>
                  <a:srgbClr val="222830"/>
                </a:solidFill>
                <a:latin typeface="Source Sans Pro"/>
              </a:rPr>
              <a:t>mengevaluasi</a:t>
            </a:r>
            <a:r>
              <a:rPr sz="1700" b="0">
                <a:solidFill>
                  <a:srgbClr val="222830"/>
                </a:solidFill>
                <a:latin typeface="Source Sans Pro"/>
              </a:rPr>
              <a:t> kelayakan sebuah posisi berdasarkan ukuran dan likuiditas. (C4, C5)</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731520"/>
          </a:xfrm>
          <a:prstGeom prst="rect">
            <a:avLst/>
          </a:prstGeom>
          <a:noFill/>
        </p:spPr>
        <p:txBody>
          <a:bodyPr wrap="square" lIns="0" rIns="0" tIns="0" bIns="0">
            <a:spAutoFit/>
          </a:bodyPr>
          <a:lstStyle/>
          <a:p>
            <a:pPr algn="l">
              <a:lnSpc>
                <a:spcPct val="115000"/>
              </a:lnSpc>
              <a:spcBef>
                <a:spcPts val="0"/>
              </a:spcBef>
              <a:spcAft>
                <a:spcPts val="600"/>
              </a:spcAft>
            </a:pPr>
            <a:r>
              <a:rPr sz="2400" b="1">
                <a:solidFill>
                  <a:srgbClr val="0F2B46"/>
                </a:solidFill>
                <a:latin typeface="Source Sans Pro"/>
              </a:rPr>
              <a:t>Peta Konsep</a:t>
            </a:r>
          </a:p>
        </p:txBody>
      </p:sp>
      <p:sp>
        <p:nvSpPr>
          <p:cNvPr id="4" name="TextBox 3"/>
          <p:cNvSpPr txBox="1"/>
          <p:nvPr/>
        </p:nvSpPr>
        <p:spPr>
          <a:xfrm>
            <a:off x="777240" y="1737360"/>
            <a:ext cx="10637215" cy="4343400"/>
          </a:xfrm>
          <a:prstGeom prst="rect">
            <a:avLst/>
          </a:prstGeom>
          <a:noFill/>
        </p:spPr>
        <p:txBody>
          <a:bodyPr wrap="square" lIns="0" rIns="0" tIns="0" bIns="0">
            <a:spAutoFit/>
          </a:bodyPr>
          <a:lstStyle/>
          <a:p>
            <a:pPr algn="l">
              <a:lnSpc>
                <a:spcPct val="105000"/>
              </a:lnSpc>
              <a:spcBef>
                <a:spcPts val="0"/>
              </a:spcBef>
              <a:spcAft>
                <a:spcPts val="100"/>
              </a:spcAft>
            </a:pPr>
            <a:r>
              <a:rPr sz="900" b="0">
                <a:solidFill>
                  <a:srgbClr val="222830"/>
                </a:solidFill>
                <a:latin typeface="Menlo"/>
              </a:rPr>
              <a:t>                        SAHAM</a:t>
            </a:r>
          </a:p>
          <a:p>
            <a:pPr algn="l">
              <a:lnSpc>
                <a:spcPct val="105000"/>
              </a:lnSpc>
              <a:spcBef>
                <a:spcPts val="0"/>
              </a:spcBef>
              <a:spcAft>
                <a:spcPts val="100"/>
              </a:spcAft>
            </a:pPr>
            <a:r>
              <a:rPr sz="900" b="0">
                <a:solidFill>
                  <a:srgbClr val="222830"/>
                </a:solidFill>
                <a:latin typeface="Menlo"/>
              </a:rPr>
              <a:t>            "sebagian kecil sebuah bisnis"</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APA YANG          MEKANISME          AKSI</a:t>
            </a:r>
          </a:p>
          <a:p>
            <a:pPr algn="l">
              <a:lnSpc>
                <a:spcPct val="105000"/>
              </a:lnSpc>
              <a:spcBef>
                <a:spcPts val="0"/>
              </a:spcBef>
              <a:spcAft>
                <a:spcPts val="100"/>
              </a:spcAft>
            </a:pPr>
            <a:r>
              <a:rPr sz="900" b="0">
                <a:solidFill>
                  <a:srgbClr val="222830"/>
                </a:solidFill>
                <a:latin typeface="Menlo"/>
              </a:rPr>
              <a:t>    DIMILIKI            BURSA          KORPORASI</a:t>
            </a:r>
          </a:p>
          <a:p>
            <a:pPr algn="l">
              <a:lnSpc>
                <a:spcPct val="105000"/>
              </a:lnSpc>
              <a:spcBef>
                <a:spcPts val="0"/>
              </a:spcBef>
              <a:spcAft>
                <a:spcPts val="100"/>
              </a:spcAft>
            </a:pPr>
            <a:r>
              <a:rPr sz="900" b="0">
                <a:solidFill>
                  <a:srgbClr val="222830"/>
                </a:solidFill>
                <a:latin typeface="Menlo"/>
              </a:rPr>
              <a:t>        │                 │                 │</a:t>
            </a:r>
          </a:p>
          <a:p>
            <a:pPr algn="l">
              <a:lnSpc>
                <a:spcPct val="105000"/>
              </a:lnSpc>
              <a:spcBef>
                <a:spcPts val="0"/>
              </a:spcBef>
              <a:spcAft>
                <a:spcPts val="100"/>
              </a:spcAft>
            </a:pPr>
            <a:r>
              <a:rPr sz="900" b="0">
                <a:solidFill>
                  <a:srgbClr val="222830"/>
                </a:solidFill>
                <a:latin typeface="Menlo"/>
              </a:rPr>
              <a:t>  · sisa laba       · lot &amp; fraksi    · dividen</a:t>
            </a:r>
          </a:p>
          <a:p>
            <a:pPr algn="l">
              <a:lnSpc>
                <a:spcPct val="105000"/>
              </a:lnSpc>
              <a:spcBef>
                <a:spcPts val="0"/>
              </a:spcBef>
              <a:spcAft>
                <a:spcPts val="100"/>
              </a:spcAft>
            </a:pPr>
            <a:r>
              <a:rPr sz="900" b="0">
                <a:solidFill>
                  <a:srgbClr val="222830"/>
                </a:solidFill>
                <a:latin typeface="Menlo"/>
              </a:rPr>
              <a:t>  · hak suara       · penyelesaian    · pemecahan</a:t>
            </a:r>
          </a:p>
          <a:p>
            <a:pPr algn="l">
              <a:lnSpc>
                <a:spcPct val="105000"/>
              </a:lnSpc>
              <a:spcBef>
                <a:spcPts val="0"/>
              </a:spcBef>
              <a:spcAft>
                <a:spcPts val="100"/>
              </a:spcAft>
            </a:pPr>
            <a:r>
              <a:rPr sz="900" b="0">
                <a:solidFill>
                  <a:srgbClr val="222830"/>
                </a:solidFill>
                <a:latin typeface="Menlo"/>
              </a:rPr>
              <a:t>  · sisa aset       · papan           · saham bonus</a:t>
            </a:r>
          </a:p>
          <a:p>
            <a:pPr algn="l">
              <a:lnSpc>
                <a:spcPct val="105000"/>
              </a:lnSpc>
              <a:spcBef>
                <a:spcPts val="0"/>
              </a:spcBef>
              <a:spcAft>
                <a:spcPts val="100"/>
              </a:spcAft>
            </a:pPr>
            <a:r>
              <a:rPr sz="900" b="0">
                <a:solidFill>
                  <a:srgbClr val="222830"/>
                </a:solidFill>
                <a:latin typeface="Menlo"/>
              </a:rPr>
              <a:t>    (paling         · auto rejection  · HMETD</a:t>
            </a:r>
          </a:p>
          <a:p>
            <a:pPr algn="l">
              <a:lnSpc>
                <a:spcPct val="105000"/>
              </a:lnSpc>
              <a:spcBef>
                <a:spcPts val="0"/>
              </a:spcBef>
              <a:spcAft>
                <a:spcPts val="100"/>
              </a:spcAft>
            </a:pPr>
            <a:r>
              <a:rPr sz="900" b="0">
                <a:solidFill>
                  <a:srgbClr val="222830"/>
                </a:solidFill>
                <a:latin typeface="Menlo"/>
              </a:rPr>
              <a:t>     akhir)         · suspensi        · penggabungan</a:t>
            </a:r>
          </a:p>
          <a:p>
            <a:pPr algn="l">
              <a:lnSpc>
                <a:spcPct val="105000"/>
              </a:lnSpc>
              <a:spcBef>
                <a:spcPts val="0"/>
              </a:spcBef>
              <a:spcAft>
                <a:spcPts val="100"/>
              </a:spcAft>
            </a:pPr>
            <a:r>
              <a:rPr sz="900" b="0">
                <a:solidFill>
                  <a:srgbClr val="222830"/>
                </a:solidFill>
                <a:latin typeface="Menlo"/>
              </a:rPr>
              <a:t>        │                 │                 │</a:t>
            </a:r>
          </a:p>
          <a:p>
            <a:pPr algn="l">
              <a:lnSpc>
                <a:spcPct val="105000"/>
              </a:lnSpc>
              <a:spcBef>
                <a:spcPts val="0"/>
              </a:spcBef>
              <a:spcAft>
                <a:spcPts val="100"/>
              </a:spcAft>
            </a:pPr>
            <a:r>
              <a:rPr sz="900" b="0">
                <a:solidFill>
                  <a:srgbClr val="222830"/>
                </a:solidFill>
                <a:latin typeface="Menlo"/>
              </a:rPr>
              <a:t>        └────────┬────────┴────────┬────────┘</a:t>
            </a:r>
          </a:p>
          <a:p>
            <a:pPr algn="l">
              <a:lnSpc>
                <a:spcPct val="105000"/>
              </a:lnSpc>
              <a:spcBef>
                <a:spcPts val="0"/>
              </a:spcBef>
              <a:spcAft>
                <a:spcPts val="100"/>
              </a:spcAft>
            </a:pPr>
            <a:r>
              <a:rPr sz="900" b="0">
                <a:solidFill>
                  <a:srgbClr val="222830"/>
                </a:solidFill>
                <a:latin typeface="Menlo"/>
              </a:rPr>
              <a:t>                 │                 │</a:t>
            </a:r>
          </a:p>
          <a:p>
            <a:pPr algn="l">
              <a:lnSpc>
                <a:spcPct val="105000"/>
              </a:lnSpc>
              <a:spcBef>
                <a:spcPts val="0"/>
              </a:spcBef>
              <a:spcAft>
                <a:spcPts val="100"/>
              </a:spcAft>
            </a:pPr>
            <a:r>
              <a:rPr sz="900" b="0">
                <a:solidFill>
                  <a:srgbClr val="222830"/>
                </a:solidFill>
                <a:latin typeface="Menlo"/>
              </a:rPr>
              <a:t>          BIAYA &amp; PAJAK      UKURAN POSISI</a:t>
            </a:r>
          </a:p>
          <a:p>
            <a:pPr algn="l">
              <a:lnSpc>
                <a:spcPct val="105000"/>
              </a:lnSpc>
              <a:spcBef>
                <a:spcPts val="0"/>
              </a:spcBef>
              <a:spcAft>
                <a:spcPts val="100"/>
              </a:spcAft>
            </a:pPr>
            <a:r>
              <a:rPr sz="900" b="0">
                <a:solidFill>
                  <a:srgbClr val="222830"/>
                </a:solidFill>
                <a:latin typeface="Menlo"/>
              </a:rPr>
              <a:t>          (K-06)             &amp; LIKUIDITAS</a:t>
            </a:r>
          </a:p>
          <a:p>
            <a:pPr algn="l">
              <a:lnSpc>
                <a:spcPct val="105000"/>
              </a:lnSpc>
              <a:spcBef>
                <a:spcPts val="0"/>
              </a:spcBef>
              <a:spcAft>
                <a:spcPts val="100"/>
              </a:spcAft>
            </a:pPr>
            <a:r>
              <a:rPr sz="900" b="0">
                <a:solidFill>
                  <a:srgbClr val="222830"/>
                </a:solidFill>
                <a:latin typeface="Menlo"/>
              </a:rPr>
              <a:t>                             (K-03, K-09)</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Apa yang sebenarnya Anda beli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600" b="1">
                <a:solidFill>
                  <a:srgbClr val="0F2B46"/>
                </a:solidFill>
                <a:latin typeface="Source Sans Pro"/>
              </a:rPr>
              <a:t>Apa yang sebenarnya Anda beli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pemilik residual</a:t>
            </a:r>
            <a:r>
              <a:rPr sz="1700" b="0">
                <a:solidFill>
                  <a:srgbClr val="222830"/>
                </a:solidFill>
                <a:latin typeface="Source Sans Pro"/>
              </a:rPr>
              <a:t>: ia menerima apa yang tersisa setelah semua pihak lain dibayar. Karena itu:</a:t>
            </a:r>
          </a:p>
          <a:p>
            <a:pPr algn="l">
              <a:lnSpc>
                <a:spcPct val="120000"/>
              </a:lnSpc>
              <a:spcBef>
                <a:spcPts val="1000"/>
              </a:spcBef>
              <a:spcAft>
                <a:spcPts val="0"/>
              </a:spcAft>
            </a:pPr>
            <a:r>
              <a:rPr sz="1700" b="0">
                <a:solidFill>
                  <a:srgbClr val="222830"/>
                </a:solidFill>
                <a:latin typeface="Source Sans Pro"/>
              </a:rPr>
              <a:t>▪  Dalam skenario baik, pemegang saham memperoleh </a:t>
            </a:r>
            <a:r>
              <a:rPr sz="1700" b="1">
                <a:solidFill>
                  <a:srgbClr val="222830"/>
                </a:solidFill>
                <a:latin typeface="Source Sans Pro"/>
              </a:rPr>
              <a:t>seluruh</a:t>
            </a:r>
            <a:r>
              <a:rPr sz="1700" b="0">
                <a:solidFill>
                  <a:srgbClr val="222830"/>
                </a:solidFill>
                <a:latin typeface="Source Sans Pro"/>
              </a:rPr>
              <a:t> kelebihan — potensi keuntungannya tidak terbatas.</a:t>
            </a:r>
          </a:p>
          <a:p>
            <a:pPr algn="l">
              <a:lnSpc>
                <a:spcPct val="120000"/>
              </a:lnSpc>
              <a:spcBef>
                <a:spcPts val="1000"/>
              </a:spcBef>
              <a:spcAft>
                <a:spcPts val="0"/>
              </a:spcAft>
            </a:pPr>
            <a:r>
              <a:rPr sz="1700" b="0">
                <a:solidFill>
                  <a:srgbClr val="222830"/>
                </a:solidFill>
                <a:latin typeface="Source Sans Pro"/>
              </a:rPr>
              <a:t>▪  Dalam skenario buruk, pemegang saham adalah </a:t>
            </a:r>
            <a:r>
              <a:rPr sz="1700" b="1">
                <a:solidFill>
                  <a:srgbClr val="222830"/>
                </a:solidFill>
                <a:latin typeface="Source Sans Pro"/>
              </a:rPr>
              <a:t>yang pertama kehilangan segalanya</a:t>
            </a:r>
            <a:r>
              <a:rPr sz="1700" b="0">
                <a:solidFill>
                  <a:srgbClr val="222830"/>
                </a:solidFill>
                <a:latin typeface="Source Sans Pro"/>
              </a:rPr>
              <a:t> — nilainya dapat menjadi nol.</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400" b="1">
                <a:solidFill>
                  <a:srgbClr val="0F2B46"/>
                </a:solidFill>
                <a:latin typeface="Source Sans Pro"/>
              </a:rPr>
              <a:t>Apa yang sebenarnya Anda beli</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Hak</a:t>
                      </a:r>
                    </a:p>
                  </a:txBody>
                  <a:tcPr anchor="ctr" marL="73152" marR="73152">
                    <a:solidFill>
                      <a:srgbClr val="0F2B46"/>
                    </a:solidFill>
                  </a:tcPr>
                </a:tc>
                <a:tc>
                  <a:txBody>
                    <a:bodyPr/>
                    <a:lstStyle/>
                    <a:p>
                      <a:r>
                        <a:rPr sz="1300" b="1">
                          <a:solidFill>
                            <a:srgbClr val="FFFFFF"/>
                          </a:solidFill>
                          <a:latin typeface="Source Sans Pro"/>
                        </a:rPr>
                        <a:t>Isi</a:t>
                      </a:r>
                    </a:p>
                  </a:txBody>
                  <a:tcPr anchor="ctr" marL="73152" marR="73152">
                    <a:solidFill>
                      <a:srgbClr val="0F2B46"/>
                    </a:solidFill>
                  </a:tcPr>
                </a:tc>
                <a:tc>
                  <a:txBody>
                    <a:bodyPr/>
                    <a:lstStyle/>
                    <a:p>
                      <a:r>
                        <a:rPr sz="1300" b="1">
                          <a:solidFill>
                            <a:srgbClr val="FFFFFF"/>
                          </a:solidFill>
                          <a:latin typeface="Source Sans Pro"/>
                        </a:rPr>
                        <a:t>Batas</a:t>
                      </a:r>
                    </a:p>
                  </a:txBody>
                  <a:tcPr anchor="ctr" marL="73152" marR="73152">
                    <a:solidFill>
                      <a:srgbClr val="0F2B46"/>
                    </a:solidFill>
                  </a:tcPr>
                </a:tc>
              </a:tr>
              <a:tr h="384048">
                <a:tc>
                  <a:txBody>
                    <a:bodyPr/>
                    <a:lstStyle/>
                    <a:p>
                      <a:r>
                        <a:rPr sz="1300" b="1">
                          <a:solidFill>
                            <a:srgbClr val="222830"/>
                          </a:solidFill>
                          <a:latin typeface="Source Sans Pro"/>
                        </a:rPr>
                        <a:t>**Hak atas sisa laba**</a:t>
                      </a:r>
                    </a:p>
                  </a:txBody>
                  <a:tcPr anchor="ctr" marL="73152" marR="73152" marT="27432" marB="27432">
                    <a:solidFill>
                      <a:srgbClr val="FFFFFF"/>
                    </a:solidFill>
                  </a:tcPr>
                </a:tc>
                <a:tc>
                  <a:txBody>
                    <a:bodyPr/>
                    <a:lstStyle/>
                    <a:p>
                      <a:r>
                        <a:rPr sz="1300" b="0">
                          <a:solidFill>
                            <a:srgbClr val="222830"/>
                          </a:solidFill>
                          <a:latin typeface="Source Sans Pro"/>
                        </a:rPr>
                        <a:t>Bagian dari laba yang dibagikan sebagai dividen</a:t>
                      </a:r>
                    </a:p>
                  </a:txBody>
                  <a:tcPr anchor="ctr" marL="73152" marR="73152" marT="27432" marB="27432">
                    <a:solidFill>
                      <a:srgbClr val="FFFFFF"/>
                    </a:solidFill>
                  </a:tcPr>
                </a:tc>
                <a:tc>
                  <a:txBody>
                    <a:bodyPr/>
                    <a:lstStyle/>
                    <a:p>
                      <a:r>
                        <a:rPr sz="1300" b="0">
                          <a:solidFill>
                            <a:srgbClr val="222830"/>
                          </a:solidFill>
                          <a:latin typeface="Source Sans Pro"/>
                        </a:rPr>
                        <a:t>Hanya bila perusahaan **memutuskan** membagikannya; tidak ada kewajiban</a:t>
                      </a:r>
                    </a:p>
                  </a:txBody>
                  <a:tcPr anchor="ctr" marL="73152" marR="73152" marT="27432" marB="27432">
                    <a:solidFill>
                      <a:srgbClr val="FFFFFF"/>
                    </a:solidFill>
                  </a:tcPr>
                </a:tc>
              </a:tr>
              <a:tr h="384048">
                <a:tc>
                  <a:txBody>
                    <a:bodyPr/>
                    <a:lstStyle/>
                    <a:p>
                      <a:r>
                        <a:rPr sz="1300" b="1">
                          <a:solidFill>
                            <a:srgbClr val="222830"/>
                          </a:solidFill>
                          <a:latin typeface="Source Sans Pro"/>
                        </a:rPr>
                        <a:t>**Hak suara**</a:t>
                      </a:r>
                    </a:p>
                  </a:txBody>
                  <a:tcPr anchor="ctr" marL="73152" marR="73152" marT="27432" marB="27432">
                    <a:solidFill>
                      <a:srgbClr val="F1F4F8"/>
                    </a:solidFill>
                  </a:tcPr>
                </a:tc>
                <a:tc>
                  <a:txBody>
                    <a:bodyPr/>
                    <a:lstStyle/>
                    <a:p>
                      <a:r>
                        <a:rPr sz="1300" b="0">
                          <a:solidFill>
                            <a:srgbClr val="222830"/>
                          </a:solidFill>
                          <a:latin typeface="Source Sans Pro"/>
                        </a:rPr>
                        <a:t>Suara dalam Rapat Umum Pemegang Saham</a:t>
                      </a:r>
                    </a:p>
                  </a:txBody>
                  <a:tcPr anchor="ctr" marL="73152" marR="73152" marT="27432" marB="27432">
                    <a:solidFill>
                      <a:srgbClr val="F1F4F8"/>
                    </a:solidFill>
                  </a:tcPr>
                </a:tc>
                <a:tc>
                  <a:txBody>
                    <a:bodyPr/>
                    <a:lstStyle/>
                    <a:p>
                      <a:r>
                        <a:rPr sz="1300" b="0">
                          <a:solidFill>
                            <a:srgbClr val="222830"/>
                          </a:solidFill>
                          <a:latin typeface="Source Sans Pro"/>
                        </a:rPr>
                        <a:t>Praktis tidak berarti bagi pemegang ritel kecil</a:t>
                      </a:r>
                    </a:p>
                  </a:txBody>
                  <a:tcPr anchor="ctr" marL="73152" marR="73152" marT="27432" marB="27432">
                    <a:solidFill>
                      <a:srgbClr val="F1F4F8"/>
                    </a:solidFill>
                  </a:tcPr>
                </a:tc>
              </a:tr>
              <a:tr h="384048">
                <a:tc>
                  <a:txBody>
                    <a:bodyPr/>
                    <a:lstStyle/>
                    <a:p>
                      <a:r>
                        <a:rPr sz="1300" b="1">
                          <a:solidFill>
                            <a:srgbClr val="222830"/>
                          </a:solidFill>
                          <a:latin typeface="Source Sans Pro"/>
                        </a:rPr>
                        <a:t>**Hak atas sisa aset**</a:t>
                      </a:r>
                    </a:p>
                  </a:txBody>
                  <a:tcPr anchor="ctr" marL="73152" marR="73152" marT="27432" marB="27432">
                    <a:solidFill>
                      <a:srgbClr val="FFFFFF"/>
                    </a:solidFill>
                  </a:tcPr>
                </a:tc>
                <a:tc>
                  <a:txBody>
                    <a:bodyPr/>
                    <a:lstStyle/>
                    <a:p>
                      <a:r>
                        <a:rPr sz="1300" b="0">
                          <a:solidFill>
                            <a:srgbClr val="222830"/>
                          </a:solidFill>
                          <a:latin typeface="Source Sans Pro"/>
                        </a:rPr>
                        <a:t>Bagian aset bila perusahaan dilikuidasi</a:t>
                      </a:r>
                    </a:p>
                  </a:txBody>
                  <a:tcPr anchor="ctr" marL="73152" marR="73152" marT="27432" marB="27432">
                    <a:solidFill>
                      <a:srgbClr val="FFFFFF"/>
                    </a:solidFill>
                  </a:tcPr>
                </a:tc>
                <a:tc>
                  <a:txBody>
                    <a:bodyPr/>
                    <a:lstStyle/>
                    <a:p>
                      <a:r>
                        <a:rPr sz="1300" b="0">
                          <a:solidFill>
                            <a:srgbClr val="222830"/>
                          </a:solidFill>
                          <a:latin typeface="Source Sans Pro"/>
                        </a:rPr>
                        <a:t>**Paling akhir** — setelah seluruh kreditur, pemegang obligasi, karyawan, dan negara</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Dari mana imbal hasil saham berasal</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4.2</a:t>
            </a:r>
          </a:p>
          <a:p>
            <a:pPr algn="l">
              <a:lnSpc>
                <a:spcPct val="110000"/>
              </a:lnSpc>
              <a:spcBef>
                <a:spcPts val="0"/>
              </a:spcBef>
              <a:spcAft>
                <a:spcPts val="600"/>
              </a:spcAft>
            </a:pPr>
            <a:r>
              <a:rPr sz="2400" b="1">
                <a:solidFill>
                  <a:srgbClr val="0F2B46"/>
                </a:solidFill>
                <a:latin typeface="Source Sans Pro"/>
              </a:rPr>
              <a:t>Dari mana imbal hasil saham berasal</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Sifat</a:t>
                      </a:r>
                    </a:p>
                  </a:txBody>
                  <a:tcPr anchor="ctr" marL="73152" marR="73152">
                    <a:solidFill>
                      <a:srgbClr val="0F2B46"/>
                    </a:solidFill>
                  </a:tcPr>
                </a:tc>
                <a:tc>
                  <a:txBody>
                    <a:bodyPr/>
                    <a:lstStyle/>
                    <a:p>
                      <a:r>
                        <a:rPr sz="1300" b="1">
                          <a:solidFill>
                            <a:srgbClr val="FFFFFF"/>
                          </a:solidFill>
                          <a:latin typeface="Source Sans Pro"/>
                        </a:rPr>
                        <a:t>Horizon dominan</a:t>
                      </a:r>
                    </a:p>
                  </a:txBody>
                  <a:tcPr anchor="ctr" marL="73152" marR="73152">
                    <a:solidFill>
                      <a:srgbClr val="0F2B46"/>
                    </a:solidFill>
                  </a:tcPr>
                </a:tc>
              </a:tr>
              <a:tr h="384048">
                <a:tc>
                  <a:txBody>
                    <a:bodyPr/>
                    <a:lstStyle/>
                    <a:p>
                      <a:r>
                        <a:rPr sz="1300" b="1">
                          <a:solidFill>
                            <a:srgbClr val="222830"/>
                          </a:solidFill>
                          <a:latin typeface="Source Sans Pro"/>
                        </a:rPr>
                        <a:t>Imbal hasil dividen</a:t>
                      </a:r>
                    </a:p>
                  </a:txBody>
                  <a:tcPr anchor="ctr" marL="73152" marR="73152" marT="27432" marB="27432">
                    <a:solidFill>
                      <a:srgbClr val="FFFFFF"/>
                    </a:solidFill>
                  </a:tcPr>
                </a:tc>
                <a:tc>
                  <a:txBody>
                    <a:bodyPr/>
                    <a:lstStyle/>
                    <a:p>
                      <a:r>
                        <a:rPr sz="1300" b="0">
                          <a:solidFill>
                            <a:srgbClr val="222830"/>
                          </a:solidFill>
                          <a:latin typeface="Source Sans Pro"/>
                        </a:rPr>
                        <a:t>Dapat diperkirakan, relatif stabil</a:t>
                      </a:r>
                    </a:p>
                  </a:txBody>
                  <a:tcPr anchor="ctr" marL="73152" marR="73152" marT="27432" marB="27432">
                    <a:solidFill>
                      <a:srgbClr val="FFFFFF"/>
                    </a:solidFill>
                  </a:tcPr>
                </a:tc>
                <a:tc>
                  <a:txBody>
                    <a:bodyPr/>
                    <a:lstStyle/>
                    <a:p>
                      <a:r>
                        <a:rPr sz="1300" b="0">
                          <a:solidFill>
                            <a:srgbClr val="222830"/>
                          </a:solidFill>
                          <a:latin typeface="Source Sans Pro"/>
                        </a:rPr>
                        <a:t>Semua</a:t>
                      </a:r>
                    </a:p>
                  </a:txBody>
                  <a:tcPr anchor="ctr" marL="73152" marR="73152" marT="27432" marB="27432">
                    <a:solidFill>
                      <a:srgbClr val="FFFFFF"/>
                    </a:solidFill>
                  </a:tcPr>
                </a:tc>
              </a:tr>
              <a:tr h="384048">
                <a:tc>
                  <a:txBody>
                    <a:bodyPr/>
                    <a:lstStyle/>
                    <a:p>
                      <a:r>
                        <a:rPr sz="1300" b="1">
                          <a:solidFill>
                            <a:srgbClr val="222830"/>
                          </a:solidFill>
                          <a:latin typeface="Source Sans Pro"/>
                        </a:rPr>
                        <a:t>Pertumbuhan laba</a:t>
                      </a:r>
                    </a:p>
                  </a:txBody>
                  <a:tcPr anchor="ctr" marL="73152" marR="73152" marT="27432" marB="27432">
                    <a:solidFill>
                      <a:srgbClr val="F1F4F8"/>
                    </a:solidFill>
                  </a:tcPr>
                </a:tc>
                <a:tc>
                  <a:txBody>
                    <a:bodyPr/>
                    <a:lstStyle/>
                    <a:p>
                      <a:r>
                        <a:rPr sz="1300" b="0">
                          <a:solidFill>
                            <a:srgbClr val="222830"/>
                          </a:solidFill>
                          <a:latin typeface="Source Sans Pro"/>
                        </a:rPr>
                        <a:t>Bergantung kinerja usaha</a:t>
                      </a:r>
                    </a:p>
                  </a:txBody>
                  <a:tcPr anchor="ctr" marL="73152" marR="73152" marT="27432" marB="27432">
                    <a:solidFill>
                      <a:srgbClr val="F1F4F8"/>
                    </a:solidFill>
                  </a:tcPr>
                </a:tc>
                <a:tc>
                  <a:txBody>
                    <a:bodyPr/>
                    <a:lstStyle/>
                    <a:p>
                      <a:r>
                        <a:rPr sz="1300" b="0">
                          <a:solidFill>
                            <a:srgbClr val="222830"/>
                          </a:solidFill>
                          <a:latin typeface="Source Sans Pro"/>
                        </a:rPr>
                        <a:t>Jangka panjang</a:t>
                      </a:r>
                    </a:p>
                  </a:txBody>
                  <a:tcPr anchor="ctr" marL="73152" marR="73152" marT="27432" marB="27432">
                    <a:solidFill>
                      <a:srgbClr val="F1F4F8"/>
                    </a:solidFill>
                  </a:tcPr>
                </a:tc>
              </a:tr>
              <a:tr h="384048">
                <a:tc>
                  <a:txBody>
                    <a:bodyPr/>
                    <a:lstStyle/>
                    <a:p>
                      <a:r>
                        <a:rPr sz="1300" b="1">
                          <a:solidFill>
                            <a:srgbClr val="222830"/>
                          </a:solidFill>
                          <a:latin typeface="Source Sans Pro"/>
                        </a:rPr>
                        <a:t>Perubahan penilaian</a:t>
                      </a:r>
                    </a:p>
                  </a:txBody>
                  <a:tcPr anchor="ctr" marL="73152" marR="73152" marT="27432" marB="27432">
                    <a:solidFill>
                      <a:srgbClr val="FFFFFF"/>
                    </a:solidFill>
                  </a:tcPr>
                </a:tc>
                <a:tc>
                  <a:txBody>
                    <a:bodyPr/>
                    <a:lstStyle/>
                    <a:p>
                      <a:r>
                        <a:rPr sz="1300" b="0">
                          <a:solidFill>
                            <a:srgbClr val="222830"/>
                          </a:solidFill>
                          <a:latin typeface="Source Sans Pro"/>
                        </a:rPr>
                        <a:t>**Sangat berfluktuasi, tidak dapat diprediksi**</a:t>
                      </a:r>
                    </a:p>
                  </a:txBody>
                  <a:tcPr anchor="ctr" marL="73152" marR="73152" marT="27432" marB="27432">
                    <a:solidFill>
                      <a:srgbClr val="FFFFFF"/>
                    </a:solidFill>
                  </a:tcPr>
                </a:tc>
                <a:tc>
                  <a:txBody>
                    <a:bodyPr/>
                    <a:lstStyle/>
                    <a:p>
                      <a:r>
                        <a:rPr sz="1300" b="0">
                          <a:solidFill>
                            <a:srgbClr val="222830"/>
                          </a:solidFill>
                          <a:latin typeface="Source Sans Pro"/>
                        </a:rPr>
                        <a:t>Jangka pendek</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Mekanisme Bursa Efek Indonesia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Mekanisme Bursa Efek Indonesia</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Butir</a:t>
                      </a:r>
                    </a:p>
                  </a:txBody>
                  <a:tcPr anchor="ctr" marL="73152" marR="73152">
                    <a:solidFill>
                      <a:srgbClr val="0F2B46"/>
                    </a:solidFill>
                  </a:tcPr>
                </a:tc>
                <a:tc>
                  <a:txBody>
                    <a:bodyPr/>
                    <a:lstStyle/>
                    <a:p>
                      <a:r>
                        <a:rPr sz="1300" b="1">
                          <a:solidFill>
                            <a:srgbClr val="FFFFFF"/>
                          </a:solidFill>
                          <a:latin typeface="Source Sans Pro"/>
                        </a:rPr>
                        <a:t>Ketentuan umum</a:t>
                      </a:r>
                    </a:p>
                  </a:txBody>
                  <a:tcPr anchor="ctr" marL="73152" marR="73152">
                    <a:solidFill>
                      <a:srgbClr val="0F2B46"/>
                    </a:solidFill>
                  </a:tcPr>
                </a:tc>
                <a:tc>
                  <a:txBody>
                    <a:bodyPr/>
                    <a:lstStyle/>
                    <a:p>
                      <a:r>
                        <a:rPr sz="1300" b="1">
                          <a:solidFill>
                            <a:srgbClr val="FFFFFF"/>
                          </a:solidFill>
                          <a:latin typeface="Source Sans Pro"/>
                        </a:rPr>
                        <a:t>Implikasi praktis</a:t>
                      </a:r>
                    </a:p>
                  </a:txBody>
                  <a:tcPr anchor="ctr" marL="73152" marR="73152">
                    <a:solidFill>
                      <a:srgbClr val="0F2B46"/>
                    </a:solidFill>
                  </a:tcPr>
                </a:tc>
              </a:tr>
              <a:tr h="384048">
                <a:tc>
                  <a:txBody>
                    <a:bodyPr/>
                    <a:lstStyle/>
                    <a:p>
                      <a:r>
                        <a:rPr sz="1300" b="1">
                          <a:solidFill>
                            <a:srgbClr val="222830"/>
                          </a:solidFill>
                          <a:latin typeface="Source Sans Pro"/>
                        </a:rPr>
                        <a:t>**Satuan perdagangan**</a:t>
                      </a:r>
                    </a:p>
                  </a:txBody>
                  <a:tcPr anchor="ctr" marL="73152" marR="73152" marT="27432" marB="27432">
                    <a:solidFill>
                      <a:srgbClr val="FFFFFF"/>
                    </a:solidFill>
                  </a:tcPr>
                </a:tc>
                <a:tc>
                  <a:txBody>
                    <a:bodyPr/>
                    <a:lstStyle/>
                    <a:p>
                      <a:r>
                        <a:rPr sz="1300" b="0">
                          <a:solidFill>
                            <a:srgbClr val="222830"/>
                          </a:solidFill>
                          <a:latin typeface="Source Sans Pro"/>
                        </a:rPr>
                        <a:t>1 lot = 100 lembar</a:t>
                      </a:r>
                    </a:p>
                  </a:txBody>
                  <a:tcPr anchor="ctr" marL="73152" marR="73152" marT="27432" marB="27432">
                    <a:solidFill>
                      <a:srgbClr val="FFFFFF"/>
                    </a:solidFill>
                  </a:tcPr>
                </a:tc>
                <a:tc>
                  <a:txBody>
                    <a:bodyPr/>
                    <a:lstStyle/>
                    <a:p>
                      <a:r>
                        <a:rPr sz="1300" b="0">
                          <a:solidFill>
                            <a:srgbClr val="222830"/>
                          </a:solidFill>
                          <a:latin typeface="Source Sans Pro"/>
                        </a:rPr>
                        <a:t>Modal minimum = harga × 100</a:t>
                      </a:r>
                    </a:p>
                  </a:txBody>
                  <a:tcPr anchor="ctr" marL="73152" marR="73152" marT="27432" marB="27432">
                    <a:solidFill>
                      <a:srgbClr val="FFFFFF"/>
                    </a:solidFill>
                  </a:tcPr>
                </a:tc>
              </a:tr>
              <a:tr h="384048">
                <a:tc>
                  <a:txBody>
                    <a:bodyPr/>
                    <a:lstStyle/>
                    <a:p>
                      <a:r>
                        <a:rPr sz="1300" b="1">
                          <a:solidFill>
                            <a:srgbClr val="222830"/>
                          </a:solidFill>
                          <a:latin typeface="Source Sans Pro"/>
                        </a:rPr>
                        <a:t>**Fraksi harga (tick)**</a:t>
                      </a:r>
                    </a:p>
                  </a:txBody>
                  <a:tcPr anchor="ctr" marL="73152" marR="73152" marT="27432" marB="27432">
                    <a:solidFill>
                      <a:srgbClr val="F1F4F8"/>
                    </a:solidFill>
                  </a:tcPr>
                </a:tc>
                <a:tc>
                  <a:txBody>
                    <a:bodyPr/>
                    <a:lstStyle/>
                    <a:p>
                      <a:r>
                        <a:rPr sz="1300" b="0">
                          <a:solidFill>
                            <a:srgbClr val="222830"/>
                          </a:solidFill>
                          <a:latin typeface="Source Sans Pro"/>
                        </a:rPr>
                        <a:t>Berbeda menurut kelompok harga</a:t>
                      </a:r>
                    </a:p>
                  </a:txBody>
                  <a:tcPr anchor="ctr" marL="73152" marR="73152" marT="27432" marB="27432">
                    <a:solidFill>
                      <a:srgbClr val="F1F4F8"/>
                    </a:solidFill>
                  </a:tcPr>
                </a:tc>
                <a:tc>
                  <a:txBody>
                    <a:bodyPr/>
                    <a:lstStyle/>
                    <a:p>
                      <a:r>
                        <a:rPr sz="1300" b="0">
                          <a:solidFill>
                            <a:srgbClr val="222830"/>
                          </a:solidFill>
                          <a:latin typeface="Source Sans Pro"/>
                        </a:rPr>
                        <a:t>Menentukan selisih minimum yang mungkin</a:t>
                      </a:r>
                    </a:p>
                  </a:txBody>
                  <a:tcPr anchor="ctr" marL="73152" marR="73152" marT="27432" marB="27432">
                    <a:solidFill>
                      <a:srgbClr val="F1F4F8"/>
                    </a:solidFill>
                  </a:tcPr>
                </a:tc>
              </a:tr>
              <a:tr h="384048">
                <a:tc>
                  <a:txBody>
                    <a:bodyPr/>
                    <a:lstStyle/>
                    <a:p>
                      <a:r>
                        <a:rPr sz="1300" b="1">
                          <a:solidFill>
                            <a:srgbClr val="222830"/>
                          </a:solidFill>
                          <a:latin typeface="Source Sans Pro"/>
                        </a:rPr>
                        <a:t>**Penyelesaian**</a:t>
                      </a:r>
                    </a:p>
                  </a:txBody>
                  <a:tcPr anchor="ctr" marL="73152" marR="73152" marT="27432" marB="27432">
                    <a:solidFill>
                      <a:srgbClr val="FFFFFF"/>
                    </a:solidFill>
                  </a:tcPr>
                </a:tc>
                <a:tc>
                  <a:txBody>
                    <a:bodyPr/>
                    <a:lstStyle/>
                    <a:p>
                      <a:r>
                        <a:rPr sz="1300" b="0">
                          <a:solidFill>
                            <a:srgbClr val="222830"/>
                          </a:solidFill>
                          <a:latin typeface="Source Sans Pro"/>
                        </a:rPr>
                        <a:t>Umumnya T+2 hari bursa</a:t>
                      </a:r>
                    </a:p>
                  </a:txBody>
                  <a:tcPr anchor="ctr" marL="73152" marR="73152" marT="27432" marB="27432">
                    <a:solidFill>
                      <a:srgbClr val="FFFFFF"/>
                    </a:solidFill>
                  </a:tcPr>
                </a:tc>
                <a:tc>
                  <a:txBody>
                    <a:bodyPr/>
                    <a:lstStyle/>
                    <a:p>
                      <a:r>
                        <a:rPr sz="1300" b="0">
                          <a:solidFill>
                            <a:srgbClr val="222830"/>
                          </a:solidFill>
                          <a:latin typeface="Source Sans Pro"/>
                        </a:rPr>
                        <a:t>Dana hasil penjualan tidak langsung tersedia</a:t>
                      </a:r>
                    </a:p>
                  </a:txBody>
                  <a:tcPr anchor="ctr" marL="73152" marR="73152" marT="27432" marB="27432">
                    <a:solidFill>
                      <a:srgbClr val="FFFFFF"/>
                    </a:solidFill>
                  </a:tcPr>
                </a:tc>
              </a:tr>
              <a:tr h="384048">
                <a:tc>
                  <a:txBody>
                    <a:bodyPr/>
                    <a:lstStyle/>
                    <a:p>
                      <a:r>
                        <a:rPr sz="1300" b="1">
                          <a:solidFill>
                            <a:srgbClr val="222830"/>
                          </a:solidFill>
                          <a:latin typeface="Source Sans Pro"/>
                        </a:rPr>
                        <a:t>**Papan pencatatan**</a:t>
                      </a:r>
                    </a:p>
                  </a:txBody>
                  <a:tcPr anchor="ctr" marL="73152" marR="73152" marT="27432" marB="27432">
                    <a:solidFill>
                      <a:srgbClr val="F1F4F8"/>
                    </a:solidFill>
                  </a:tcPr>
                </a:tc>
                <a:tc>
                  <a:txBody>
                    <a:bodyPr/>
                    <a:lstStyle/>
                    <a:p>
                      <a:r>
                        <a:rPr sz="1300" b="0">
                          <a:solidFill>
                            <a:srgbClr val="222830"/>
                          </a:solidFill>
                          <a:latin typeface="Source Sans Pro"/>
                        </a:rPr>
                        <a:t>Utama, Pengembangan, Ekonomi Baru, Akselerasi, Pemantauan Khusus</a:t>
                      </a:r>
                    </a:p>
                  </a:txBody>
                  <a:tcPr anchor="ctr" marL="73152" marR="73152" marT="27432" marB="27432">
                    <a:solidFill>
                      <a:srgbClr val="F1F4F8"/>
                    </a:solidFill>
                  </a:tcPr>
                </a:tc>
                <a:tc>
                  <a:txBody>
                    <a:bodyPr/>
                    <a:lstStyle/>
                    <a:p>
                      <a:r>
                        <a:rPr sz="1300" b="0">
                          <a:solidFill>
                            <a:srgbClr val="222830"/>
                          </a:solidFill>
                          <a:latin typeface="Source Sans Pro"/>
                        </a:rPr>
                        <a:t>Papan menunjukkan syarat pencatatan dan kondisi emiten</a:t>
                      </a:r>
                    </a:p>
                  </a:txBody>
                  <a:tcPr anchor="ctr" marL="73152" marR="73152" marT="27432" marB="27432">
                    <a:solidFill>
                      <a:srgbClr val="F1F4F8"/>
                    </a:solidFill>
                  </a:tcPr>
                </a:tc>
              </a:tr>
              <a:tr h="384048">
                <a:tc>
                  <a:txBody>
                    <a:bodyPr/>
                    <a:lstStyle/>
                    <a:p>
                      <a:r>
                        <a:rPr sz="1300" b="1">
                          <a:solidFill>
                            <a:srgbClr val="222830"/>
                          </a:solidFill>
                          <a:latin typeface="Source Sans Pro"/>
                        </a:rPr>
                        <a:t>**Auto rejection**</a:t>
                      </a:r>
                    </a:p>
                  </a:txBody>
                  <a:tcPr anchor="ctr" marL="73152" marR="73152" marT="27432" marB="27432">
                    <a:solidFill>
                      <a:srgbClr val="FFFFFF"/>
                    </a:solidFill>
                  </a:tcPr>
                </a:tc>
                <a:tc>
                  <a:txBody>
                    <a:bodyPr/>
                    <a:lstStyle/>
                    <a:p>
                      <a:r>
                        <a:rPr sz="1300" b="0">
                          <a:solidFill>
                            <a:srgbClr val="222830"/>
                          </a:solidFill>
                          <a:latin typeface="Source Sans Pro"/>
                        </a:rPr>
                        <a:t>Batas kenaikan/penurunan harga harian</a:t>
                      </a:r>
                    </a:p>
                  </a:txBody>
                  <a:tcPr anchor="ctr" marL="73152" marR="73152" marT="27432" marB="27432">
                    <a:solidFill>
                      <a:srgbClr val="FFFFFF"/>
                    </a:solidFill>
                  </a:tcPr>
                </a:tc>
                <a:tc>
                  <a:txBody>
                    <a:bodyPr/>
                    <a:lstStyle/>
                    <a:p>
                      <a:r>
                        <a:rPr sz="1300" b="0">
                          <a:solidFill>
                            <a:srgbClr val="222830"/>
                          </a:solidFill>
                          <a:latin typeface="Source Sans Pro"/>
                        </a:rPr>
                        <a:t>Pesanan di luar batas ditolak sistem</a:t>
                      </a:r>
                    </a:p>
                  </a:txBody>
                  <a:tcPr anchor="ctr" marL="73152" marR="73152" marT="27432" marB="27432">
                    <a:solidFill>
                      <a:srgbClr val="FFFFFF"/>
                    </a:solidFill>
                  </a:tcPr>
                </a:tc>
              </a:tr>
              <a:tr h="384048">
                <a:tc>
                  <a:txBody>
                    <a:bodyPr/>
                    <a:lstStyle/>
                    <a:p>
                      <a:r>
                        <a:rPr sz="1300" b="1">
                          <a:solidFill>
                            <a:srgbClr val="222830"/>
                          </a:solidFill>
                          <a:latin typeface="Source Sans Pro"/>
                        </a:rPr>
                        <a:t>**Suspensi**</a:t>
                      </a:r>
                    </a:p>
                  </a:txBody>
                  <a:tcPr anchor="ctr" marL="73152" marR="73152" marT="27432" marB="27432">
                    <a:solidFill>
                      <a:srgbClr val="F1F4F8"/>
                    </a:solidFill>
                  </a:tcPr>
                </a:tc>
                <a:tc>
                  <a:txBody>
                    <a:bodyPr/>
                    <a:lstStyle/>
                    <a:p>
                      <a:r>
                        <a:rPr sz="1300" b="0">
                          <a:solidFill>
                            <a:srgbClr val="222830"/>
                          </a:solidFill>
                          <a:latin typeface="Source Sans Pro"/>
                        </a:rPr>
                        <a:t>Penghentian perdagangan sementara</a:t>
                      </a:r>
                    </a:p>
                  </a:txBody>
                  <a:tcPr anchor="ctr" marL="73152" marR="73152" marT="27432" marB="27432">
                    <a:solidFill>
                      <a:srgbClr val="F1F4F8"/>
                    </a:solidFill>
                  </a:tcPr>
                </a:tc>
                <a:tc>
                  <a:txBody>
                    <a:bodyPr/>
                    <a:lstStyle/>
                    <a:p>
                      <a:r>
                        <a:rPr sz="1300" b="0">
                          <a:solidFill>
                            <a:srgbClr val="222830"/>
                          </a:solidFill>
                          <a:latin typeface="Source Sans Pro"/>
                        </a:rPr>
                        <a:t>**Efek tidak dapat dijual selama disuspensi**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4.4</a:t>
            </a:r>
          </a:p>
          <a:p>
            <a:pPr algn="l">
              <a:lnSpc>
                <a:spcPct val="108000"/>
              </a:lnSpc>
              <a:spcBef>
                <a:spcPts val="0"/>
              </a:spcBef>
              <a:spcAft>
                <a:spcPts val="600"/>
              </a:spcAft>
            </a:pPr>
            <a:r>
              <a:rPr sz="3400" b="1">
                <a:solidFill>
                  <a:srgbClr val="FFFFFF"/>
                </a:solidFill>
                <a:latin typeface="Source Sans Pro"/>
              </a:rPr>
              <a:t>Rekening, kustodi, dan verifikasi mandiri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4.4</a:t>
            </a:r>
          </a:p>
          <a:p>
            <a:pPr algn="l">
              <a:lnSpc>
                <a:spcPct val="110000"/>
              </a:lnSpc>
              <a:spcBef>
                <a:spcPts val="0"/>
              </a:spcBef>
              <a:spcAft>
                <a:spcPts val="600"/>
              </a:spcAft>
            </a:pPr>
            <a:r>
              <a:rPr sz="2400" b="1">
                <a:solidFill>
                  <a:srgbClr val="0F2B46"/>
                </a:solidFill>
                <a:latin typeface="Source Sans Pro"/>
              </a:rPr>
              <a:t>Rekening, kustodi, dan verifikasi mandiri</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Fungsi</a:t>
                      </a:r>
                    </a:p>
                  </a:txBody>
                  <a:tcPr anchor="ctr" marL="73152" marR="73152">
                    <a:solidFill>
                      <a:srgbClr val="0F2B46"/>
                    </a:solidFill>
                  </a:tcPr>
                </a:tc>
                <a:tc>
                  <a:txBody>
                    <a:bodyPr/>
                    <a:lstStyle/>
                    <a:p>
                      <a:r>
                        <a:rPr sz="1300" b="1">
                          <a:solidFill>
                            <a:srgbClr val="FFFFFF"/>
                          </a:solidFill>
                          <a:latin typeface="Source Sans Pro"/>
                        </a:rPr>
                        <a:t>Catatan keamanan</a:t>
                      </a:r>
                    </a:p>
                  </a:txBody>
                  <a:tcPr anchor="ctr" marL="73152" marR="73152">
                    <a:solidFill>
                      <a:srgbClr val="0F2B46"/>
                    </a:solidFill>
                  </a:tcPr>
                </a:tc>
              </a:tr>
              <a:tr h="384048">
                <a:tc>
                  <a:txBody>
                    <a:bodyPr/>
                    <a:lstStyle/>
                    <a:p>
                      <a:r>
                        <a:rPr sz="1300" b="1">
                          <a:solidFill>
                            <a:srgbClr val="222830"/>
                          </a:solidFill>
                          <a:latin typeface="Source Sans Pro"/>
                        </a:rPr>
                        <a:t>**Perusahaan efek**</a:t>
                      </a:r>
                    </a:p>
                  </a:txBody>
                  <a:tcPr anchor="ctr" marL="73152" marR="73152" marT="27432" marB="27432">
                    <a:solidFill>
                      <a:srgbClr val="FFFFFF"/>
                    </a:solidFill>
                  </a:tcPr>
                </a:tc>
                <a:tc>
                  <a:txBody>
                    <a:bodyPr/>
                    <a:lstStyle/>
                    <a:p>
                      <a:r>
                        <a:rPr sz="1300" b="0">
                          <a:solidFill>
                            <a:srgbClr val="222830"/>
                          </a:solidFill>
                          <a:latin typeface="Source Sans Pro"/>
                        </a:rPr>
                        <a:t>Perantara pesanan</a:t>
                      </a:r>
                    </a:p>
                  </a:txBody>
                  <a:tcPr anchor="ctr" marL="73152" marR="73152" marT="27432" marB="27432">
                    <a:solidFill>
                      <a:srgbClr val="FFFFFF"/>
                    </a:solidFill>
                  </a:tcPr>
                </a:tc>
                <a:tc>
                  <a:txBody>
                    <a:bodyPr/>
                    <a:lstStyle/>
                    <a:p>
                      <a:r>
                        <a:rPr sz="1300" b="0">
                          <a:solidFill>
                            <a:srgbClr val="222830"/>
                          </a:solidFill>
                          <a:latin typeface="Source Sans Pro"/>
                        </a:rPr>
                        <a:t>Verifikasi izin di OJK sebelum membuka rekening</a:t>
                      </a:r>
                    </a:p>
                  </a:txBody>
                  <a:tcPr anchor="ctr" marL="73152" marR="73152" marT="27432" marB="27432">
                    <a:solidFill>
                      <a:srgbClr val="FFFFFF"/>
                    </a:solidFill>
                  </a:tcPr>
                </a:tc>
              </a:tr>
              <a:tr h="384048">
                <a:tc>
                  <a:txBody>
                    <a:bodyPr/>
                    <a:lstStyle/>
                    <a:p>
                      <a:r>
                        <a:rPr sz="1300" b="1">
                          <a:solidFill>
                            <a:srgbClr val="222830"/>
                          </a:solidFill>
                          <a:latin typeface="Source Sans Pro"/>
                        </a:rPr>
                        <a:t>**Rekening Dana Nasabah (RDN)**</a:t>
                      </a:r>
                    </a:p>
                  </a:txBody>
                  <a:tcPr anchor="ctr" marL="73152" marR="73152" marT="27432" marB="27432">
                    <a:solidFill>
                      <a:srgbClr val="F1F4F8"/>
                    </a:solidFill>
                  </a:tcPr>
                </a:tc>
                <a:tc>
                  <a:txBody>
                    <a:bodyPr/>
                    <a:lstStyle/>
                    <a:p>
                      <a:r>
                        <a:rPr sz="1300" b="0">
                          <a:solidFill>
                            <a:srgbClr val="222830"/>
                          </a:solidFill>
                          <a:latin typeface="Source Sans Pro"/>
                        </a:rPr>
                        <a:t>Menyimpan dana Anda di bank, **atas nama Anda**</a:t>
                      </a:r>
                    </a:p>
                  </a:txBody>
                  <a:tcPr anchor="ctr" marL="73152" marR="73152" marT="27432" marB="27432">
                    <a:solidFill>
                      <a:srgbClr val="F1F4F8"/>
                    </a:solidFill>
                  </a:tcPr>
                </a:tc>
                <a:tc>
                  <a:txBody>
                    <a:bodyPr/>
                    <a:lstStyle/>
                    <a:p>
                      <a:r>
                        <a:rPr sz="1300" b="0">
                          <a:solidFill>
                            <a:srgbClr val="222830"/>
                          </a:solidFill>
                          <a:latin typeface="Source Sans Pro"/>
                        </a:rPr>
                        <a:t>Terpisah dari rekening perusahaan efek</a:t>
                      </a:r>
                    </a:p>
                  </a:txBody>
                  <a:tcPr anchor="ctr" marL="73152" marR="73152" marT="27432" marB="27432">
                    <a:solidFill>
                      <a:srgbClr val="F1F4F8"/>
                    </a:solidFill>
                  </a:tcPr>
                </a:tc>
              </a:tr>
              <a:tr h="384048">
                <a:tc>
                  <a:txBody>
                    <a:bodyPr/>
                    <a:lstStyle/>
                    <a:p>
                      <a:r>
                        <a:rPr sz="1300" b="1">
                          <a:solidFill>
                            <a:srgbClr val="222830"/>
                          </a:solidFill>
                          <a:latin typeface="Source Sans Pro"/>
                        </a:rPr>
                        <a:t>**Sub-rekening efek di KSEI**</a:t>
                      </a:r>
                    </a:p>
                  </a:txBody>
                  <a:tcPr anchor="ctr" marL="73152" marR="73152" marT="27432" marB="27432">
                    <a:solidFill>
                      <a:srgbClr val="FFFFFF"/>
                    </a:solidFill>
                  </a:tcPr>
                </a:tc>
                <a:tc>
                  <a:txBody>
                    <a:bodyPr/>
                    <a:lstStyle/>
                    <a:p>
                      <a:r>
                        <a:rPr sz="1300" b="0">
                          <a:solidFill>
                            <a:srgbClr val="222830"/>
                          </a:solidFill>
                          <a:latin typeface="Source Sans Pro"/>
                        </a:rPr>
                        <a:t>Menyimpan efek Anda</a:t>
                      </a:r>
                    </a:p>
                  </a:txBody>
                  <a:tcPr anchor="ctr" marL="73152" marR="73152" marT="27432" marB="27432">
                    <a:solidFill>
                      <a:srgbClr val="FFFFFF"/>
                    </a:solidFill>
                  </a:tcPr>
                </a:tc>
                <a:tc>
                  <a:txBody>
                    <a:bodyPr/>
                    <a:lstStyle/>
                    <a:p>
                      <a:r>
                        <a:rPr sz="1300" b="0">
                          <a:solidFill>
                            <a:srgbClr val="222830"/>
                          </a:solidFill>
                          <a:latin typeface="Source Sans Pro"/>
                        </a:rPr>
                        <a:t>Terpisah dari aset perusahaan efek</a:t>
                      </a:r>
                    </a:p>
                  </a:txBody>
                  <a:tcPr anchor="ctr" marL="73152" marR="73152" marT="27432" marB="27432">
                    <a:solidFill>
                      <a:srgbClr val="FFFFFF"/>
                    </a:solidFill>
                  </a:tcPr>
                </a:tc>
              </a:tr>
              <a:tr h="384048">
                <a:tc>
                  <a:txBody>
                    <a:bodyPr/>
                    <a:lstStyle/>
                    <a:p>
                      <a:r>
                        <a:rPr sz="1300" b="1">
                          <a:solidFill>
                            <a:srgbClr val="222830"/>
                          </a:solidFill>
                          <a:latin typeface="Source Sans Pro"/>
                        </a:rPr>
                        <a:t>**Single Investor Identification (SID)**</a:t>
                      </a:r>
                    </a:p>
                  </a:txBody>
                  <a:tcPr anchor="ctr" marL="73152" marR="73152" marT="27432" marB="27432">
                    <a:solidFill>
                      <a:srgbClr val="F1F4F8"/>
                    </a:solidFill>
                  </a:tcPr>
                </a:tc>
                <a:tc>
                  <a:txBody>
                    <a:bodyPr/>
                    <a:lstStyle/>
                    <a:p>
                      <a:r>
                        <a:rPr sz="1300" b="0">
                          <a:solidFill>
                            <a:srgbClr val="222830"/>
                          </a:solidFill>
                          <a:latin typeface="Source Sans Pro"/>
                        </a:rPr>
                        <a:t>Identitas tunggal Anda</a:t>
                      </a:r>
                    </a:p>
                  </a:txBody>
                  <a:tcPr anchor="ctr" marL="73152" marR="73152" marT="27432" marB="27432">
                    <a:solidFill>
                      <a:srgbClr val="F1F4F8"/>
                    </a:solidFill>
                  </a:tcPr>
                </a:tc>
                <a:tc>
                  <a:txBody>
                    <a:bodyPr/>
                    <a:lstStyle/>
                    <a:p>
                      <a:r>
                        <a:rPr sz="1300" b="0">
                          <a:solidFill>
                            <a:srgbClr val="222830"/>
                          </a:solidFill>
                          <a:latin typeface="Source Sans Pro"/>
                        </a:rPr>
                        <a:t>Dipakai untuk verifikasi mandiri</a:t>
                      </a:r>
                    </a:p>
                  </a:txBody>
                  <a:tcPr anchor="ctr" marL="73152" marR="73152" marT="27432" marB="27432">
                    <a:solidFill>
                      <a:srgbClr val="F1F4F8"/>
                    </a:solidFill>
                  </a:tcPr>
                </a:tc>
              </a:tr>
              <a:tr h="384048">
                <a:tc>
                  <a:txBody>
                    <a:bodyPr/>
                    <a:lstStyle/>
                    <a:p>
                      <a:r>
                        <a:rPr sz="1300" b="1">
                          <a:solidFill>
                            <a:srgbClr val="222830"/>
                          </a:solidFill>
                          <a:latin typeface="Source Sans Pro"/>
                        </a:rPr>
                        <a:t>**Fasilitas investor KSEI**</a:t>
                      </a:r>
                    </a:p>
                  </a:txBody>
                  <a:tcPr anchor="ctr" marL="73152" marR="73152" marT="27432" marB="27432">
                    <a:solidFill>
                      <a:srgbClr val="FFFFFF"/>
                    </a:solidFill>
                  </a:tcPr>
                </a:tc>
                <a:tc>
                  <a:txBody>
                    <a:bodyPr/>
                    <a:lstStyle/>
                    <a:p>
                      <a:r>
                        <a:rPr sz="1300" b="0">
                          <a:solidFill>
                            <a:srgbClr val="222830"/>
                          </a:solidFill>
                          <a:latin typeface="Source Sans Pro"/>
                        </a:rPr>
                        <a:t>Memeriksa kepemilikan **secara independen**</a:t>
                      </a:r>
                    </a:p>
                  </a:txBody>
                  <a:tcPr anchor="ctr" marL="73152" marR="73152" marT="27432" marB="27432">
                    <a:solidFill>
                      <a:srgbClr val="FFFFFF"/>
                    </a:solidFill>
                  </a:tcPr>
                </a:tc>
                <a:tc>
                  <a:txBody>
                    <a:bodyPr/>
                    <a:lstStyle/>
                    <a:p>
                      <a:r>
                        <a:rPr sz="1300" b="0">
                          <a:solidFill>
                            <a:srgbClr val="222830"/>
                          </a:solidFill>
                          <a:latin typeface="Source Sans Pro"/>
                        </a:rPr>
                        <a:t>**Wajib digunakan berkala**</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4.5</a:t>
            </a:r>
          </a:p>
          <a:p>
            <a:pPr algn="l">
              <a:lnSpc>
                <a:spcPct val="108000"/>
              </a:lnSpc>
              <a:spcBef>
                <a:spcPts val="0"/>
              </a:spcBef>
              <a:spcAft>
                <a:spcPts val="600"/>
              </a:spcAft>
            </a:pPr>
            <a:r>
              <a:rPr sz="3400" b="1">
                <a:solidFill>
                  <a:srgbClr val="FFFFFF"/>
                </a:solidFill>
                <a:latin typeface="Source Sans Pro"/>
              </a:rPr>
              <a:t>Biaya transaksi dan pajak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600" b="1">
                <a:solidFill>
                  <a:srgbClr val="0F2B46"/>
                </a:solidFill>
                <a:latin typeface="Source Sans Pro"/>
              </a:rPr>
              <a:t>Biaya transaksi dan pajak</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Anda membayar pajak meski merugi</a:t>
            </a:r>
            <a:r>
              <a:rPr sz="1700" b="0">
                <a:solidFill>
                  <a:srgbClr val="222830"/>
                </a:solidFill>
                <a:latin typeface="Source Sans Pro"/>
              </a:rPr>
              <a:t>. Ini berbeda dari perlakuan pada banyak kelas aset lain, dan membuat frekuensi transaksi menjadi lebih mahal daripada yang…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4.5</a:t>
            </a:r>
          </a:p>
          <a:p>
            <a:pPr algn="l">
              <a:lnSpc>
                <a:spcPct val="110000"/>
              </a:lnSpc>
              <a:spcBef>
                <a:spcPts val="0"/>
              </a:spcBef>
              <a:spcAft>
                <a:spcPts val="600"/>
              </a:spcAft>
            </a:pPr>
            <a:r>
              <a:rPr sz="2400" b="1">
                <a:solidFill>
                  <a:srgbClr val="0F2B46"/>
                </a:solidFill>
                <a:latin typeface="Source Sans Pro"/>
              </a:rPr>
              <a:t>Biaya transaksi dan pajak</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Sifat</a:t>
                      </a:r>
                    </a:p>
                  </a:txBody>
                  <a:tcPr anchor="ctr" marL="73152" marR="73152">
                    <a:solidFill>
                      <a:srgbClr val="0F2B46"/>
                    </a:solidFill>
                  </a:tcPr>
                </a:tc>
              </a:tr>
              <a:tr h="384048">
                <a:tc>
                  <a:txBody>
                    <a:bodyPr/>
                    <a:lstStyle/>
                    <a:p>
                      <a:r>
                        <a:rPr sz="1300" b="1">
                          <a:solidFill>
                            <a:srgbClr val="222830"/>
                          </a:solidFill>
                          <a:latin typeface="Source Sans Pro"/>
                        </a:rPr>
                        <a:t>Komisi perusahaan efek</a:t>
                      </a:r>
                    </a:p>
                  </a:txBody>
                  <a:tcPr anchor="ctr" marL="73152" marR="73152" marT="27432" marB="27432">
                    <a:solidFill>
                      <a:srgbClr val="FFFFFF"/>
                    </a:solidFill>
                  </a:tcPr>
                </a:tc>
                <a:tc>
                  <a:txBody>
                    <a:bodyPr/>
                    <a:lstStyle/>
                    <a:p>
                      <a:r>
                        <a:rPr sz="1300" b="0">
                          <a:solidFill>
                            <a:srgbClr val="222830"/>
                          </a:solidFill>
                          <a:latin typeface="Source Sans Pro"/>
                        </a:rPr>
                        <a:t>Bervariasi antar perantara</a:t>
                      </a:r>
                    </a:p>
                  </a:txBody>
                  <a:tcPr anchor="ctr" marL="73152" marR="73152" marT="27432" marB="27432">
                    <a:solidFill>
                      <a:srgbClr val="FFFFFF"/>
                    </a:solidFill>
                  </a:tcPr>
                </a:tc>
              </a:tr>
              <a:tr h="384048">
                <a:tc>
                  <a:txBody>
                    <a:bodyPr/>
                    <a:lstStyle/>
                    <a:p>
                      <a:r>
                        <a:rPr sz="1300" b="1">
                          <a:solidFill>
                            <a:srgbClr val="222830"/>
                          </a:solidFill>
                          <a:latin typeface="Source Sans Pro"/>
                        </a:rPr>
                        <a:t>Biaya bursa dan lembaga terkait</a:t>
                      </a:r>
                    </a:p>
                  </a:txBody>
                  <a:tcPr anchor="ctr" marL="73152" marR="73152" marT="27432" marB="27432">
                    <a:solidFill>
                      <a:srgbClr val="F1F4F8"/>
                    </a:solidFill>
                  </a:tcPr>
                </a:tc>
                <a:tc>
                  <a:txBody>
                    <a:bodyPr/>
                    <a:lstStyle/>
                    <a:p>
                      <a:r>
                        <a:rPr sz="1300" b="0">
                          <a:solidFill>
                            <a:srgbClr val="222830"/>
                          </a:solidFill>
                          <a:latin typeface="Source Sans Pro"/>
                        </a:rPr>
                        <a:t>Ditetapkan, kecil</a:t>
                      </a:r>
                    </a:p>
                  </a:txBody>
                  <a:tcPr anchor="ctr" marL="73152" marR="73152" marT="27432" marB="27432">
                    <a:solidFill>
                      <a:srgbClr val="F1F4F8"/>
                    </a:solidFill>
                  </a:tcPr>
                </a:tc>
              </a:tr>
              <a:tr h="384048">
                <a:tc>
                  <a:txBody>
                    <a:bodyPr/>
                    <a:lstStyle/>
                    <a:p>
                      <a:r>
                        <a:rPr sz="1300" b="1">
                          <a:solidFill>
                            <a:srgbClr val="222830"/>
                          </a:solidFill>
                          <a:latin typeface="Source Sans Pro"/>
                        </a:rPr>
                        <a:t>Pajak Pertambahan Nilai atas jasa</a:t>
                      </a:r>
                    </a:p>
                  </a:txBody>
                  <a:tcPr anchor="ctr" marL="73152" marR="73152" marT="27432" marB="27432">
                    <a:solidFill>
                      <a:srgbClr val="FFFFFF"/>
                    </a:solidFill>
                  </a:tcPr>
                </a:tc>
                <a:tc>
                  <a:txBody>
                    <a:bodyPr/>
                    <a:lstStyle/>
                    <a:p>
                      <a:r>
                        <a:rPr sz="1300" b="0">
                          <a:solidFill>
                            <a:srgbClr val="222830"/>
                          </a:solidFill>
                          <a:latin typeface="Source Sans Pro"/>
                        </a:rPr>
                        <a:t>Dikenakan atas komisi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4.6</a:t>
            </a:r>
          </a:p>
          <a:p>
            <a:pPr algn="l">
              <a:lnSpc>
                <a:spcPct val="108000"/>
              </a:lnSpc>
              <a:spcBef>
                <a:spcPts val="0"/>
              </a:spcBef>
              <a:spcAft>
                <a:spcPts val="600"/>
              </a:spcAft>
            </a:pPr>
            <a:r>
              <a:rPr sz="3400" b="1">
                <a:solidFill>
                  <a:srgbClr val="FFFFFF"/>
                </a:solidFill>
                <a:latin typeface="Source Sans Pro"/>
              </a:rPr>
              <a:t>Aksi korporasi: apa yang berubah dan apa yang tidak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4.6</a:t>
            </a:r>
          </a:p>
          <a:p>
            <a:pPr algn="l">
              <a:lnSpc>
                <a:spcPct val="110000"/>
              </a:lnSpc>
              <a:spcBef>
                <a:spcPts val="0"/>
              </a:spcBef>
              <a:spcAft>
                <a:spcPts val="600"/>
              </a:spcAft>
            </a:pPr>
            <a:r>
              <a:rPr sz="2400" b="1">
                <a:solidFill>
                  <a:srgbClr val="0F2B46"/>
                </a:solidFill>
                <a:latin typeface="Source Sans Pro"/>
              </a:rPr>
              <a:t>Aksi korporasi: apa yang berubah dan apa yang tidak</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Bila Anda</a:t>
                      </a:r>
                    </a:p>
                  </a:txBody>
                  <a:tcPr anchor="ctr" marL="73152" marR="73152">
                    <a:solidFill>
                      <a:srgbClr val="0F2B46"/>
                    </a:solidFill>
                  </a:tcPr>
                </a:tc>
                <a:tc>
                  <a:txBody>
                    <a:bodyPr/>
                    <a:lstStyle/>
                    <a:p>
                      <a:r>
                        <a:rPr sz="1300" b="1">
                          <a:solidFill>
                            <a:srgbClr val="FFFFFF"/>
                          </a:solidFill>
                          <a:latin typeface="Source Sans Pro"/>
                        </a:rPr>
                        <a:t>Akibatnya</a:t>
                      </a:r>
                    </a:p>
                  </a:txBody>
                  <a:tcPr anchor="ctr" marL="73152" marR="73152">
                    <a:solidFill>
                      <a:srgbClr val="0F2B46"/>
                    </a:solidFill>
                  </a:tcPr>
                </a:tc>
              </a:tr>
              <a:tr h="384048">
                <a:tc>
                  <a:txBody>
                    <a:bodyPr/>
                    <a:lstStyle/>
                    <a:p>
                      <a:r>
                        <a:rPr sz="1300" b="1">
                          <a:solidFill>
                            <a:srgbClr val="222830"/>
                          </a:solidFill>
                          <a:latin typeface="Source Sans Pro"/>
                        </a:rPr>
                        <a:t>**Menebus** (membeli sesuai hak)</a:t>
                      </a:r>
                    </a:p>
                  </a:txBody>
                  <a:tcPr anchor="ctr" marL="73152" marR="73152" marT="27432" marB="27432">
                    <a:solidFill>
                      <a:srgbClr val="FFFFFF"/>
                    </a:solidFill>
                  </a:tcPr>
                </a:tc>
                <a:tc>
                  <a:txBody>
                    <a:bodyPr/>
                    <a:lstStyle/>
                    <a:p>
                      <a:r>
                        <a:rPr sz="1300" b="0">
                          <a:solidFill>
                            <a:srgbClr val="222830"/>
                          </a:solidFill>
                          <a:latin typeface="Source Sans Pro"/>
                        </a:rPr>
                        <a:t>Porsi kepemilikan terjaga; Anda menyetor dana tambahan</a:t>
                      </a:r>
                    </a:p>
                  </a:txBody>
                  <a:tcPr anchor="ctr" marL="73152" marR="73152" marT="27432" marB="27432">
                    <a:solidFill>
                      <a:srgbClr val="FFFFFF"/>
                    </a:solidFill>
                  </a:tcPr>
                </a:tc>
              </a:tr>
              <a:tr h="384048">
                <a:tc>
                  <a:txBody>
                    <a:bodyPr/>
                    <a:lstStyle/>
                    <a:p>
                      <a:r>
                        <a:rPr sz="1300" b="1">
                          <a:solidFill>
                            <a:srgbClr val="222830"/>
                          </a:solidFill>
                          <a:latin typeface="Source Sans Pro"/>
                        </a:rPr>
                        <a:t>**Menjual hak** (bila dapat diperdagangkan)</a:t>
                      </a:r>
                    </a:p>
                  </a:txBody>
                  <a:tcPr anchor="ctr" marL="73152" marR="73152" marT="27432" marB="27432">
                    <a:solidFill>
                      <a:srgbClr val="F1F4F8"/>
                    </a:solidFill>
                  </a:tcPr>
                </a:tc>
                <a:tc>
                  <a:txBody>
                    <a:bodyPr/>
                    <a:lstStyle/>
                    <a:p>
                      <a:r>
                        <a:rPr sz="1300" b="0">
                          <a:solidFill>
                            <a:srgbClr val="222830"/>
                          </a:solidFill>
                          <a:latin typeface="Source Sans Pro"/>
                        </a:rPr>
                        <a:t>Porsi kepemilikan turun; Anda menerima kompensasi tunai</a:t>
                      </a:r>
                    </a:p>
                  </a:txBody>
                  <a:tcPr anchor="ctr" marL="73152" marR="73152" marT="27432" marB="27432">
                    <a:solidFill>
                      <a:srgbClr val="F1F4F8"/>
                    </a:solidFill>
                  </a:tcPr>
                </a:tc>
              </a:tr>
              <a:tr h="384048">
                <a:tc>
                  <a:txBody>
                    <a:bodyPr/>
                    <a:lstStyle/>
                    <a:p>
                      <a:r>
                        <a:rPr sz="1300" b="1">
                          <a:solidFill>
                            <a:srgbClr val="222830"/>
                          </a:solidFill>
                          <a:latin typeface="Source Sans Pro"/>
                        </a:rPr>
                        <a:t>**Diam saja**</a:t>
                      </a:r>
                    </a:p>
                  </a:txBody>
                  <a:tcPr anchor="ctr" marL="73152" marR="73152" marT="27432" marB="27432">
                    <a:solidFill>
                      <a:srgbClr val="FFFFFF"/>
                    </a:solidFill>
                  </a:tcPr>
                </a:tc>
                <a:tc>
                  <a:txBody>
                    <a:bodyPr/>
                    <a:lstStyle/>
                    <a:p>
                      <a:r>
                        <a:rPr sz="1300" b="0">
                          <a:solidFill>
                            <a:srgbClr val="222830"/>
                          </a:solidFill>
                          <a:latin typeface="Source Sans Pro"/>
                        </a:rPr>
                        <a:t>**Porsi kepemilikan terdilusi dan Anda tidak menerima kompensasi apa pun**</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4.7</a:t>
            </a:r>
          </a:p>
          <a:p>
            <a:pPr algn="l">
              <a:lnSpc>
                <a:spcPct val="108000"/>
              </a:lnSpc>
              <a:spcBef>
                <a:spcPts val="0"/>
              </a:spcBef>
              <a:spcAft>
                <a:spcPts val="600"/>
              </a:spcAft>
            </a:pPr>
            <a:r>
              <a:rPr sz="3400" b="1">
                <a:solidFill>
                  <a:srgbClr val="FFFFFF"/>
                </a:solidFill>
                <a:latin typeface="Source Sans Pro"/>
              </a:rPr>
              <a:t>Indeks: alat, bukan tujuan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4.7</a:t>
            </a:r>
          </a:p>
          <a:p>
            <a:pPr algn="l">
              <a:lnSpc>
                <a:spcPct val="110000"/>
              </a:lnSpc>
              <a:spcBef>
                <a:spcPts val="0"/>
              </a:spcBef>
              <a:spcAft>
                <a:spcPts val="600"/>
              </a:spcAft>
            </a:pPr>
            <a:r>
              <a:rPr sz="2600" b="1">
                <a:solidFill>
                  <a:srgbClr val="0F2B46"/>
                </a:solidFill>
                <a:latin typeface="Source Sans Pro"/>
              </a:rPr>
              <a:t>Indeks: alat, bukan tujuan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Tolok ukur</a:t>
            </a:r>
            <a:r>
              <a:rPr sz="1700" b="0">
                <a:solidFill>
                  <a:srgbClr val="222830"/>
                </a:solidFill>
                <a:latin typeface="Source Sans Pro"/>
              </a:rPr>
              <a:t> — membandingkan kinerja portofolio atau reksa dana (L1.4 §4.6)</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Penyaring awal</a:t>
            </a:r>
            <a:r>
              <a:rPr sz="1700" b="0">
                <a:solidFill>
                  <a:srgbClr val="222830"/>
                </a:solidFill>
                <a:latin typeface="Source Sans Pro"/>
              </a:rPr>
              <a:t> — indeks berkriteria likuiditas menyaring efek yang terlalu tipis</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Dasar produk</a:t>
            </a:r>
            <a:r>
              <a:rPr sz="1700" b="0">
                <a:solidFill>
                  <a:srgbClr val="222830"/>
                </a:solidFill>
                <a:latin typeface="Source Sans Pro"/>
              </a:rPr>
              <a:t> — reksa dana indeks dan produk sejenis</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K-08</a:t>
            </a:r>
            <a:r>
              <a:rPr sz="1700" b="0">
                <a:solidFill>
                  <a:srgbClr val="222830"/>
                </a:solidFill>
                <a:latin typeface="Source Sans Pro"/>
              </a:rPr>
              <a:t> — periksa isinya, jangan asumsikan dari namanya.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4.8</a:t>
            </a:r>
          </a:p>
          <a:p>
            <a:pPr algn="l">
              <a:lnSpc>
                <a:spcPct val="108000"/>
              </a:lnSpc>
              <a:spcBef>
                <a:spcPts val="0"/>
              </a:spcBef>
              <a:spcAft>
                <a:spcPts val="600"/>
              </a:spcAft>
            </a:pPr>
            <a:r>
              <a:rPr sz="3400" b="1">
                <a:solidFill>
                  <a:srgbClr val="FFFFFF"/>
                </a:solidFill>
                <a:latin typeface="Source Sans Pro"/>
              </a:rPr>
              <a:t>Memiliki bisnis versus memperdagangkan kode</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4.8</a:t>
            </a:r>
          </a:p>
          <a:p>
            <a:pPr algn="l">
              <a:lnSpc>
                <a:spcPct val="110000"/>
              </a:lnSpc>
              <a:spcBef>
                <a:spcPts val="0"/>
              </a:spcBef>
              <a:spcAft>
                <a:spcPts val="600"/>
              </a:spcAft>
            </a:pPr>
            <a:r>
              <a:rPr sz="2600" b="1">
                <a:solidFill>
                  <a:srgbClr val="0F2B46"/>
                </a:solidFill>
                <a:latin typeface="Source Sans Pro"/>
              </a:rPr>
              <a:t>Memiliki bisnis versus memperdagangkan kode</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Yang tidak sah adalah mencampurnya tanpa sadar</a:t>
            </a:r>
            <a:r>
              <a:rPr sz="1700" b="0">
                <a:solidFill>
                  <a:srgbClr val="222830"/>
                </a:solidFill>
                <a:latin typeface="Source Sans Pro"/>
              </a:rPr>
              <a:t> — membeli dengan alasan fundamental lalu menjual karena pergerakan harga sepekan, atau membeli untuk perdagangan…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4.8</a:t>
            </a:r>
          </a:p>
          <a:p>
            <a:pPr algn="l">
              <a:lnSpc>
                <a:spcPct val="110000"/>
              </a:lnSpc>
              <a:spcBef>
                <a:spcPts val="0"/>
              </a:spcBef>
              <a:spcAft>
                <a:spcPts val="600"/>
              </a:spcAft>
            </a:pPr>
            <a:r>
              <a:rPr sz="2400" b="1">
                <a:solidFill>
                  <a:srgbClr val="0F2B46"/>
                </a:solidFill>
                <a:latin typeface="Source Sans Pro"/>
              </a:rPr>
              <a:t>Memiliki bisnis versus memperdagangkan kode</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Memiliki bisnis</a:t>
                      </a:r>
                    </a:p>
                  </a:txBody>
                  <a:tcPr anchor="ctr" marL="73152" marR="73152">
                    <a:solidFill>
                      <a:srgbClr val="0F2B46"/>
                    </a:solidFill>
                  </a:tcPr>
                </a:tc>
                <a:tc>
                  <a:txBody>
                    <a:bodyPr/>
                    <a:lstStyle/>
                    <a:p>
                      <a:r>
                        <a:rPr sz="1300" b="1">
                          <a:solidFill>
                            <a:srgbClr val="FFFFFF"/>
                          </a:solidFill>
                          <a:latin typeface="Source Sans Pro"/>
                        </a:rPr>
                        <a:t>Memperdagangkan kode</a:t>
                      </a:r>
                    </a:p>
                  </a:txBody>
                  <a:tcPr anchor="ctr" marL="73152" marR="73152">
                    <a:solidFill>
                      <a:srgbClr val="0F2B46"/>
                    </a:solidFill>
                  </a:tcPr>
                </a:tc>
              </a:tr>
              <a:tr h="384048">
                <a:tc>
                  <a:txBody>
                    <a:bodyPr/>
                    <a:lstStyle/>
                    <a:p>
                      <a:r>
                        <a:rPr sz="1300" b="1">
                          <a:solidFill>
                            <a:srgbClr val="222830"/>
                          </a:solidFill>
                          <a:latin typeface="Source Sans Pro"/>
                        </a:rPr>
                        <a:t>Pertanyaan utama</a:t>
                      </a:r>
                    </a:p>
                  </a:txBody>
                  <a:tcPr anchor="ctr" marL="73152" marR="73152" marT="27432" marB="27432">
                    <a:solidFill>
                      <a:srgbClr val="FFFFFF"/>
                    </a:solidFill>
                  </a:tcPr>
                </a:tc>
                <a:tc>
                  <a:txBody>
                    <a:bodyPr/>
                    <a:lstStyle/>
                    <a:p>
                      <a:r>
                        <a:rPr sz="1300" b="0">
                          <a:solidFill>
                            <a:srgbClr val="222830"/>
                          </a:solidFill>
                          <a:latin typeface="Source Sans Pro"/>
                        </a:rPr>
                        <a:t>Apa nilai bisnis ini?</a:t>
                      </a:r>
                    </a:p>
                  </a:txBody>
                  <a:tcPr anchor="ctr" marL="73152" marR="73152" marT="27432" marB="27432">
                    <a:solidFill>
                      <a:srgbClr val="FFFFFF"/>
                    </a:solidFill>
                  </a:tcPr>
                </a:tc>
                <a:tc>
                  <a:txBody>
                    <a:bodyPr/>
                    <a:lstStyle/>
                    <a:p>
                      <a:r>
                        <a:rPr sz="1300" b="0">
                          <a:solidFill>
                            <a:srgbClr val="222830"/>
                          </a:solidFill>
                          <a:latin typeface="Source Sans Pro"/>
                        </a:rPr>
                        <a:t>Ke mana harga bergerak?</a:t>
                      </a:r>
                    </a:p>
                  </a:txBody>
                  <a:tcPr anchor="ctr" marL="73152" marR="73152" marT="27432" marB="27432">
                    <a:solidFill>
                      <a:srgbClr val="FFFFFF"/>
                    </a:solidFill>
                  </a:tcPr>
                </a:tc>
              </a:tr>
              <a:tr h="384048">
                <a:tc>
                  <a:txBody>
                    <a:bodyPr/>
                    <a:lstStyle/>
                    <a:p>
                      <a:r>
                        <a:rPr sz="1300" b="1">
                          <a:solidFill>
                            <a:srgbClr val="222830"/>
                          </a:solidFill>
                          <a:latin typeface="Source Sans Pro"/>
                        </a:rPr>
                        <a:t>Horizon</a:t>
                      </a:r>
                    </a:p>
                  </a:txBody>
                  <a:tcPr anchor="ctr" marL="73152" marR="73152" marT="27432" marB="27432">
                    <a:solidFill>
                      <a:srgbClr val="F1F4F8"/>
                    </a:solidFill>
                  </a:tcPr>
                </a:tc>
                <a:tc>
                  <a:txBody>
                    <a:bodyPr/>
                    <a:lstStyle/>
                    <a:p>
                      <a:r>
                        <a:rPr sz="1300" b="0">
                          <a:solidFill>
                            <a:srgbClr val="222830"/>
                          </a:solidFill>
                          <a:latin typeface="Source Sans Pro"/>
                        </a:rPr>
                        <a:t>Tahun</a:t>
                      </a:r>
                    </a:p>
                  </a:txBody>
                  <a:tcPr anchor="ctr" marL="73152" marR="73152" marT="27432" marB="27432">
                    <a:solidFill>
                      <a:srgbClr val="F1F4F8"/>
                    </a:solidFill>
                  </a:tcPr>
                </a:tc>
                <a:tc>
                  <a:txBody>
                    <a:bodyPr/>
                    <a:lstStyle/>
                    <a:p>
                      <a:r>
                        <a:rPr sz="1300" b="0">
                          <a:solidFill>
                            <a:srgbClr val="222830"/>
                          </a:solidFill>
                          <a:latin typeface="Source Sans Pro"/>
                        </a:rPr>
                        <a:t>Hari hingga bulan</a:t>
                      </a:r>
                    </a:p>
                  </a:txBody>
                  <a:tcPr anchor="ctr" marL="73152" marR="73152" marT="27432" marB="27432">
                    <a:solidFill>
                      <a:srgbClr val="F1F4F8"/>
                    </a:solidFill>
                  </a:tcPr>
                </a:tc>
              </a:tr>
              <a:tr h="384048">
                <a:tc>
                  <a:txBody>
                    <a:bodyPr/>
                    <a:lstStyle/>
                    <a:p>
                      <a:r>
                        <a:rPr sz="1300" b="1">
                          <a:solidFill>
                            <a:srgbClr val="222830"/>
                          </a:solidFill>
                          <a:latin typeface="Source Sans Pro"/>
                        </a:rPr>
                        <a:t>Sumber imbal hasil</a:t>
                      </a:r>
                    </a:p>
                  </a:txBody>
                  <a:tcPr anchor="ctr" marL="73152" marR="73152" marT="27432" marB="27432">
                    <a:solidFill>
                      <a:srgbClr val="FFFFFF"/>
                    </a:solidFill>
                  </a:tcPr>
                </a:tc>
                <a:tc>
                  <a:txBody>
                    <a:bodyPr/>
                    <a:lstStyle/>
                    <a:p>
                      <a:r>
                        <a:rPr sz="1300" b="0">
                          <a:solidFill>
                            <a:srgbClr val="222830"/>
                          </a:solidFill>
                          <a:latin typeface="Source Sans Pro"/>
                        </a:rPr>
                        <a:t>Laba dan pertumbuhannya</a:t>
                      </a:r>
                    </a:p>
                  </a:txBody>
                  <a:tcPr anchor="ctr" marL="73152" marR="73152" marT="27432" marB="27432">
                    <a:solidFill>
                      <a:srgbClr val="FFFFFF"/>
                    </a:solidFill>
                  </a:tcPr>
                </a:tc>
                <a:tc>
                  <a:txBody>
                    <a:bodyPr/>
                    <a:lstStyle/>
                    <a:p>
                      <a:r>
                        <a:rPr sz="1300" b="0">
                          <a:solidFill>
                            <a:srgbClr val="222830"/>
                          </a:solidFill>
                          <a:latin typeface="Source Sans Pro"/>
                        </a:rPr>
                        <a:t>Perubahan penilaian pasar</a:t>
                      </a:r>
                    </a:p>
                  </a:txBody>
                  <a:tcPr anchor="ctr" marL="73152" marR="73152" marT="27432" marB="27432">
                    <a:solidFill>
                      <a:srgbClr val="FFFFFF"/>
                    </a:solidFill>
                  </a:tcPr>
                </a:tc>
              </a:tr>
              <a:tr h="384048">
                <a:tc>
                  <a:txBody>
                    <a:bodyPr/>
                    <a:lstStyle/>
                    <a:p>
                      <a:r>
                        <a:rPr sz="1300" b="1">
                          <a:solidFill>
                            <a:srgbClr val="222830"/>
                          </a:solidFill>
                          <a:latin typeface="Source Sans Pro"/>
                        </a:rPr>
                        <a:t>Yang dipelajari</a:t>
                      </a:r>
                    </a:p>
                  </a:txBody>
                  <a:tcPr anchor="ctr" marL="73152" marR="73152" marT="27432" marB="27432">
                    <a:solidFill>
                      <a:srgbClr val="F1F4F8"/>
                    </a:solidFill>
                  </a:tcPr>
                </a:tc>
                <a:tc>
                  <a:txBody>
                    <a:bodyPr/>
                    <a:lstStyle/>
                    <a:p>
                      <a:r>
                        <a:rPr sz="1300" b="0">
                          <a:solidFill>
                            <a:srgbClr val="222830"/>
                          </a:solidFill>
                          <a:latin typeface="Source Sans Pro"/>
                        </a:rPr>
                        <a:t>Laporan keuangan, industri, manajemen</a:t>
                      </a:r>
                    </a:p>
                  </a:txBody>
                  <a:tcPr anchor="ctr" marL="73152" marR="73152" marT="27432" marB="27432">
                    <a:solidFill>
                      <a:srgbClr val="F1F4F8"/>
                    </a:solidFill>
                  </a:tcPr>
                </a:tc>
                <a:tc>
                  <a:txBody>
                    <a:bodyPr/>
                    <a:lstStyle/>
                    <a:p>
                      <a:r>
                        <a:rPr sz="1300" b="0">
                          <a:solidFill>
                            <a:srgbClr val="222830"/>
                          </a:solidFill>
                          <a:latin typeface="Source Sans Pro"/>
                        </a:rPr>
                        <a:t>Struktur pasar, perilaku harga</a:t>
                      </a:r>
                    </a:p>
                  </a:txBody>
                  <a:tcPr anchor="ctr" marL="73152" marR="73152" marT="27432" marB="27432">
                    <a:solidFill>
                      <a:srgbClr val="F1F4F8"/>
                    </a:solidFill>
                  </a:tcPr>
                </a:tc>
              </a:tr>
              <a:tr h="384048">
                <a:tc>
                  <a:txBody>
                    <a:bodyPr/>
                    <a:lstStyle/>
                    <a:p>
                      <a:r>
                        <a:rPr sz="1300" b="1">
                          <a:solidFill>
                            <a:srgbClr val="222830"/>
                          </a:solidFill>
                          <a:latin typeface="Source Sans Pro"/>
                        </a:rPr>
                        <a:t>Biaya transaksi</a:t>
                      </a:r>
                    </a:p>
                  </a:txBody>
                  <a:tcPr anchor="ctr" marL="73152" marR="73152" marT="27432" marB="27432">
                    <a:solidFill>
                      <a:srgbClr val="FFFFFF"/>
                    </a:solidFill>
                  </a:tcPr>
                </a:tc>
                <a:tc>
                  <a:txBody>
                    <a:bodyPr/>
                    <a:lstStyle/>
                    <a:p>
                      <a:r>
                        <a:rPr sz="1300" b="0">
                          <a:solidFill>
                            <a:srgbClr val="222830"/>
                          </a:solidFill>
                          <a:latin typeface="Source Sans Pro"/>
                        </a:rPr>
                        <a:t>Kecil (jarang bertransaksi)</a:t>
                      </a:r>
                    </a:p>
                  </a:txBody>
                  <a:tcPr anchor="ctr" marL="73152" marR="73152" marT="27432" marB="27432">
                    <a:solidFill>
                      <a:srgbClr val="FFFFFF"/>
                    </a:solidFill>
                  </a:tcPr>
                </a:tc>
                <a:tc>
                  <a:txBody>
                    <a:bodyPr/>
                    <a:lstStyle/>
                    <a:p>
                      <a:r>
                        <a:rPr sz="1300" b="0">
                          <a:solidFill>
                            <a:srgbClr val="222830"/>
                          </a:solidFill>
                          <a:latin typeface="Source Sans Pro"/>
                        </a:rPr>
                        <a:t>**Besar** (sering bertransaksi)</a:t>
                      </a:r>
                    </a:p>
                  </a:txBody>
                  <a:tcPr anchor="ctr" marL="73152" marR="73152" marT="27432" marB="27432">
                    <a:solidFill>
                      <a:srgbClr val="FFFFFF"/>
                    </a:solidFill>
                  </a:tcPr>
                </a:tc>
              </a:tr>
              <a:tr h="384048">
                <a:tc>
                  <a:txBody>
                    <a:bodyPr/>
                    <a:lstStyle/>
                    <a:p>
                      <a:r>
                        <a:rPr sz="1300" b="1">
                          <a:solidFill>
                            <a:srgbClr val="222830"/>
                          </a:solidFill>
                          <a:latin typeface="Source Sans Pro"/>
                        </a:rPr>
                        <a:t>Jalur kurikulum</a:t>
                      </a:r>
                    </a:p>
                  </a:txBody>
                  <a:tcPr anchor="ctr" marL="73152" marR="73152" marT="27432" marB="27432">
                    <a:solidFill>
                      <a:srgbClr val="F1F4F8"/>
                    </a:solidFill>
                  </a:tcPr>
                </a:tc>
                <a:tc>
                  <a:txBody>
                    <a:bodyPr/>
                    <a:lstStyle/>
                    <a:p>
                      <a:r>
                        <a:rPr sz="1300" b="0">
                          <a:solidFill>
                            <a:srgbClr val="222830"/>
                          </a:solidFill>
                          <a:latin typeface="Source Sans Pro"/>
                        </a:rPr>
                        <a:t>**Level 2 Jalur Investor**</a:t>
                      </a:r>
                    </a:p>
                  </a:txBody>
                  <a:tcPr anchor="ctr" marL="73152" marR="73152" marT="27432" marB="27432">
                    <a:solidFill>
                      <a:srgbClr val="F1F4F8"/>
                    </a:solidFill>
                  </a:tcPr>
                </a:tc>
                <a:tc>
                  <a:txBody>
                    <a:bodyPr/>
                    <a:lstStyle/>
                    <a:p>
                      <a:r>
                        <a:rPr sz="1300" b="0">
                          <a:solidFill>
                            <a:srgbClr val="222830"/>
                          </a:solidFill>
                          <a:latin typeface="Source Sans Pro"/>
                        </a:rPr>
                        <a:t>**Level 2 Jalur Trader**</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4.9</a:t>
            </a:r>
          </a:p>
          <a:p>
            <a:pPr algn="l">
              <a:lnSpc>
                <a:spcPct val="108000"/>
              </a:lnSpc>
              <a:spcBef>
                <a:spcPts val="0"/>
              </a:spcBef>
              <a:spcAft>
                <a:spcPts val="600"/>
              </a:spcAft>
            </a:pPr>
            <a:r>
              <a:rPr sz="3400" b="1">
                <a:solidFill>
                  <a:srgbClr val="FFFFFF"/>
                </a:solidFill>
                <a:latin typeface="Source Sans Pro"/>
              </a:rPr>
              <a:t>Ukuran posisi: aturan Level 1</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4.9</a:t>
            </a:r>
          </a:p>
          <a:p>
            <a:pPr algn="l">
              <a:lnSpc>
                <a:spcPct val="110000"/>
              </a:lnSpc>
              <a:spcBef>
                <a:spcPts val="0"/>
              </a:spcBef>
              <a:spcAft>
                <a:spcPts val="600"/>
              </a:spcAft>
            </a:pPr>
            <a:r>
              <a:rPr sz="2400" b="1">
                <a:solidFill>
                  <a:srgbClr val="0F2B46"/>
                </a:solidFill>
                <a:latin typeface="Source Sans Pro"/>
              </a:rPr>
              <a:t>Ukuran posisi: aturan Level 1</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Batas</a:t>
                      </a:r>
                    </a:p>
                  </a:txBody>
                  <a:tcPr anchor="ctr" marL="73152" marR="73152">
                    <a:solidFill>
                      <a:srgbClr val="0F2B46"/>
                    </a:solidFill>
                  </a:tcPr>
                </a:tc>
                <a:tc>
                  <a:txBody>
                    <a:bodyPr/>
                    <a:lstStyle/>
                    <a:p>
                      <a:r>
                        <a:rPr sz="1300" b="1">
                          <a:solidFill>
                            <a:srgbClr val="FFFFFF"/>
                          </a:solidFill>
                          <a:latin typeface="Source Sans Pro"/>
                        </a:rPr>
                        <a:t>Ketentuan</a:t>
                      </a:r>
                    </a:p>
                  </a:txBody>
                  <a:tcPr anchor="ctr" marL="73152" marR="73152">
                    <a:solidFill>
                      <a:srgbClr val="0F2B46"/>
                    </a:solidFill>
                  </a:tcPr>
                </a:tc>
                <a:tc>
                  <a:txBody>
                    <a:bodyPr/>
                    <a:lstStyle/>
                    <a:p>
                      <a:r>
                        <a:rPr sz="1300" b="1">
                          <a:solidFill>
                            <a:srgbClr val="FFFFFF"/>
                          </a:solidFill>
                          <a:latin typeface="Source Sans Pro"/>
                        </a:rPr>
                        <a:t>Dasar</a:t>
                      </a:r>
                    </a:p>
                  </a:txBody>
                  <a:tcPr anchor="ctr" marL="73152" marR="73152">
                    <a:solidFill>
                      <a:srgbClr val="0F2B46"/>
                    </a:solidFill>
                  </a:tcPr>
                </a:tc>
              </a:tr>
              <a:tr h="384048">
                <a:tc>
                  <a:txBody>
                    <a:bodyPr/>
                    <a:lstStyle/>
                    <a:p>
                      <a:r>
                        <a:rPr sz="1300" b="1">
                          <a:solidFill>
                            <a:srgbClr val="222830"/>
                          </a:solidFill>
                          <a:latin typeface="Source Sans Pro"/>
                        </a:rPr>
                        <a:t>**Per saham individual**</a:t>
                      </a:r>
                    </a:p>
                  </a:txBody>
                  <a:tcPr anchor="ctr" marL="73152" marR="73152" marT="27432" marB="27432">
                    <a:solidFill>
                      <a:srgbClr val="FFFFFF"/>
                    </a:solidFill>
                  </a:tcPr>
                </a:tc>
                <a:tc>
                  <a:txBody>
                    <a:bodyPr/>
                    <a:lstStyle/>
                    <a:p>
                      <a:r>
                        <a:rPr sz="1300" b="0">
                          <a:solidFill>
                            <a:srgbClr val="222830"/>
                          </a:solidFill>
                          <a:latin typeface="Source Sans Pro"/>
                        </a:rPr>
                        <a:t>Maksimum **5%** dari nilai portofolio investasi</a:t>
                      </a:r>
                    </a:p>
                  </a:txBody>
                  <a:tcPr anchor="ctr" marL="73152" marR="73152" marT="27432" marB="27432">
                    <a:solidFill>
                      <a:srgbClr val="FFFFFF"/>
                    </a:solidFill>
                  </a:tcPr>
                </a:tc>
                <a:tc>
                  <a:txBody>
                    <a:bodyPr/>
                    <a:lstStyle/>
                    <a:p>
                      <a:r>
                        <a:rPr sz="1300" b="0">
                          <a:solidFill>
                            <a:srgbClr val="222830"/>
                          </a:solidFill>
                          <a:latin typeface="Source Sans Pro"/>
                        </a:rPr>
                        <a:t>K-03; membatasi kerusakan dari satu kesalahan</a:t>
                      </a:r>
                    </a:p>
                  </a:txBody>
                  <a:tcPr anchor="ctr" marL="73152" marR="73152" marT="27432" marB="27432">
                    <a:solidFill>
                      <a:srgbClr val="FFFFFF"/>
                    </a:solidFill>
                  </a:tcPr>
                </a:tc>
              </a:tr>
              <a:tr h="384048">
                <a:tc>
                  <a:txBody>
                    <a:bodyPr/>
                    <a:lstStyle/>
                    <a:p>
                      <a:r>
                        <a:rPr sz="1300" b="1">
                          <a:solidFill>
                            <a:srgbClr val="222830"/>
                          </a:solidFill>
                          <a:latin typeface="Source Sans Pro"/>
                        </a:rPr>
                        <a:t>**Seluruh saham individual**</a:t>
                      </a:r>
                    </a:p>
                  </a:txBody>
                  <a:tcPr anchor="ctr" marL="73152" marR="73152" marT="27432" marB="27432">
                    <a:solidFill>
                      <a:srgbClr val="F1F4F8"/>
                    </a:solidFill>
                  </a:tcPr>
                </a:tc>
                <a:tc>
                  <a:txBody>
                    <a:bodyPr/>
                    <a:lstStyle/>
                    <a:p>
                      <a:r>
                        <a:rPr sz="1300" b="0">
                          <a:solidFill>
                            <a:srgbClr val="222830"/>
                          </a:solidFill>
                          <a:latin typeface="Source Sans Pro"/>
                        </a:rPr>
                        <a:t>Maksimum **30%** dari nilai portofolio investasi pada Level 1</a:t>
                      </a:r>
                    </a:p>
                  </a:txBody>
                  <a:tcPr anchor="ctr" marL="73152" marR="73152" marT="27432" marB="27432">
                    <a:solidFill>
                      <a:srgbClr val="F1F4F8"/>
                    </a:solidFill>
                  </a:tcPr>
                </a:tc>
                <a:tc>
                  <a:txBody>
                    <a:bodyPr/>
                    <a:lstStyle/>
                    <a:p>
                      <a:r>
                        <a:rPr sz="1300" b="0">
                          <a:solidFill>
                            <a:srgbClr val="222830"/>
                          </a:solidFill>
                          <a:latin typeface="Source Sans Pro"/>
                        </a:rPr>
                        <a:t>Sisanya pada instrumen terkelola atau pendapatan tetap</a:t>
                      </a:r>
                    </a:p>
                  </a:txBody>
                  <a:tcPr anchor="ctr" marL="73152" marR="73152" marT="27432" marB="27432">
                    <a:solidFill>
                      <a:srgbClr val="F1F4F8"/>
                    </a:solidFill>
                  </a:tcPr>
                </a:tc>
              </a:tr>
              <a:tr h="384048">
                <a:tc>
                  <a:txBody>
                    <a:bodyPr/>
                    <a:lstStyle/>
                    <a:p>
                      <a:r>
                        <a:rPr sz="1300" b="1">
                          <a:solidFill>
                            <a:srgbClr val="222830"/>
                          </a:solidFill>
                          <a:latin typeface="Source Sans Pro"/>
                        </a:rPr>
                        <a:t>**Terhadap likuiditas**</a:t>
                      </a:r>
                    </a:p>
                  </a:txBody>
                  <a:tcPr anchor="ctr" marL="73152" marR="73152" marT="27432" marB="27432">
                    <a:solidFill>
                      <a:srgbClr val="FFFFFF"/>
                    </a:solidFill>
                  </a:tcPr>
                </a:tc>
                <a:tc>
                  <a:txBody>
                    <a:bodyPr/>
                    <a:lstStyle/>
                    <a:p>
                      <a:r>
                        <a:rPr sz="1300" b="0">
                          <a:solidFill>
                            <a:srgbClr val="222830"/>
                          </a:solidFill>
                          <a:latin typeface="Source Sans Pro"/>
                        </a:rPr>
                        <a:t>Maksimum **1%** dari nilai transaksi harian rata-rata 20 hari</a:t>
                      </a:r>
                    </a:p>
                  </a:txBody>
                  <a:tcPr anchor="ctr" marL="73152" marR="73152" marT="27432" marB="27432">
                    <a:solidFill>
                      <a:srgbClr val="FFFFFF"/>
                    </a:solidFill>
                  </a:tcPr>
                </a:tc>
                <a:tc>
                  <a:txBody>
                    <a:bodyPr/>
                    <a:lstStyle/>
                    <a:p>
                      <a:r>
                        <a:rPr sz="1300" b="0">
                          <a:solidFill>
                            <a:srgbClr val="222830"/>
                          </a:solidFill>
                          <a:latin typeface="Source Sans Pro"/>
                        </a:rPr>
                        <a:t>K-09; L1.1 §4.6</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STUDI KASUS</a:t>
            </a:r>
          </a:p>
          <a:p>
            <a:pPr algn="l">
              <a:lnSpc>
                <a:spcPct val="108000"/>
              </a:lnSpc>
              <a:spcBef>
                <a:spcPts val="0"/>
              </a:spcBef>
              <a:spcAft>
                <a:spcPts val="600"/>
              </a:spcAft>
            </a:pPr>
            <a:r>
              <a:rPr sz="3400" b="1">
                <a:solidFill>
                  <a:srgbClr val="FFFFFF"/>
                </a:solidFill>
                <a:latin typeface="Source Sans Pro"/>
              </a:rPr>
              <a:t>Contoh Terhitung</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Perhitungan</a:t>
                      </a:r>
                    </a:p>
                  </a:txBody>
                  <a:tcPr anchor="ctr" marL="73152" marR="73152">
                    <a:solidFill>
                      <a:srgbClr val="0F2B46"/>
                    </a:solidFill>
                  </a:tcPr>
                </a:tc>
                <a:tc>
                  <a:txBody>
                    <a:bodyPr/>
                    <a:lstStyle/>
                    <a:p>
                      <a:r>
                        <a:rPr sz="1300" b="1">
                          <a:solidFill>
                            <a:srgbClr val="FFFFFF"/>
                          </a:solidFill>
                          <a:latin typeface="Source Sans Pro"/>
                        </a:rPr>
                        <a:t>Rp</a:t>
                      </a:r>
                    </a:p>
                  </a:txBody>
                  <a:tcPr anchor="ctr" marL="73152" marR="73152">
                    <a:solidFill>
                      <a:srgbClr val="0F2B46"/>
                    </a:solidFill>
                  </a:tcPr>
                </a:tc>
              </a:tr>
              <a:tr h="384048">
                <a:tc>
                  <a:txBody>
                    <a:bodyPr/>
                    <a:lstStyle/>
                    <a:p>
                      <a:r>
                        <a:rPr sz="1300" b="1">
                          <a:solidFill>
                            <a:srgbClr val="222830"/>
                          </a:solidFill>
                          <a:latin typeface="Source Sans Pro"/>
                        </a:rPr>
                        <a:t>Nilai saham</a:t>
                      </a:r>
                    </a:p>
                  </a:txBody>
                  <a:tcPr anchor="ctr" marL="73152" marR="73152" marT="27432" marB="27432">
                    <a:solidFill>
                      <a:srgbClr val="FFFFFF"/>
                    </a:solidFill>
                  </a:tcPr>
                </a:tc>
                <a:tc>
                  <a:txBody>
                    <a:bodyPr/>
                    <a:lstStyle/>
                    <a:p>
                      <a:r>
                        <a:rPr sz="1300" b="0">
                          <a:solidFill>
                            <a:srgbClr val="222830"/>
                          </a:solidFill>
                          <a:latin typeface="Source Sans Pro"/>
                        </a:rPr>
                        <a:t>20 × 100 × 3.250</a:t>
                      </a:r>
                    </a:p>
                  </a:txBody>
                  <a:tcPr anchor="ctr" marL="73152" marR="73152" marT="27432" marB="27432">
                    <a:solidFill>
                      <a:srgbClr val="FFFFFF"/>
                    </a:solidFill>
                  </a:tcPr>
                </a:tc>
                <a:tc>
                  <a:txBody>
                    <a:bodyPr/>
                    <a:lstStyle/>
                    <a:p>
                      <a:r>
                        <a:rPr sz="1300" b="0">
                          <a:solidFill>
                            <a:srgbClr val="222830"/>
                          </a:solidFill>
                          <a:latin typeface="Source Sans Pro"/>
                        </a:rPr>
                        <a:t>6.500.000</a:t>
                      </a:r>
                    </a:p>
                  </a:txBody>
                  <a:tcPr anchor="ctr" marL="73152" marR="73152" marT="27432" marB="27432">
                    <a:solidFill>
                      <a:srgbClr val="FFFFFF"/>
                    </a:solidFill>
                  </a:tcPr>
                </a:tc>
              </a:tr>
              <a:tr h="384048">
                <a:tc>
                  <a:txBody>
                    <a:bodyPr/>
                    <a:lstStyle/>
                    <a:p>
                      <a:r>
                        <a:rPr sz="1300" b="1">
                          <a:solidFill>
                            <a:srgbClr val="222830"/>
                          </a:solidFill>
                          <a:latin typeface="Source Sans Pro"/>
                        </a:rPr>
                        <a:t>Komisi beli</a:t>
                      </a:r>
                    </a:p>
                  </a:txBody>
                  <a:tcPr anchor="ctr" marL="73152" marR="73152" marT="27432" marB="27432">
                    <a:solidFill>
                      <a:srgbClr val="F1F4F8"/>
                    </a:solidFill>
                  </a:tcPr>
                </a:tc>
                <a:tc>
                  <a:txBody>
                    <a:bodyPr/>
                    <a:lstStyle/>
                    <a:p>
                      <a:r>
                        <a:rPr sz="1300" b="0">
                          <a:solidFill>
                            <a:srgbClr val="222830"/>
                          </a:solidFill>
                          <a:latin typeface="Source Sans Pro"/>
                        </a:rPr>
                        <a:t>6.500.000 × 0,15%</a:t>
                      </a:r>
                    </a:p>
                  </a:txBody>
                  <a:tcPr anchor="ctr" marL="73152" marR="73152" marT="27432" marB="27432">
                    <a:solidFill>
                      <a:srgbClr val="F1F4F8"/>
                    </a:solidFill>
                  </a:tcPr>
                </a:tc>
                <a:tc>
                  <a:txBody>
                    <a:bodyPr/>
                    <a:lstStyle/>
                    <a:p>
                      <a:r>
                        <a:rPr sz="1300" b="0">
                          <a:solidFill>
                            <a:srgbClr val="222830"/>
                          </a:solidFill>
                          <a:latin typeface="Source Sans Pro"/>
                        </a:rPr>
                        <a:t>9.750</a:t>
                      </a:r>
                    </a:p>
                  </a:txBody>
                  <a:tcPr anchor="ctr" marL="73152" marR="73152" marT="27432" marB="27432">
                    <a:solidFill>
                      <a:srgbClr val="F1F4F8"/>
                    </a:solidFill>
                  </a:tcPr>
                </a:tc>
              </a:tr>
              <a:tr h="384048">
                <a:tc>
                  <a:txBody>
                    <a:bodyPr/>
                    <a:lstStyle/>
                    <a:p>
                      <a:r>
                        <a:rPr sz="1300" b="1">
                          <a:solidFill>
                            <a:srgbClr val="222830"/>
                          </a:solidFill>
                          <a:latin typeface="Source Sans Pro"/>
                        </a:rPr>
                        <a:t>**Total dibayar**</a:t>
                      </a:r>
                    </a:p>
                  </a:txBody>
                  <a:tcPr anchor="ctr" marL="73152" marR="73152" marT="27432" marB="27432">
                    <a:solidFill>
                      <a:srgbClr val="FFFFFF"/>
                    </a:solidFill>
                  </a:tcPr>
                </a:tc>
                <a:tc>
                  <a:txBody>
                    <a:bodyPr/>
                    <a:lstStyle/>
                    <a:p>
                      <a:r>
                        <a:rPr sz="1300" b="0">
                          <a:solidFill>
                            <a:srgbClr val="222830"/>
                          </a:solidFill>
                          <a:latin typeface="Source Sans Pro"/>
                        </a:rPr>
                        <a:t> </a:t>
                      </a:r>
                    </a:p>
                  </a:txBody>
                  <a:tcPr anchor="ctr" marL="73152" marR="73152" marT="27432" marB="27432">
                    <a:solidFill>
                      <a:srgbClr val="FFFFFF"/>
                    </a:solidFill>
                  </a:tcPr>
                </a:tc>
                <a:tc>
                  <a:txBody>
                    <a:bodyPr/>
                    <a:lstStyle/>
                    <a:p>
                      <a:r>
                        <a:rPr sz="1300" b="0">
                          <a:solidFill>
                            <a:srgbClr val="222830"/>
                          </a:solidFill>
                          <a:latin typeface="Source Sans Pro"/>
                        </a:rPr>
                        <a:t>**6.509.750**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Komponen</a:t>
                      </a:r>
                    </a:p>
                  </a:txBody>
                  <a:tcPr anchor="ctr" marL="73152" marR="73152">
                    <a:solidFill>
                      <a:srgbClr val="0F2B46"/>
                    </a:solidFill>
                  </a:tcPr>
                </a:tc>
                <a:tc>
                  <a:txBody>
                    <a:bodyPr/>
                    <a:lstStyle/>
                    <a:p>
                      <a:r>
                        <a:rPr sz="1300" b="1">
                          <a:solidFill>
                            <a:srgbClr val="FFFFFF"/>
                          </a:solidFill>
                          <a:latin typeface="Source Sans Pro"/>
                        </a:rPr>
                        <a:t>Perhitungan</a:t>
                      </a:r>
                    </a:p>
                  </a:txBody>
                  <a:tcPr anchor="ctr" marL="73152" marR="73152">
                    <a:solidFill>
                      <a:srgbClr val="0F2B46"/>
                    </a:solidFill>
                  </a:tcPr>
                </a:tc>
                <a:tc>
                  <a:txBody>
                    <a:bodyPr/>
                    <a:lstStyle/>
                    <a:p>
                      <a:r>
                        <a:rPr sz="1300" b="1">
                          <a:solidFill>
                            <a:srgbClr val="FFFFFF"/>
                          </a:solidFill>
                          <a:latin typeface="Source Sans Pro"/>
                        </a:rPr>
                        <a:t>Rp</a:t>
                      </a:r>
                    </a:p>
                  </a:txBody>
                  <a:tcPr anchor="ctr" marL="73152" marR="73152">
                    <a:solidFill>
                      <a:srgbClr val="0F2B46"/>
                    </a:solidFill>
                  </a:tcPr>
                </a:tc>
              </a:tr>
              <a:tr h="384048">
                <a:tc>
                  <a:txBody>
                    <a:bodyPr/>
                    <a:lstStyle/>
                    <a:p>
                      <a:r>
                        <a:rPr sz="1300" b="1">
                          <a:solidFill>
                            <a:srgbClr val="222830"/>
                          </a:solidFill>
                          <a:latin typeface="Source Sans Pro"/>
                        </a:rPr>
                        <a:t>Nilai saham</a:t>
                      </a:r>
                    </a:p>
                  </a:txBody>
                  <a:tcPr anchor="ctr" marL="73152" marR="73152" marT="27432" marB="27432">
                    <a:solidFill>
                      <a:srgbClr val="FFFFFF"/>
                    </a:solidFill>
                  </a:tcPr>
                </a:tc>
                <a:tc>
                  <a:txBody>
                    <a:bodyPr/>
                    <a:lstStyle/>
                    <a:p>
                      <a:r>
                        <a:rPr sz="1300" b="0">
                          <a:solidFill>
                            <a:srgbClr val="222830"/>
                          </a:solidFill>
                          <a:latin typeface="Source Sans Pro"/>
                        </a:rPr>
                        <a:t>20 × 100 × 3.400</a:t>
                      </a:r>
                    </a:p>
                  </a:txBody>
                  <a:tcPr anchor="ctr" marL="73152" marR="73152" marT="27432" marB="27432">
                    <a:solidFill>
                      <a:srgbClr val="FFFFFF"/>
                    </a:solidFill>
                  </a:tcPr>
                </a:tc>
                <a:tc>
                  <a:txBody>
                    <a:bodyPr/>
                    <a:lstStyle/>
                    <a:p>
                      <a:r>
                        <a:rPr sz="1300" b="0">
                          <a:solidFill>
                            <a:srgbClr val="222830"/>
                          </a:solidFill>
                          <a:latin typeface="Source Sans Pro"/>
                        </a:rPr>
                        <a:t>6.800.000</a:t>
                      </a:r>
                    </a:p>
                  </a:txBody>
                  <a:tcPr anchor="ctr" marL="73152" marR="73152" marT="27432" marB="27432">
                    <a:solidFill>
                      <a:srgbClr val="FFFFFF"/>
                    </a:solidFill>
                  </a:tcPr>
                </a:tc>
              </a:tr>
              <a:tr h="384048">
                <a:tc>
                  <a:txBody>
                    <a:bodyPr/>
                    <a:lstStyle/>
                    <a:p>
                      <a:r>
                        <a:rPr sz="1300" b="1">
                          <a:solidFill>
                            <a:srgbClr val="222830"/>
                          </a:solidFill>
                          <a:latin typeface="Source Sans Pro"/>
                        </a:rPr>
                        <a:t>Komisi jual</a:t>
                      </a:r>
                    </a:p>
                  </a:txBody>
                  <a:tcPr anchor="ctr" marL="73152" marR="73152" marT="27432" marB="27432">
                    <a:solidFill>
                      <a:srgbClr val="F1F4F8"/>
                    </a:solidFill>
                  </a:tcPr>
                </a:tc>
                <a:tc>
                  <a:txBody>
                    <a:bodyPr/>
                    <a:lstStyle/>
                    <a:p>
                      <a:r>
                        <a:rPr sz="1300" b="0">
                          <a:solidFill>
                            <a:srgbClr val="222830"/>
                          </a:solidFill>
                          <a:latin typeface="Source Sans Pro"/>
                        </a:rPr>
                        <a:t>6.800.000 × 0,25%</a:t>
                      </a:r>
                    </a:p>
                  </a:txBody>
                  <a:tcPr anchor="ctr" marL="73152" marR="73152" marT="27432" marB="27432">
                    <a:solidFill>
                      <a:srgbClr val="F1F4F8"/>
                    </a:solidFill>
                  </a:tcPr>
                </a:tc>
                <a:tc>
                  <a:txBody>
                    <a:bodyPr/>
                    <a:lstStyle/>
                    <a:p>
                      <a:r>
                        <a:rPr sz="1300" b="0">
                          <a:solidFill>
                            <a:srgbClr val="222830"/>
                          </a:solidFill>
                          <a:latin typeface="Source Sans Pro"/>
                        </a:rPr>
                        <a:t>(17.000)</a:t>
                      </a:r>
                    </a:p>
                  </a:txBody>
                  <a:tcPr anchor="ctr" marL="73152" marR="73152" marT="27432" marB="27432">
                    <a:solidFill>
                      <a:srgbClr val="F1F4F8"/>
                    </a:solidFill>
                  </a:tcPr>
                </a:tc>
              </a:tr>
              <a:tr h="384048">
                <a:tc>
                  <a:txBody>
                    <a:bodyPr/>
                    <a:lstStyle/>
                    <a:p>
                      <a:r>
                        <a:rPr sz="1300" b="1">
                          <a:solidFill>
                            <a:srgbClr val="222830"/>
                          </a:solidFill>
                          <a:latin typeface="Source Sans Pro"/>
                        </a:rPr>
                        <a:t>PPh final</a:t>
                      </a:r>
                    </a:p>
                  </a:txBody>
                  <a:tcPr anchor="ctr" marL="73152" marR="73152" marT="27432" marB="27432">
                    <a:solidFill>
                      <a:srgbClr val="FFFFFF"/>
                    </a:solidFill>
                  </a:tcPr>
                </a:tc>
                <a:tc>
                  <a:txBody>
                    <a:bodyPr/>
                    <a:lstStyle/>
                    <a:p>
                      <a:r>
                        <a:rPr sz="1300" b="0">
                          <a:solidFill>
                            <a:srgbClr val="222830"/>
                          </a:solidFill>
                          <a:latin typeface="Source Sans Pro"/>
                        </a:rPr>
                        <a:t>6.800.000 × 0,10%</a:t>
                      </a:r>
                    </a:p>
                  </a:txBody>
                  <a:tcPr anchor="ctr" marL="73152" marR="73152" marT="27432" marB="27432">
                    <a:solidFill>
                      <a:srgbClr val="FFFFFF"/>
                    </a:solidFill>
                  </a:tcPr>
                </a:tc>
                <a:tc>
                  <a:txBody>
                    <a:bodyPr/>
                    <a:lstStyle/>
                    <a:p>
                      <a:r>
                        <a:rPr sz="1300" b="0">
                          <a:solidFill>
                            <a:srgbClr val="222830"/>
                          </a:solidFill>
                          <a:latin typeface="Source Sans Pro"/>
                        </a:rPr>
                        <a:t>(6.800)</a:t>
                      </a:r>
                    </a:p>
                  </a:txBody>
                  <a:tcPr anchor="ctr" marL="73152" marR="73152" marT="27432" marB="27432">
                    <a:solidFill>
                      <a:srgbClr val="FFFFFF"/>
                    </a:solidFill>
                  </a:tcPr>
                </a:tc>
              </a:tr>
              <a:tr h="384048">
                <a:tc>
                  <a:txBody>
                    <a:bodyPr/>
                    <a:lstStyle/>
                    <a:p>
                      <a:r>
                        <a:rPr sz="1300" b="1">
                          <a:solidFill>
                            <a:srgbClr val="222830"/>
                          </a:solidFill>
                          <a:latin typeface="Source Sans Pro"/>
                        </a:rPr>
                        <a:t>**Total diterima**</a:t>
                      </a:r>
                    </a:p>
                  </a:txBody>
                  <a:tcPr anchor="ctr" marL="73152" marR="73152" marT="27432" marB="27432">
                    <a:solidFill>
                      <a:srgbClr val="F1F4F8"/>
                    </a:solidFill>
                  </a:tcPr>
                </a:tc>
                <a:tc>
                  <a:txBody>
                    <a:bodyPr/>
                    <a:lstStyle/>
                    <a:p>
                      <a:r>
                        <a:rPr sz="1300" b="0">
                          <a:solidFill>
                            <a:srgbClr val="222830"/>
                          </a:solidFill>
                          <a:latin typeface="Source Sans Pro"/>
                        </a:rPr>
                        <a:t> </a:t>
                      </a:r>
                    </a:p>
                  </a:txBody>
                  <a:tcPr anchor="ctr" marL="73152" marR="73152" marT="27432" marB="27432">
                    <a:solidFill>
                      <a:srgbClr val="F1F4F8"/>
                    </a:solidFill>
                  </a:tcPr>
                </a:tc>
                <a:tc>
                  <a:txBody>
                    <a:bodyPr/>
                    <a:lstStyle/>
                    <a:p>
                      <a:r>
                        <a:rPr sz="1300" b="0">
                          <a:solidFill>
                            <a:srgbClr val="222830"/>
                          </a:solidFill>
                          <a:latin typeface="Source Sans Pro"/>
                        </a:rPr>
                        <a:t>**6.776.200**</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Sebelum</a:t>
                      </a:r>
                    </a:p>
                  </a:txBody>
                  <a:tcPr anchor="ctr" marL="73152" marR="73152">
                    <a:solidFill>
                      <a:srgbClr val="0F2B46"/>
                    </a:solidFill>
                  </a:tcPr>
                </a:tc>
                <a:tc>
                  <a:txBody>
                    <a:bodyPr/>
                    <a:lstStyle/>
                    <a:p>
                      <a:r>
                        <a:rPr sz="1300" b="1">
                          <a:solidFill>
                            <a:srgbClr val="FFFFFF"/>
                          </a:solidFill>
                          <a:latin typeface="Source Sans Pro"/>
                        </a:rPr>
                        <a:t>Sesudah</a:t>
                      </a:r>
                    </a:p>
                  </a:txBody>
                  <a:tcPr anchor="ctr" marL="73152" marR="73152">
                    <a:solidFill>
                      <a:srgbClr val="0F2B46"/>
                    </a:solidFill>
                  </a:tcPr>
                </a:tc>
              </a:tr>
              <a:tr h="384048">
                <a:tc>
                  <a:txBody>
                    <a:bodyPr/>
                    <a:lstStyle/>
                    <a:p>
                      <a:r>
                        <a:rPr sz="1300" b="1">
                          <a:solidFill>
                            <a:srgbClr val="222830"/>
                          </a:solidFill>
                          <a:latin typeface="Source Sans Pro"/>
                        </a:rPr>
                        <a:t>Lembar</a:t>
                      </a:r>
                    </a:p>
                  </a:txBody>
                  <a:tcPr anchor="ctr" marL="73152" marR="73152" marT="27432" marB="27432">
                    <a:solidFill>
                      <a:srgbClr val="FFFFFF"/>
                    </a:solidFill>
                  </a:tcPr>
                </a:tc>
                <a:tc>
                  <a:txBody>
                    <a:bodyPr/>
                    <a:lstStyle/>
                    <a:p>
                      <a:r>
                        <a:rPr sz="1300" b="0">
                          <a:solidFill>
                            <a:srgbClr val="222830"/>
                          </a:solidFill>
                          <a:latin typeface="Source Sans Pro"/>
                        </a:rPr>
                        <a:t>5.000</a:t>
                      </a:r>
                    </a:p>
                  </a:txBody>
                  <a:tcPr anchor="ctr" marL="73152" marR="73152" marT="27432" marB="27432">
                    <a:solidFill>
                      <a:srgbClr val="FFFFFF"/>
                    </a:solidFill>
                  </a:tcPr>
                </a:tc>
                <a:tc>
                  <a:txBody>
                    <a:bodyPr/>
                    <a:lstStyle/>
                    <a:p>
                      <a:r>
                        <a:rPr sz="1300" b="0">
                          <a:solidFill>
                            <a:srgbClr val="222830"/>
                          </a:solidFill>
                          <a:latin typeface="Source Sans Pro"/>
                        </a:rPr>
                        <a:t>5.000</a:t>
                      </a:r>
                    </a:p>
                  </a:txBody>
                  <a:tcPr anchor="ctr" marL="73152" marR="73152" marT="27432" marB="27432">
                    <a:solidFill>
                      <a:srgbClr val="FFFFFF"/>
                    </a:solidFill>
                  </a:tcPr>
                </a:tc>
              </a:tr>
              <a:tr h="384048">
                <a:tc>
                  <a:txBody>
                    <a:bodyPr/>
                    <a:lstStyle/>
                    <a:p>
                      <a:r>
                        <a:rPr sz="1300" b="1">
                          <a:solidFill>
                            <a:srgbClr val="222830"/>
                          </a:solidFill>
                          <a:latin typeface="Source Sans Pro"/>
                        </a:rPr>
                        <a:t>Harga (teoretis setelah ex-date)</a:t>
                      </a:r>
                    </a:p>
                  </a:txBody>
                  <a:tcPr anchor="ctr" marL="73152" marR="73152" marT="27432" marB="27432">
                    <a:solidFill>
                      <a:srgbClr val="F1F4F8"/>
                    </a:solidFill>
                  </a:tcPr>
                </a:tc>
                <a:tc>
                  <a:txBody>
                    <a:bodyPr/>
                    <a:lstStyle/>
                    <a:p>
                      <a:r>
                        <a:rPr sz="1300" b="0">
                          <a:solidFill>
                            <a:srgbClr val="222830"/>
                          </a:solidFill>
                          <a:latin typeface="Source Sans Pro"/>
                        </a:rPr>
                        <a:t>2.000</a:t>
                      </a:r>
                    </a:p>
                  </a:txBody>
                  <a:tcPr anchor="ctr" marL="73152" marR="73152" marT="27432" marB="27432">
                    <a:solidFill>
                      <a:srgbClr val="F1F4F8"/>
                    </a:solidFill>
                  </a:tcPr>
                </a:tc>
                <a:tc>
                  <a:txBody>
                    <a:bodyPr/>
                    <a:lstStyle/>
                    <a:p>
                      <a:r>
                        <a:rPr sz="1300" b="0">
                          <a:solidFill>
                            <a:srgbClr val="222830"/>
                          </a:solidFill>
                          <a:latin typeface="Source Sans Pro"/>
                        </a:rPr>
                        <a:t>1.940</a:t>
                      </a:r>
                    </a:p>
                  </a:txBody>
                  <a:tcPr anchor="ctr" marL="73152" marR="73152" marT="27432" marB="27432">
                    <a:solidFill>
                      <a:srgbClr val="F1F4F8"/>
                    </a:solidFill>
                  </a:tcPr>
                </a:tc>
              </a:tr>
              <a:tr h="384048">
                <a:tc>
                  <a:txBody>
                    <a:bodyPr/>
                    <a:lstStyle/>
                    <a:p>
                      <a:r>
                        <a:rPr sz="1300" b="1">
                          <a:solidFill>
                            <a:srgbClr val="222830"/>
                          </a:solidFill>
                          <a:latin typeface="Source Sans Pro"/>
                        </a:rPr>
                        <a:t>Nilai saham</a:t>
                      </a:r>
                    </a:p>
                  </a:txBody>
                  <a:tcPr anchor="ctr" marL="73152" marR="73152" marT="27432" marB="27432">
                    <a:solidFill>
                      <a:srgbClr val="FFFFFF"/>
                    </a:solidFill>
                  </a:tcPr>
                </a:tc>
                <a:tc>
                  <a:txBody>
                    <a:bodyPr/>
                    <a:lstStyle/>
                    <a:p>
                      <a:r>
                        <a:rPr sz="1300" b="0">
                          <a:solidFill>
                            <a:srgbClr val="222830"/>
                          </a:solidFill>
                          <a:latin typeface="Source Sans Pro"/>
                        </a:rPr>
                        <a:t>10.000.000</a:t>
                      </a:r>
                    </a:p>
                  </a:txBody>
                  <a:tcPr anchor="ctr" marL="73152" marR="73152" marT="27432" marB="27432">
                    <a:solidFill>
                      <a:srgbClr val="FFFFFF"/>
                    </a:solidFill>
                  </a:tcPr>
                </a:tc>
                <a:tc>
                  <a:txBody>
                    <a:bodyPr/>
                    <a:lstStyle/>
                    <a:p>
                      <a:r>
                        <a:rPr sz="1300" b="0">
                          <a:solidFill>
                            <a:srgbClr val="222830"/>
                          </a:solidFill>
                          <a:latin typeface="Source Sans Pro"/>
                        </a:rPr>
                        <a:t>9.700.000</a:t>
                      </a:r>
                    </a:p>
                  </a:txBody>
                  <a:tcPr anchor="ctr" marL="73152" marR="73152" marT="27432" marB="27432">
                    <a:solidFill>
                      <a:srgbClr val="FFFFFF"/>
                    </a:solidFill>
                  </a:tcPr>
                </a:tc>
              </a:tr>
              <a:tr h="384048">
                <a:tc>
                  <a:txBody>
                    <a:bodyPr/>
                    <a:lstStyle/>
                    <a:p>
                      <a:r>
                        <a:rPr sz="1300" b="1">
                          <a:solidFill>
                            <a:srgbClr val="222830"/>
                          </a:solidFill>
                          <a:latin typeface="Source Sans Pro"/>
                        </a:rPr>
                        <a:t>Kas diterima (sebelum pajak)</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c>
                  <a:txBody>
                    <a:bodyPr/>
                    <a:lstStyle/>
                    <a:p>
                      <a:r>
                        <a:rPr sz="1300" b="0">
                          <a:solidFill>
                            <a:srgbClr val="222830"/>
                          </a:solidFill>
                          <a:latin typeface="Source Sans Pro"/>
                        </a:rPr>
                        <a:t>300.000</a:t>
                      </a:r>
                    </a:p>
                  </a:txBody>
                  <a:tcPr anchor="ctr" marL="73152" marR="73152" marT="27432" marB="27432">
                    <a:solidFill>
                      <a:srgbClr val="F1F4F8"/>
                    </a:solidFill>
                  </a:tcPr>
                </a:tc>
              </a:tr>
              <a:tr h="384048">
                <a:tc>
                  <a:txBody>
                    <a:bodyPr/>
                    <a:lstStyle/>
                    <a:p>
                      <a:r>
                        <a:rPr sz="1300" b="1">
                          <a:solidFill>
                            <a:srgbClr val="222830"/>
                          </a:solidFill>
                          <a:latin typeface="Source Sans Pro"/>
                        </a:rPr>
                        <a:t>**Total**</a:t>
                      </a:r>
                    </a:p>
                  </a:txBody>
                  <a:tcPr anchor="ctr" marL="73152" marR="73152" marT="27432" marB="27432">
                    <a:solidFill>
                      <a:srgbClr val="FFFFFF"/>
                    </a:solidFill>
                  </a:tcPr>
                </a:tc>
                <a:tc>
                  <a:txBody>
                    <a:bodyPr/>
                    <a:lstStyle/>
                    <a:p>
                      <a:r>
                        <a:rPr sz="1300" b="0">
                          <a:solidFill>
                            <a:srgbClr val="222830"/>
                          </a:solidFill>
                          <a:latin typeface="Source Sans Pro"/>
                        </a:rPr>
                        <a:t>**10.000.000**</a:t>
                      </a:r>
                    </a:p>
                  </a:txBody>
                  <a:tcPr anchor="ctr" marL="73152" marR="73152" marT="27432" marB="27432">
                    <a:solidFill>
                      <a:srgbClr val="FFFFFF"/>
                    </a:solidFill>
                  </a:tcPr>
                </a:tc>
                <a:tc>
                  <a:txBody>
                    <a:bodyPr/>
                    <a:lstStyle/>
                    <a:p>
                      <a:r>
                        <a:rPr sz="1300" b="0">
                          <a:solidFill>
                            <a:srgbClr val="222830"/>
                          </a:solidFill>
                          <a:latin typeface="Source Sans Pro"/>
                        </a:rPr>
                        <a:t>**10.000.000**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0000"/>
              </a:lnSpc>
              <a:spcBef>
                <a:spcPts val="0"/>
              </a:spcBef>
              <a:spcAft>
                <a:spcPts val="600"/>
              </a:spcAft>
            </a:pPr>
            <a:r>
              <a:rPr sz="2400" b="1">
                <a:solidFill>
                  <a:srgbClr val="0F2B46"/>
                </a:solidFill>
                <a:latin typeface="Source Sans Pro"/>
              </a:rPr>
              <a:t>Contoh terhitung</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 </a:t>
                      </a:r>
                    </a:p>
                  </a:txBody>
                  <a:tcPr anchor="ctr" marL="73152" marR="73152">
                    <a:solidFill>
                      <a:srgbClr val="0F2B46"/>
                    </a:solidFill>
                  </a:tcPr>
                </a:tc>
                <a:tc>
                  <a:txBody>
                    <a:bodyPr/>
                    <a:lstStyle/>
                    <a:p>
                      <a:r>
                        <a:rPr sz="1300" b="1">
                          <a:solidFill>
                            <a:srgbClr val="FFFFFF"/>
                          </a:solidFill>
                          <a:latin typeface="Source Sans Pro"/>
                        </a:rPr>
                        <a:t>Sebelum</a:t>
                      </a:r>
                    </a:p>
                  </a:txBody>
                  <a:tcPr anchor="ctr" marL="73152" marR="73152">
                    <a:solidFill>
                      <a:srgbClr val="0F2B46"/>
                    </a:solidFill>
                  </a:tcPr>
                </a:tc>
                <a:tc>
                  <a:txBody>
                    <a:bodyPr/>
                    <a:lstStyle/>
                    <a:p>
                      <a:r>
                        <a:rPr sz="1300" b="1">
                          <a:solidFill>
                            <a:srgbClr val="FFFFFF"/>
                          </a:solidFill>
                          <a:latin typeface="Source Sans Pro"/>
                        </a:rPr>
                        <a:t>Sesudah</a:t>
                      </a:r>
                    </a:p>
                  </a:txBody>
                  <a:tcPr anchor="ctr" marL="73152" marR="73152">
                    <a:solidFill>
                      <a:srgbClr val="0F2B46"/>
                    </a:solidFill>
                  </a:tcPr>
                </a:tc>
              </a:tr>
              <a:tr h="384048">
                <a:tc>
                  <a:txBody>
                    <a:bodyPr/>
                    <a:lstStyle/>
                    <a:p>
                      <a:r>
                        <a:rPr sz="1300" b="1">
                          <a:solidFill>
                            <a:srgbClr val="222830"/>
                          </a:solidFill>
                          <a:latin typeface="Source Sans Pro"/>
                        </a:rPr>
                        <a:t>Lembar</a:t>
                      </a:r>
                    </a:p>
                  </a:txBody>
                  <a:tcPr anchor="ctr" marL="73152" marR="73152" marT="27432" marB="27432">
                    <a:solidFill>
                      <a:srgbClr val="FFFFFF"/>
                    </a:solidFill>
                  </a:tcPr>
                </a:tc>
                <a:tc>
                  <a:txBody>
                    <a:bodyPr/>
                    <a:lstStyle/>
                    <a:p>
                      <a:r>
                        <a:rPr sz="1300" b="0">
                          <a:solidFill>
                            <a:srgbClr val="222830"/>
                          </a:solidFill>
                          <a:latin typeface="Source Sans Pro"/>
                        </a:rPr>
                        <a:t>5.000</a:t>
                      </a:r>
                    </a:p>
                  </a:txBody>
                  <a:tcPr anchor="ctr" marL="73152" marR="73152" marT="27432" marB="27432">
                    <a:solidFill>
                      <a:srgbClr val="FFFFFF"/>
                    </a:solidFill>
                  </a:tcPr>
                </a:tc>
                <a:tc>
                  <a:txBody>
                    <a:bodyPr/>
                    <a:lstStyle/>
                    <a:p>
                      <a:r>
                        <a:rPr sz="1300" b="0">
                          <a:solidFill>
                            <a:srgbClr val="222830"/>
                          </a:solidFill>
                          <a:latin typeface="Source Sans Pro"/>
                        </a:rPr>
                        <a:t>20.000</a:t>
                      </a:r>
                    </a:p>
                  </a:txBody>
                  <a:tcPr anchor="ctr" marL="73152" marR="73152" marT="27432" marB="27432">
                    <a:solidFill>
                      <a:srgbClr val="FFFFFF"/>
                    </a:solidFill>
                  </a:tcPr>
                </a:tc>
              </a:tr>
              <a:tr h="384048">
                <a:tc>
                  <a:txBody>
                    <a:bodyPr/>
                    <a:lstStyle/>
                    <a:p>
                      <a:r>
                        <a:rPr sz="1300" b="1">
                          <a:solidFill>
                            <a:srgbClr val="222830"/>
                          </a:solidFill>
                          <a:latin typeface="Source Sans Pro"/>
                        </a:rPr>
                        <a:t>Harga</a:t>
                      </a:r>
                    </a:p>
                  </a:txBody>
                  <a:tcPr anchor="ctr" marL="73152" marR="73152" marT="27432" marB="27432">
                    <a:solidFill>
                      <a:srgbClr val="F1F4F8"/>
                    </a:solidFill>
                  </a:tcPr>
                </a:tc>
                <a:tc>
                  <a:txBody>
                    <a:bodyPr/>
                    <a:lstStyle/>
                    <a:p>
                      <a:r>
                        <a:rPr sz="1300" b="0">
                          <a:solidFill>
                            <a:srgbClr val="222830"/>
                          </a:solidFill>
                          <a:latin typeface="Source Sans Pro"/>
                        </a:rPr>
                        <a:t>1.940</a:t>
                      </a:r>
                    </a:p>
                  </a:txBody>
                  <a:tcPr anchor="ctr" marL="73152" marR="73152" marT="27432" marB="27432">
                    <a:solidFill>
                      <a:srgbClr val="F1F4F8"/>
                    </a:solidFill>
                  </a:tcPr>
                </a:tc>
                <a:tc>
                  <a:txBody>
                    <a:bodyPr/>
                    <a:lstStyle/>
                    <a:p>
                      <a:r>
                        <a:rPr sz="1300" b="0">
                          <a:solidFill>
                            <a:srgbClr val="222830"/>
                          </a:solidFill>
                          <a:latin typeface="Source Sans Pro"/>
                        </a:rPr>
                        <a:t>485</a:t>
                      </a:r>
                    </a:p>
                  </a:txBody>
                  <a:tcPr anchor="ctr" marL="73152" marR="73152" marT="27432" marB="27432">
                    <a:solidFill>
                      <a:srgbClr val="F1F4F8"/>
                    </a:solidFill>
                  </a:tcPr>
                </a:tc>
              </a:tr>
              <a:tr h="384048">
                <a:tc>
                  <a:txBody>
                    <a:bodyPr/>
                    <a:lstStyle/>
                    <a:p>
                      <a:r>
                        <a:rPr sz="1300" b="1">
                          <a:solidFill>
                            <a:srgbClr val="222830"/>
                          </a:solidFill>
                          <a:latin typeface="Source Sans Pro"/>
                        </a:rPr>
                        <a:t>**Nilai**</a:t>
                      </a:r>
                    </a:p>
                  </a:txBody>
                  <a:tcPr anchor="ctr" marL="73152" marR="73152" marT="27432" marB="27432">
                    <a:solidFill>
                      <a:srgbClr val="FFFFFF"/>
                    </a:solidFill>
                  </a:tcPr>
                </a:tc>
                <a:tc>
                  <a:txBody>
                    <a:bodyPr/>
                    <a:lstStyle/>
                    <a:p>
                      <a:r>
                        <a:rPr sz="1300" b="0">
                          <a:solidFill>
                            <a:srgbClr val="222830"/>
                          </a:solidFill>
                          <a:latin typeface="Source Sans Pro"/>
                        </a:rPr>
                        <a:t>**9.700.000**</a:t>
                      </a:r>
                    </a:p>
                  </a:txBody>
                  <a:tcPr anchor="ctr" marL="73152" marR="73152" marT="27432" marB="27432">
                    <a:solidFill>
                      <a:srgbClr val="FFFFFF"/>
                    </a:solidFill>
                  </a:tcPr>
                </a:tc>
                <a:tc>
                  <a:txBody>
                    <a:bodyPr/>
                    <a:lstStyle/>
                    <a:p>
                      <a:r>
                        <a:rPr sz="1300" b="0">
                          <a:solidFill>
                            <a:srgbClr val="222830"/>
                          </a:solidFill>
                          <a:latin typeface="Source Sans Pro"/>
                        </a:rPr>
                        <a:t>**9.700.000**</a:t>
                      </a:r>
                    </a:p>
                  </a:txBody>
                  <a:tcPr anchor="ctr" marL="73152" marR="73152" marT="27432" marB="27432">
                    <a:solidFill>
                      <a:srgbClr val="FFFFFF"/>
                    </a:solidFill>
                  </a:tcPr>
                </a:tc>
              </a:tr>
              <a:tr h="384048">
                <a:tc>
                  <a:txBody>
                    <a:bodyPr/>
                    <a:lstStyle/>
                    <a:p>
                      <a:r>
                        <a:rPr sz="1300" b="1">
                          <a:solidFill>
                            <a:srgbClr val="222830"/>
                          </a:solidFill>
                          <a:latin typeface="Source Sans Pro"/>
                        </a:rPr>
                        <a:t>Porsi kepemilikan</a:t>
                      </a:r>
                    </a:p>
                  </a:txBody>
                  <a:tcPr anchor="ctr" marL="73152" marR="73152" marT="27432" marB="27432">
                    <a:solidFill>
                      <a:srgbClr val="F1F4F8"/>
                    </a:solidFill>
                  </a:tcPr>
                </a:tc>
                <a:tc>
                  <a:txBody>
                    <a:bodyPr/>
                    <a:lstStyle/>
                    <a:p>
                      <a:r>
                        <a:rPr sz="1300" b="0">
                          <a:solidFill>
                            <a:srgbClr val="222830"/>
                          </a:solidFill>
                          <a:latin typeface="Source Sans Pro"/>
                        </a:rPr>
                        <a:t>x%</a:t>
                      </a:r>
                    </a:p>
                  </a:txBody>
                  <a:tcPr anchor="ctr" marL="73152" marR="73152" marT="27432" marB="27432">
                    <a:solidFill>
                      <a:srgbClr val="F1F4F8"/>
                    </a:solidFill>
                  </a:tcPr>
                </a:tc>
                <a:tc>
                  <a:txBody>
                    <a:bodyPr/>
                    <a:lstStyle/>
                    <a:p>
                      <a:r>
                        <a:rPr sz="1300" b="0">
                          <a:solidFill>
                            <a:srgbClr val="222830"/>
                          </a:solidFill>
                          <a:latin typeface="Source Sans Pro"/>
                        </a:rPr>
                        <a:t>**x%**</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Tafsir contoh</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Aksi 3 — Saham bonus 1:5</a:t>
            </a:r>
            <a:r>
              <a:rPr sz="1700" b="0">
                <a:solidFill>
                  <a:srgbClr val="222830"/>
                </a:solidFill>
                <a:latin typeface="Source Sans Pro"/>
              </a:rPr>
              <a:t> (satu saham bonus untuk setiap lima saham dimiliki)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Aksi 4 — HMETD 2:1 pada harga pelaksanaan Rp300</a:t>
            </a:r>
            <a:r>
              <a:rPr sz="1700" b="0">
                <a:solidFill>
                  <a:srgbClr val="222830"/>
                </a:solidFill>
                <a:latin typeface="Source Sans Pro"/>
              </a:rPr>
              <a:t> (setiap 2 saham lama memberi hak membeli 1 saham baru)</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asalkan Anda bertindak</a:t>
            </a:r>
            <a:r>
              <a:rPr sz="1700" b="0">
                <a:solidFill>
                  <a:srgbClr val="222830"/>
                </a:solidFill>
                <a:latin typeface="Source Sans Pro"/>
              </a:rPr>
              <a:t>. Kerugian muncul dari kepasifan, bukan dari aksinya.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seberapa cepat kesalahan menghancurkan Anda</a:t>
            </a:r>
            <a:r>
              <a:rPr sz="1700" b="0">
                <a:solidFill>
                  <a:srgbClr val="222830"/>
                </a:solidFill>
                <a:latin typeface="Source Sans Pro"/>
              </a:rPr>
              <a: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PENUGASAN</a:t>
            </a:r>
          </a:p>
          <a:p>
            <a:pPr algn="l">
              <a:lnSpc>
                <a:spcPct val="108000"/>
              </a:lnSpc>
              <a:spcBef>
                <a:spcPts val="0"/>
              </a:spcBef>
              <a:spcAft>
                <a:spcPts val="600"/>
              </a:spcAft>
            </a:pPr>
            <a:r>
              <a:rPr sz="3400" b="1">
                <a:solidFill>
                  <a:srgbClr val="FFFFFF"/>
                </a:solidFill>
                <a:latin typeface="Source Sans Pro"/>
              </a:rPr>
              <a:t>Lembar Kerja Peserta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0000"/>
              </a:lnSpc>
              <a:spcBef>
                <a:spcPts val="0"/>
              </a:spcBef>
              <a:spcAft>
                <a:spcPts val="600"/>
              </a:spcAft>
            </a:pPr>
            <a:r>
              <a:rPr sz="2600" b="1">
                <a:solidFill>
                  <a:srgbClr val="0F2B46"/>
                </a:solidFill>
                <a:latin typeface="Source Sans Pro"/>
              </a:rPr>
              <a:t>Yang harus Anda kerjakan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Bagian A — Lembar kepemilikan bisnis.</a:t>
            </a:r>
            <a:r>
              <a:rPr sz="1500" b="0">
                <a:solidFill>
                  <a:srgbClr val="222830"/>
                </a:solidFill>
                <a:latin typeface="Source Sans Pro"/>
              </a:rPr>
              <a:t> Pilih </a:t>
            </a:r>
            <a:r>
              <a:rPr sz="1500" b="1">
                <a:solidFill>
                  <a:srgbClr val="222830"/>
                </a:solidFill>
                <a:latin typeface="Source Sans Pro"/>
              </a:rPr>
              <a:t>satu</a:t>
            </a:r>
            <a:r>
              <a:rPr sz="1500" b="0">
                <a:solidFill>
                  <a:srgbClr val="222830"/>
                </a:solidFill>
                <a:latin typeface="Source Sans Pro"/>
              </a:rPr>
              <a:t> emiten nyata. Tanpa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B — Profil pasar dan mekanisme.</a:t>
            </a:r>
            <a:r>
              <a:rPr sz="1500" b="0">
                <a:solidFill>
                  <a:srgbClr val="222830"/>
                </a:solidFill>
                <a:latin typeface="Source Sans Pro"/>
              </a:rPr>
              <a:t> Untuk emiten tersebut,</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C — Simulasi biaya.</a:t>
            </a:r>
            <a:r>
              <a:rPr sz="1500" b="0">
                <a:solidFill>
                  <a:srgbClr val="222830"/>
                </a:solidFill>
                <a:latin typeface="Source Sans Pro"/>
              </a:rPr>
              <a:t> Hitung total biaya beli-jual untuk nominal</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D — Simulasi aksi korporasi.</a:t>
            </a:r>
            <a:r>
              <a:rPr sz="1500" b="0">
                <a:solidFill>
                  <a:srgbClr val="222830"/>
                </a:solidFill>
                <a:latin typeface="Source Sans Pro"/>
              </a:rPr>
              <a:t> Untuk posisi 20 lot pada emiten tersebut,</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E — Uji ukuran posisi.</a:t>
            </a:r>
            <a:r>
              <a:rPr sz="1500" b="0">
                <a:solidFill>
                  <a:srgbClr val="222830"/>
                </a:solidFill>
                <a:latin typeface="Source Sans Pro"/>
              </a:rPr>
              <a:t> Terapkan tiga batas §4.9 pada portofolio Anda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F — Uji kehancuran total.</a:t>
            </a:r>
            <a:r>
              <a:rPr sz="1500" b="0">
                <a:solidFill>
                  <a:srgbClr val="222830"/>
                </a:solidFill>
                <a:latin typeface="Source Sans Pro"/>
              </a:rPr>
              <a:t> Bila emiten ini kehilangan seluruh nilainya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Bagian G — Deklarasi peran.</a:t>
            </a:r>
            <a:r>
              <a:rPr sz="1500" b="0">
                <a:solidFill>
                  <a:srgbClr val="222830"/>
                </a:solidFill>
                <a:latin typeface="Source Sans Pro"/>
              </a:rPr>
              <a:t> Tuliskan: untuk posisi ini, apakah Anda memiliki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Dimensi</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 Ketepatan konsep**</a:t>
                      </a:r>
                    </a:p>
                  </a:txBody>
                  <a:tcPr anchor="ctr" marL="73152" marR="73152" marT="27432" marB="27432">
                    <a:solidFill>
                      <a:srgbClr val="FFFFFF"/>
                    </a:solidFill>
                  </a:tcPr>
                </a:tc>
                <a:tc>
                  <a:txBody>
                    <a:bodyPr/>
                    <a:lstStyle/>
                    <a:p>
                      <a:r>
                        <a:rPr sz="1300" b="0">
                          <a:solidFill>
                            <a:srgbClr val="222830"/>
                          </a:solidFill>
                          <a:latin typeface="Source Sans Pro"/>
                        </a:rPr>
                        <a:t>Seluruh aksi korporasi dan biaya dihitung benar</a:t>
                      </a:r>
                    </a:p>
                  </a:txBody>
                  <a:tcPr anchor="ctr" marL="73152" marR="73152" marT="27432" marB="27432">
                    <a:solidFill>
                      <a:srgbClr val="FFFFFF"/>
                    </a:solidFill>
                  </a:tcPr>
                </a:tc>
              </a:tr>
              <a:tr h="384048">
                <a:tc>
                  <a:txBody>
                    <a:bodyPr/>
                    <a:lstStyle/>
                    <a:p>
                      <a:r>
                        <a:rPr sz="1300" b="1">
                          <a:solidFill>
                            <a:srgbClr val="222830"/>
                          </a:solidFill>
                          <a:latin typeface="Source Sans Pro"/>
                        </a:rPr>
                        <a:t>**D2 Kualitas data**</a:t>
                      </a:r>
                    </a:p>
                  </a:txBody>
                  <a:tcPr anchor="ctr" marL="73152" marR="73152" marT="27432" marB="27432">
                    <a:solidFill>
                      <a:srgbClr val="F1F4F8"/>
                    </a:solidFill>
                  </a:tcPr>
                </a:tc>
                <a:tc>
                  <a:txBody>
                    <a:bodyPr/>
                    <a:lstStyle/>
                    <a:p>
                      <a:r>
                        <a:rPr sz="1300" b="0">
                          <a:solidFill>
                            <a:srgbClr val="222830"/>
                          </a:solidFill>
                          <a:latin typeface="Source Sans Pro"/>
                        </a:rPr>
                        <a:t>Seluruh data dari keterbukaan informasi resmi, bertanggal</a:t>
                      </a:r>
                    </a:p>
                  </a:txBody>
                  <a:tcPr anchor="ctr" marL="73152" marR="73152" marT="27432" marB="27432">
                    <a:solidFill>
                      <a:srgbClr val="F1F4F8"/>
                    </a:solidFill>
                  </a:tcPr>
                </a:tc>
              </a:tr>
              <a:tr h="384048">
                <a:tc>
                  <a:txBody>
                    <a:bodyPr/>
                    <a:lstStyle/>
                    <a:p>
                      <a:r>
                        <a:rPr sz="1300" b="1">
                          <a:solidFill>
                            <a:srgbClr val="222830"/>
                          </a:solidFill>
                          <a:latin typeface="Source Sans Pro"/>
                        </a:rPr>
                        <a:t>**D3 Penalaran**</a:t>
                      </a:r>
                    </a:p>
                  </a:txBody>
                  <a:tcPr anchor="ctr" marL="73152" marR="73152" marT="27432" marB="27432">
                    <a:solidFill>
                      <a:srgbClr val="FFFFFF"/>
                    </a:solidFill>
                  </a:tcPr>
                </a:tc>
                <a:tc>
                  <a:txBody>
                    <a:bodyPr/>
                    <a:lstStyle/>
                    <a:p>
                      <a:r>
                        <a:rPr sz="1300" b="0">
                          <a:solidFill>
                            <a:srgbClr val="222830"/>
                          </a:solidFill>
                          <a:latin typeface="Source Sans Pro"/>
                        </a:rPr>
                        <a:t>Menjelaskan model usaha, sumber laba, dan pesaing</a:t>
                      </a:r>
                    </a:p>
                  </a:txBody>
                  <a:tcPr anchor="ctr" marL="73152" marR="73152" marT="27432" marB="27432">
                    <a:solidFill>
                      <a:srgbClr val="FFFFFF"/>
                    </a:solidFill>
                  </a:tcPr>
                </a:tc>
              </a:tr>
              <a:tr h="384048">
                <a:tc>
                  <a:txBody>
                    <a:bodyPr/>
                    <a:lstStyle/>
                    <a:p>
                      <a:r>
                        <a:rPr sz="1300" b="1">
                          <a:solidFill>
                            <a:srgbClr val="222830"/>
                          </a:solidFill>
                          <a:latin typeface="Source Sans Pro"/>
                        </a:rPr>
                        <a:t>**D4 Perlakuan risiko**</a:t>
                      </a:r>
                    </a:p>
                  </a:txBody>
                  <a:tcPr anchor="ctr" marL="73152" marR="73152" marT="27432" marB="27432">
                    <a:solidFill>
                      <a:srgbClr val="F1F4F8"/>
                    </a:solidFill>
                  </a:tcPr>
                </a:tc>
                <a:tc>
                  <a:txBody>
                    <a:bodyPr/>
                    <a:lstStyle/>
                    <a:p>
                      <a:r>
                        <a:rPr sz="1300" b="0">
                          <a:solidFill>
                            <a:srgbClr val="222830"/>
                          </a:solidFill>
                          <a:latin typeface="Source Sans Pro"/>
                        </a:rPr>
                        <a:t>Bagian E dan F lengkap terhitung</a:t>
                      </a:r>
                    </a:p>
                  </a:txBody>
                  <a:tcPr anchor="ctr" marL="73152" marR="73152" marT="27432" marB="27432">
                    <a:solidFill>
                      <a:srgbClr val="F1F4F8"/>
                    </a:solidFill>
                  </a:tcPr>
                </a:tc>
              </a:tr>
              <a:tr h="384048">
                <a:tc>
                  <a:txBody>
                    <a:bodyPr/>
                    <a:lstStyle/>
                    <a:p>
                      <a:r>
                        <a:rPr sz="1300" b="1">
                          <a:solidFill>
                            <a:srgbClr val="222830"/>
                          </a:solidFill>
                          <a:latin typeface="Source Sans Pro"/>
                        </a:rPr>
                        <a:t>**D5 Disiplin proses**</a:t>
                      </a:r>
                    </a:p>
                  </a:txBody>
                  <a:tcPr anchor="ctr" marL="73152" marR="73152" marT="27432" marB="27432">
                    <a:solidFill>
                      <a:srgbClr val="FFFFFF"/>
                    </a:solidFill>
                  </a:tcPr>
                </a:tc>
                <a:tc>
                  <a:txBody>
                    <a:bodyPr/>
                    <a:lstStyle/>
                    <a:p>
                      <a:r>
                        <a:rPr sz="1300" b="0">
                          <a:solidFill>
                            <a:srgbClr val="222830"/>
                          </a:solidFill>
                          <a:latin typeface="Source Sans Pro"/>
                        </a:rPr>
                        <a:t>Peran dan syarat pembatalan tertulis, masuk Pernyataan Kebijakan</a:t>
                      </a:r>
                    </a:p>
                  </a:txBody>
                  <a:tcPr anchor="ctr" marL="73152" marR="73152" marT="27432" marB="27432">
                    <a:solidFill>
                      <a:srgbClr val="FFFFFF"/>
                    </a:solidFill>
                  </a:tcPr>
                </a:tc>
              </a:tr>
              <a:tr h="384048">
                <a:tc>
                  <a:txBody>
                    <a:bodyPr/>
                    <a:lstStyle/>
                    <a:p>
                      <a:r>
                        <a:rPr sz="1300" b="1">
                          <a:solidFill>
                            <a:srgbClr val="222830"/>
                          </a:solidFill>
                          <a:latin typeface="Source Sans Pro"/>
                        </a:rPr>
                        <a:t>**D6 Komunikasi &amp; etika**</a:t>
                      </a:r>
                    </a:p>
                  </a:txBody>
                  <a:tcPr anchor="ctr" marL="73152" marR="73152" marT="27432" marB="27432">
                    <a:solidFill>
                      <a:srgbClr val="F1F4F8"/>
                    </a:solidFill>
                  </a:tcPr>
                </a:tc>
                <a:tc>
                  <a:txBody>
                    <a:bodyPr/>
                    <a:lstStyle/>
                    <a:p>
                      <a:r>
                        <a:rPr sz="1300" b="0">
                          <a:solidFill>
                            <a:srgbClr val="222830"/>
                          </a:solidFill>
                          <a:latin typeface="Source Sans Pro"/>
                        </a:rPr>
                        <a:t>Menyajikan tiga ancaman spesifik terhadap tesisnya</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L1.5</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