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struktur hukum reksa dana dan peran manajer investasi, bank kustodian, serta agen penjual. (C2) 2. **Membedakan** jenis-jenis reksa dana berdasarkan komposisi aset dan **memetakan** masing-masing ke horizon yang sesuai. (C2, C3) 3. **Menghitung** total biaya kepemilikan dan dampaknya terhadap kekayaan akhir. (C3) 4. **Membaca** prospektus dan fund fact sheet serta **mengidentifikasi** informasi yang menentukan keputusan. (C3, C4) 5. **Mengevaluasi** kinerja reksa dana terhadap tolok ukur yang tepat, dengan penyesuaian risiko.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Reksa dana di Indonesia umumnya berbentuk **Kontrak Investasi Kolektif (KIK)** — kontrak antara manajer investasi dan bank kustodian yang mengikat pemegang unit penyertaan.</a:t>
            </a:r>
          </a:p>
          <a:p/>
          <a:p>
            <a:r>
              <a:t>**Perlindungan struktural yang harus dipahami peserta:** karena aset disimpan di bank kustodian yang **terpisah** dari manajer investasi, kegagalan atau kebangkrutan MI tidak serta-merta melenyapkan aset Anda. Aset tersebut milik pemegang unit penyertaan secara kolektif, bukan milik MI.</a:t>
            </a:r>
          </a:p>
          <a:p/>
          <a:p>
            <a:r>
              <a:t>**Yang tetap harus diwaspadai:**</a:t>
            </a:r>
          </a:p>
          <a:p/>
          <a:p>
            <a:r>
              <a:t>**Verifikasi yang wajib dilakukan sebelum membeli:**</a:t>
            </a:r>
          </a:p>
          <a:p/>
          <a:p>
            <a:r>
              <a:t>1. Manajer investasi memiliki izin yang berlaku dari OJK 2. Produk terdaftar dan pernyataan pendaftarannya efektif 3. Agen penjual terdaftar sebagai APERD 4. **Pembayaran ditujukan ke rekening bank kustodian atas nama reksa dana**, **bukan** ke rekening MI, agen, atau perorangan</a:t>
            </a:r>
          </a:p>
          <a:p/>
          <a:p>
            <a:r>
              <a:t>Butir keempat adalah penerapan langsung L0.10 §4.2 dan merupakan tanda bahaya paling andal.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**Yang wajib dibaca dari prospektus** (dan hampir tidak pernah dibaca):</a:t>
            </a:r>
          </a:p>
          <a:p/>
          <a:p>
            <a:r>
              <a:t>**Yang wajib dibaca dari fund fact sheet bulanan:**</a:t>
            </a:r>
          </a:p>
          <a:p/>
          <a:p>
            <a:r>
              <a:t>**Uji cepat tiga pertanyaan** sebelum membeli reksa dana apa pun:</a:t>
            </a:r>
          </a:p>
          <a:p/>
          <a:p>
            <a:r>
              <a:t>1. Apa **sepuluh besar isinya**, dan apakah saya memahami aset-aset itu? 2. Berapa **total biaya kepemilikan tahunannya**, dan berapa dampaknya pada horizon saya? 3. Kinerjanya dibandingkan **tolok ukur apa**, dan apakah tolok ukur itu tepat?</a:t>
            </a:r>
          </a:p>
          <a:p/>
          <a:p>
            <a:r>
              <a:t>Peserta yang tidak dapat menjawab ketiganya belum siap membeli produk tersebut. Ini penerapan dimensi keenam perbandingan kelas aset di L0.7 §4.4: **aset yang tidak dipahami adalah risiko, bukan peluang.**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Denny menyetor **Rp5.000.000 per bulan selama 20 tahun**. Imbal hasil kotor portofolio diasumsikan **10,0% per tahun** untuk kedua produk.</a:t>
            </a:r>
          </a:p>
          <a:p/>
          <a:p>
            <a:r>
              <a:t>**Perhitungan nilai akhir** (setoran bulanan, bunga majemuk bulanan):</a:t>
            </a:r>
          </a:p>
          <a:p/>
          <a:p>
            <a:r>
              <a:t>**Tafsir.** Selisih **Rp736,3 juta** — **61% dari seluruh setoran** yang pernah dilakukan Pak Denny.</a:t>
            </a:r>
          </a:p>
          <a:p/>
          <a:p>
            <a:r>
              <a:t>Untuk membenarkan pilihan Reksa Dana A, manajernya harus **mengalahkan** manajer Reksa Dana B sebesar **1,75 poin persentase setiap tahun selama 20 tahun** hanya untuk seri.</a:t>
            </a:r>
          </a:p>
          <a:p/>
          <a:p>
            <a:r>
              <a:t>Pertanyaan yang harus dijawab Pak Denny sebelum memilih A bukanlah "apakah manajer A bagus", melainkan: **"apakah saya memiliki dasar untuk meyakini bahwa manajer ini akan unggul 1,75 poin persentase per tahun selama dua dekade?"**</a:t>
            </a:r>
          </a:p>
          <a:p/>
          <a:p>
            <a:r>
              <a:t>Reksa Dana Saham "X" mengiklankan **"imbal hasil 5 tahun: +87%"**.</a:t>
            </a:r>
          </a:p>
          <a:p/>
          <a:p>
            <a:r>
              <a:t>**Rincian per tahun kalender:**</a:t>
            </a:r>
          </a:p>
          <a:p/>
          <a:p>
            <a:r>
              <a:t>**Perhitungan kumulatif:**</a:t>
            </a:r>
          </a:p>
          <a:p/>
          <a:p>
            <a:r>
              <a:t>- Reksa Dana X: 1,64 × 0,88 × 1,06 × 0,92 × 1,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Denny menyetor **Rp5.000.000 per bulan selama 20 tahun**. Imbal hasil kotor portofolio diasumsikan **10,0% per tahun** untuk kedua produk.</a:t>
            </a:r>
          </a:p>
          <a:p/>
          <a:p>
            <a:r>
              <a:t>**Perhitungan nilai akhir** (setoran bulanan, bunga majemuk bulanan):</a:t>
            </a:r>
          </a:p>
          <a:p/>
          <a:p>
            <a:r>
              <a:t>**Tafsir.** Selisih **Rp736,3 juta** — **61% dari seluruh setoran** yang pernah dilakukan Pak Denny.</a:t>
            </a:r>
          </a:p>
          <a:p/>
          <a:p>
            <a:r>
              <a:t>Untuk membenarkan pilihan Reksa Dana A, manajernya harus **mengalahkan** manajer Reksa Dana B sebesar **1,75 poin persentase setiap tahun selama 20 tahun** hanya untuk seri.</a:t>
            </a:r>
          </a:p>
          <a:p/>
          <a:p>
            <a:r>
              <a:t>Pertanyaan yang harus dijawab Pak Denny sebelum memilih A bukanlah "apakah manajer A bagus", melainkan: **"apakah saya memiliki dasar untuk meyakini bahwa manajer ini akan unggul 1,75 poin persentase per tahun selama dua dekade?"**</a:t>
            </a:r>
          </a:p>
          <a:p/>
          <a:p>
            <a:r>
              <a:t>Reksa Dana Saham "X" mengiklankan **"imbal hasil 5 tahun: +87%"**.</a:t>
            </a:r>
          </a:p>
          <a:p/>
          <a:p>
            <a:r>
              <a:t>**Rincian per tahun kalender:**</a:t>
            </a:r>
          </a:p>
          <a:p/>
          <a:p>
            <a:r>
              <a:t>**Perhitungan kumulatif:**</a:t>
            </a:r>
          </a:p>
          <a:p/>
          <a:p>
            <a:r>
              <a:t>- Reksa Dana X: 1,64 × 0,88 × 1,06 × 0,92 × 1,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Denny menyetor **Rp5.000.000 per bulan selama 20 tahun**. Imbal hasil kotor portofolio diasumsikan **10,0% per tahun** untuk kedua produk.</a:t>
            </a:r>
          </a:p>
          <a:p/>
          <a:p>
            <a:r>
              <a:t>**Perhitungan nilai akhir** (setoran bulanan, bunga majemuk bulanan):</a:t>
            </a:r>
          </a:p>
          <a:p/>
          <a:p>
            <a:r>
              <a:t>**Tafsir.** Selisih **Rp736,3 juta** — **61% dari seluruh setoran** yang pernah dilakukan Pak Denny.</a:t>
            </a:r>
          </a:p>
          <a:p/>
          <a:p>
            <a:r>
              <a:t>Untuk membenarkan pilihan Reksa Dana A, manajernya harus **mengalahkan** manajer Reksa Dana B sebesar **1,75 poin persentase setiap tahun selama 20 tahun** hanya untuk seri.</a:t>
            </a:r>
          </a:p>
          <a:p/>
          <a:p>
            <a:r>
              <a:t>Pertanyaan yang harus dijawab Pak Denny sebelum memilih A bukanlah "apakah manajer A bagus", melainkan: **"apakah saya memiliki dasar untuk meyakini bahwa manajer ini akan unggul 1,75 poin persentase per tahun selama dua dekade?"**</a:t>
            </a:r>
          </a:p>
          <a:p/>
          <a:p>
            <a:r>
              <a:t>Reksa Dana Saham "X" mengiklankan **"imbal hasil 5 tahun: +87%"**.</a:t>
            </a:r>
          </a:p>
          <a:p/>
          <a:p>
            <a:r>
              <a:t>**Rincian per tahun kalender:**</a:t>
            </a:r>
          </a:p>
          <a:p/>
          <a:p>
            <a:r>
              <a:t>**Perhitungan kumulatif:**</a:t>
            </a:r>
          </a:p>
          <a:p/>
          <a:p>
            <a:r>
              <a:t>- Reksa Dana X: 1,64 × 0,88 × 1,06 × 0,92 × 1,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Denny menyetor **Rp5.000.000 per bulan selama 20 tahun**. Imbal hasil kotor portofolio diasumsikan **10,0% per tahun** untuk kedua produk.</a:t>
            </a:r>
          </a:p>
          <a:p/>
          <a:p>
            <a:r>
              <a:t>**Perhitungan nilai akhir** (setoran bulanan, bunga majemuk bulanan):</a:t>
            </a:r>
          </a:p>
          <a:p/>
          <a:p>
            <a:r>
              <a:t>**Tafsir.** Selisih **Rp736,3 juta** — **61% dari seluruh setoran** yang pernah dilakukan Pak Denny.</a:t>
            </a:r>
          </a:p>
          <a:p/>
          <a:p>
            <a:r>
              <a:t>Untuk membenarkan pilihan Reksa Dana A, manajernya harus **mengalahkan** manajer Reksa Dana B sebesar **1,75 poin persentase setiap tahun selama 20 tahun** hanya untuk seri.</a:t>
            </a:r>
          </a:p>
          <a:p/>
          <a:p>
            <a:r>
              <a:t>Pertanyaan yang harus dijawab Pak Denny sebelum memilih A bukanlah "apakah manajer A bagus", melainkan: **"apakah saya memiliki dasar untuk meyakini bahwa manajer ini akan unggul 1,75 poin persentase per tahun selama dua dekade?"**</a:t>
            </a:r>
          </a:p>
          <a:p/>
          <a:p>
            <a:r>
              <a:t>Reksa Dana Saham "X" mengiklankan **"imbal hasil 5 tahun: +87%"**.</a:t>
            </a:r>
          </a:p>
          <a:p/>
          <a:p>
            <a:r>
              <a:t>**Rincian per tahun kalender:**</a:t>
            </a:r>
          </a:p>
          <a:p/>
          <a:p>
            <a:r>
              <a:t>**Perhitungan kumulatif:**</a:t>
            </a:r>
          </a:p>
          <a:p/>
          <a:p>
            <a:r>
              <a:t>- Reksa Dana X: 1,64 × 0,88 × 1,06 × 0,92 × 1,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Denny menyetor **Rp5.000.000 per bulan selama 20 tahun**. Imbal hasil kotor portofolio diasumsikan **10,0% per tahun** untuk kedua produk.</a:t>
            </a:r>
          </a:p>
          <a:p/>
          <a:p>
            <a:r>
              <a:t>**Perhitungan nilai akhir** (setoran bulanan, bunga majemuk bulanan):</a:t>
            </a:r>
          </a:p>
          <a:p/>
          <a:p>
            <a:r>
              <a:t>**Tafsir.** Selisih **Rp736,3 juta** — **61% dari seluruh setoran** yang pernah dilakukan Pak Denny.</a:t>
            </a:r>
          </a:p>
          <a:p/>
          <a:p>
            <a:r>
              <a:t>Untuk membenarkan pilihan Reksa Dana A, manajernya harus **mengalahkan** manajer Reksa Dana B sebesar **1,75 poin persentase setiap tahun selama 20 tahun** hanya untuk seri.</a:t>
            </a:r>
          </a:p>
          <a:p/>
          <a:p>
            <a:r>
              <a:t>Pertanyaan yang harus dijawab Pak Denny sebelum memilih A bukanlah "apakah manajer A bagus", melainkan: **"apakah saya memiliki dasar untuk meyakini bahwa manajer ini akan unggul 1,75 poin persentase per tahun selama dua dekade?"**</a:t>
            </a:r>
          </a:p>
          <a:p/>
          <a:p>
            <a:r>
              <a:t>Reksa Dana Saham "X" mengiklankan **"imbal hasil 5 tahun: +87%"**.</a:t>
            </a:r>
          </a:p>
          <a:p/>
          <a:p>
            <a:r>
              <a:t>**Rincian per tahun kalender:**</a:t>
            </a:r>
          </a:p>
          <a:p/>
          <a:p>
            <a:r>
              <a:t>**Perhitungan kumulatif:**</a:t>
            </a:r>
          </a:p>
          <a:p/>
          <a:p>
            <a:r>
              <a:t>- Reksa Dana X: 1,64 × 0,88 × 1,06 × 0,92 × 1,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Tiga kartu pembedahan.** Isi format Contoh 3 untuk **tiga** reksa dana nyata dari jenis yang sama (misalnya ketiganya reksa dana saham). Seluruh data harus dari prospektus dan fund fact sheet resmi, dengan tanggal unduh.</a:t>
            </a:r>
          </a:p>
          <a:p/>
          <a:p>
            <a:r>
              <a:t>**Bagian B — Total biaya kepemilikan.** Hitung TBK tahunan ketiganya. Proyeksikan nilai akhir setoran bulanan Anda selama 10, 20, dan 30 tahun pada ketiga tingkat biaya, dengan imbal hasil kotor yang sama. Sajikan selisihnya dalam Rupiah.</a:t>
            </a:r>
          </a:p>
          <a:p/>
          <a:p>
            <a:r>
              <a:t>**Bagian C — Kinerja per tahun kalender.** Susun tabel imbal hasil **per tahun kalender** (minimal 5 tahun) untuk ketiga produk dan tolok ukurnya. Hitung CAGR masing-masing. **Jangan gunakan angka kumulatif dari materi pemasaran — hitung sendiri.**</a:t>
            </a:r>
          </a:p>
          <a:p/>
          <a:p>
            <a:r>
              <a:t>**Bagian D — Penyesuaian risiko.** Hitung penurunan maksimum dan imbal hasil per unit risiko untuk ketiganya (alat dari L0.8). Simpulkan produk mana yang memberikan imbal hasil terbaik **per unit risiko**, bukan secara mutlak.</a:t>
            </a:r>
          </a:p>
          <a:p/>
          <a:p>
            <a:r>
              <a:t>**Bagian E — Uji tiga pertanyaan.** Jawab tiga pertanyaan §4.5 untuk masing- masing produk. Bila ada yang tidak dapat Anda jawab, nyatakan demikian — dan nyatakan bahwa Anda **tidak akan membelinya** sampai dapat menjawabnya.</a:t>
            </a:r>
          </a:p>
          <a:p/>
          <a:p>
            <a:r>
              <a:t>**Bagian F — Verifik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Reksa Dana dan Produk Terkelola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P3 Kelas Aset &amp; Instrumen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struktur hukum reksa dana dan peran manajer investasi, bank kustodian, serta agen penjual.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jenis-jenis reksa dana berdasarkan komposisi aset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total biaya kepemilikan dan dampaknya terhadap kekayaan akhir.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Membaca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prospektus dan fund fact sheet serta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informasi yang menentukan keputusan.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kinerja reksa dana terhadap tolok ukur yang tepat, dengan penyesuaian risiko.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REKSA DANA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"kendaraan, bukan kelas aset"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┌───────────────────┼───────────────────┐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MANAJER            BANK KUSTODIAN         AGEN PENJUAL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INVESTASI          menyimpan aset,         (APERD)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mengelola          menghitung NAB          mendistribusikan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│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└────────────────────┼─────────────────────┘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NAB per Unit Penyertaan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┌────────────────────┼────────────────────┐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JENIS                 BIAYA               KINERJA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pasar uang           pembelian ·          vs TOLOK UKUR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pendapatan tetap     penjualan ·          yang TEPAT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campuran             pengelolaan ·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saham · indeks       kustodian          disesuaikan risiko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│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└──────► TOTAL BIAYA KEPEMILIKAN ◄────────┘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Reksa dana adalah kendaraan, bukan kelas aset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Struktur hukum: mengapa ini penting bagi keamanan Anda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Struktur hukum: mengapa ini penting bagi keamanan Anda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Pembayaran ditujukan ke rekening bank kustodian atas nama reksa dana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hukum: mengapa ini penting bagi keamanan Anda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Pihak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penting bagi Anda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**Manajer Investasi (MI)**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Mengambil keputusan investasi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Kompetensi dan proses MI menentukan kinerja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**Bank Kustodian (BK)**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**Menyimpan aset**, menghitung NAB, mengadministrasi unit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**Aset tidak disimpan oleh MI** — inilah perlindungan struktural utama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**Agen Penjual (APERD)**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Mendistribusikan kepada investor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Titik kontak Anda; dapat mengenakan biaya sendiri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**Otoritas Jasa Keuangan**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Memberi izin dan mengawasi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Efektifnya pernyataan pendaftaran adalah syarat penawaran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Jenis dan pemetaan horizon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Jenis dan pemetaan horizon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Komposisi umum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Fluktuasi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 yang sesuai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**Pasar uang**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Instrumen jatuh tempo &lt; 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Sangat 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&lt; 1 tahun; dana darurat lapis 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**Pendapatan tetap**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Dominan obligasi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Rendah–sedang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2–4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**Campuran**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Kombinasi saham dan obligasi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3–7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**Saham**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Dominan 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&gt; 7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**Indeks**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Mengikuti indeks acuan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Sesuai indeksnya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Sesuai isi indeksnya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**Terproteksi**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Obligasi dipegang hingga jatuh tempo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Rendah bila dipegang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Sesuai jatuh temponya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**Syariah**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Sesuai daftar efek syariah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Sesuai isinya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Sesuai isinya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Struktur biaya: lima lapis yang harus dijumlahkan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biaya: lima lapis yang harus dijumlahkan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Lapis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Nama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Dikenakan saat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Kisaran umum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Terlihat di?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**Biaya pembelian** (subscription)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0% – 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Bukti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**Biaya penjualan kembali** (redemption)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Mencairkan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0% – 2%, sering dibebaskan setelah periode tertentu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Bukti 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**Biaya pengelolaan** (management fee)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Setiap hari, dari NAB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0,3% – 3% per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 — sudah terpotong di NAB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**Biaya bank kustodian**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Setiap hari, dari NAB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0,1% – 0,3% per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**Biaya transaksi portofolio**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Saat MI bertransaksi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Bervariasi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Membaca prospektus dan fund fact sheet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Membaca prospektus dan fund fact sheet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Yang wajib dibaca dari prospektus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(dan hampir tidak pernah dibaca):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Membaca prospektus dan fund fact sheet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dicari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Tujuan dan kebijakan investasi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alokasi per kelas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perilaku produk yang sebenarnya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maksimum tiap lapis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Yang dipakai bisa lebih rendah, tetapi tidak boleh lebih 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Faktor risiko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Risiko spesifik produk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Sering memuat risiko yang tidak Anda duga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Pembubaran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Syarat dan mekanisme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 yang terjadi bila dana kelolaan menyusut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Tata cara pencairan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waktu, hari kerja, penundaan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likuiditas sebenarnya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Membaca prospektus dan fund fact sheet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membaca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**Dana kelolaan (AUM)**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Terlalu kecil → risiko pembubaran; menyusut cepat → periksa penyebabnya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**Sepuluh besar kepemilikan**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benar-benar sesuai nama produknya? Seberapa terkonsentrasi?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**Kinerja vs tolok ukur**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**Ini yang paling penting** — lihat §4.6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**Komposisi aset**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sesuai kebijakan investasi di prospektus?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**Tanggal data**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Data bulan lalu; nilai hari ini berbeda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Menilai kinerja dengan benar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Aktif versus indeks: bingkai yang benar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Reksa Dana A (aktif)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Reksa Dana B (indeks)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pembelian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pengelolaan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2,10%/tahun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0,45%/tahun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kustodian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0,25%/tahun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0,15%/tahun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biaya kepemilikan tahunan**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**2,35%**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**0,60%**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bersih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7,65%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Reksa Dana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Reksa Dana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Setoran efektif per bulan (setelah biaya pembelian)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Rp4.925.000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setelah 20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**Rp2.777.935.000**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**Rp3.514.261.000**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Total setoran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Rp1.200.000.000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Rp1.200.000.000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**+Rp736.326.000**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Reksa Dana X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Indeks acuan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+64,0%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**+43,0**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−12,0%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+8,0%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+14,0%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−8,0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−8,0%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+5,0%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−13,0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+14,0%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+19,0%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−5,0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Nama produk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(diisi)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Prospektus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Prospektus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Manajer investasi &amp; status izin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(diisi), terverifikasi di OJK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Laman OJK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Bank kustodian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(diisi)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Prospektus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Dana kelolaan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Rp412 miliar, turun 18% dalam 12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Fund fact sheet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Tanggal efektif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(diisi)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Prospektus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pembelian (maks)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Prospektus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penjualan kembali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1,00%, bebas setelah 1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Prospektus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pengelolaan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2,25%/tahun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Prospektus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Perhitungan nilai akhir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(setoran bulanan, bunga majemuk bulanan):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Angka iklan tidak sesuai.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Imbal hasil 5 tahun yang sebenarnya +60,44%, bukan +87%. Kemungkinan besar +87% adalah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penjumlahan aritmetik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imbal hasil tahunan…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Reksa Dana X tertinggal dari acuannya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sebesar 3,31 poin persentase per tahun.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Seluruh keunggulan berasal dari satu tahun.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Tahun pertama menyumbang +43 poin persentase; empat tahun berikutnya seluruhnya tertinggal.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Pertanyaan K-04: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apakah ada proses yang menjelaskan tahun pertama, dan apakah proses itu masih berjalan? Bila jawabannya tidak, +64% itu adalah keberuntungan…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A — Tiga kartu pembedahan.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Isi format Contoh 3 untuk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reksa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B — Total biaya kepemilikan.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Hitung TBK tahunan ketiganya. Proyeksikan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C — Kinerja per tahun kalender.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Susun tabel imbal hasil **per tahun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D — Penyesuaian risiko.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Hitung penurunan maksimum dan imbal hasil per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E — Uji tiga pertanyaan.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Jawab tiga pertanyaan §4.5 untuk masing-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F — Verifikasi legalitas dan keamanan.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satu produk yang paling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G — Keputusan tertulis.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Tulis satu halaman: produk mana yang Anda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lapis biaya dan perhitungan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data dari prospektus &amp; fund fact sheet, bertanggal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 tahun kalender, dibandingkan tolok ukur yang tepat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Penurunan maksimum dan imbal hasil per unit risiko dihitung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Empat verifikasi §4.2 lengkap dan terdokumentasi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Menyajikan kelemahan pilihannya sendiri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