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**Membedakan** empat jenis Surat Berharga Negara ritel berdasarkan struktur, sifat kupon, dan kemampuan diperdagangkan. (C2, C4) 2. **Menjelaskan** perbedaan struktural antara obligasi konvensional dan sukuk negara. (C2) 3. **Menghitung** arus kas bersih setelah pajak dari sebuah seri SBN ritel, termasuk skenario kupon mengambang. (C3) 4. **Menjalankan** prosedur pembelian melalui mitra distribusi resmi secara benar dan aman. (C3) 5. **Memilih** seri yang sesuai dengan tujuan, horizon, dan kebutuhan likuiditasnya, dengan alasan yang dapat dipertahankan.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Surat Berharga Negara (SBN) ritel memiliki kombinasi ciri yang jarang ditemukan pada instrumen lain yang dapat diakses investor perorangan:</a:t>
            </a:r>
          </a:p>
          <a:p/>
          <a:p>
            <a:r>
              <a:t>**Peringatan yang harus disampaikan lebih dulu.** Ciri-ciri di atas membuat SBN ritel sering disajikan sebagai "investasi tanpa risiko". Itu tidak benar. SBN ritel bebas dari **risiko gagal bayar** (mendekati), tetapi **tidak bebas** dari:</a:t>
            </a:r>
          </a:p>
          <a:p/>
          <a:p>
            <a:r>
              <a:t>- **Risiko suku bunga** (untuk seri yang dapat diperdagangkan) — L1.2 §4.4 - **Risiko inflasi** — imbal hasil riil dapat mendekati nol atau negatif - **Risiko likuiditas** — seri tertentu tidak dapat dijual sama sekali sebelum jatuh tempo - **Risiko reinvestasi** — pada seri berkupon mengambang, kupon dapat turun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**Kupon tetap (ORI/SR).** Besaran dikunci sejak awal hingga jatuh tempo.</a:t>
            </a:r>
          </a:p>
          <a:p/>
          <a:p>
            <a:r>
              <a:t>- **Menguntungkan bila** suku bunga acuan **turun** setelah Anda membeli. - **Merugikan bila** suku bunga acuan **naik** — Anda terkunci pada tingkat lama, dan bila dijual, harganya turun.</a:t>
            </a:r>
          </a:p>
          <a:p/>
          <a:p>
            <a:r>
              <a:t>**Kupon mengambang dengan batas bawah (SBR/ST).** Kupon disesuaikan berkala mengikuti suku bunga acuan ditambah selisih tetap, **tetapi tidak pernah turun di bawah kupon pertama**.</a:t>
            </a:r>
          </a:p>
          <a:p/>
          <a:p>
            <a:r>
              <a:t>Kupon periode berikutnya = max(Suku bunga acuan + selisih, batas bawah)</a:t>
            </a:r>
          </a:p>
          <a:p/>
          <a:p>
            <a:r>
              <a:t>Struktur ini asimetris dan menguntungkan investor:</a:t>
            </a:r>
          </a:p>
          <a:p/>
          <a:p>
            <a:r>
              <a:t>**Implikasi.** Pada seri mengambang berbatas bawah, Anda memperoleh kenaikan tanpa menanggung penurunan. Ini bukan "gratis" — kompensasinya adalah tenor lebih pendek dan ketiadaan potensi keuntungan harga.</a:t>
            </a:r>
          </a:p>
          <a:p/>
          <a:p>
            <a:r>
              <a:t>**Kapan memilih mana:**</a:t>
            </a:r>
          </a:p>
          <a:p/>
          <a:p>
            <a:r>
              <a:t>**Catatan pengajaran yang penting.** Jawaban jujur bagi hampir semua peserta Level 1 adalah **"tidak tahu"**. Memprediksi arah suku bunga adalah pekerjaan yang dibahas di L2.1–L2.2 dan tetap sulit bahkan di sana. Membagi alokasi ke kedua jenis adalah pengakuan jujur atas ketidaktahuan — dan itu adalah keputusan yang baik, bukan keputusan yang lemah. Ini penerapan **K-05 — berpikir dalam distribusi, bukan prediksi.**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Bunga dan imbalan obligasi — termasuk SBN — dikenai **Pajak Penghasilan yang bersifat final** bagi wajib pajak orang pribadi dalam negeri. Tarifnya lebih rendah daripada tarif final atas bunga deposito.</a:t>
            </a:r>
          </a:p>
          <a:p/>
          <a:p>
            <a:r>
              <a:t>**Tiga hal yang harus dipahami peserta:**</a:t>
            </a:r>
          </a:p>
          <a:p/>
          <a:p>
            <a:r>
              <a:t>1. **Pajak dipotong otomatis** oleh mitra distribusi atau agen pembayar. Kupon yang masuk ke rekening Anda sudah bersih. 2. **Final berarti selesai** — tidak digabungkan dengan penghasilan lain, tetapi **tetap wajib dilaporkan** dalam SPT Tahunan sebagai penghasilan yang telah dikenai pajak final. 3. **Keuntungan dari penjualan di pasar sekunder** juga merupakan objek pajak; perlakuannya berbeda dari kupon dan wajib diperiksa ketentuannya.</a:t>
            </a:r>
          </a:p>
          <a:p/>
          <a:p>
            <a:r>
              <a:t>&gt; **Wajib diverifikasi.** Tarif pajak final atas bunga/imbalan obligasi dan atas &gt; bunga deposito ditetapkan dalam peraturan perundang-undangan yang dapat &gt; berubah. Seluruh tarif dalam modul ini adalah ilustrasi pengajaran pada saat &gt; penulisan. Peserta wajib memverifikasi tarif yang berlaku pada Direktorat &gt; Jenderal Pajak dan pada memorandum informasi seri yang bersangkutan sebelum &gt; menghitung imbal hasil bersih.</a:t>
            </a:r>
          </a:p>
          <a:p/>
          <a:p>
            <a:r>
              <a:t>**Mengapa selisih tarif ini penting.** Pada imbal hasil nominal yang sama, selisih tarif pajak final beberapa poin persentase mengubah peringkat instrumen. Ini penerapan **K-06**: struktur pajak adalah salah satu dari sedikit hal yang dapat Anda kendalikan.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**Tahap 1 — Persiapan (satu kali).**</a:t>
            </a:r>
          </a:p>
          <a:p/>
          <a:p>
            <a:r>
              <a:t>**Tahap 2 — Pemesanan (setiap seri).**</a:t>
            </a:r>
          </a:p>
          <a:p/>
          <a:p>
            <a:r>
              <a:t>**Tahap 3 — Verifikasi mandiri (wajib).**</a:t>
            </a:r>
          </a:p>
          <a:p/>
          <a:p>
            <a:r>
              <a:t>Periksa kepemilikan Anda **secara langsung melalui fasilitas resmi KSEI**, bukan hanya melalui aplikasi mitra distribusi. Verifikasi independen atas kepemilikan adalah praktik keamanan yang diajarkan di L0.10 dan berlaku penuh di sini.</a:t>
            </a:r>
          </a:p>
          <a:p/>
          <a:p>
            <a:r>
              <a:t>**Tanda bahaya yang harus dikenali** (penerapan L0.10):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Seri yang tidak dapat diperdagangkan (SBR/ST) menyediakan **fasilitas pencairan awal (early redemption)** dengan ketentuan yang umumnya mencakup:</a:t>
            </a:r>
          </a:p>
          <a:p/>
          <a:p>
            <a:r>
              <a:t>- Hanya dapat diajukan **setelah periode kepemilikan minimum** - **Terbatas pada sebagian** dari nominal kepemilikan (tidak seluruhnya) - Hanya pada **periode pengajuan yang ditentukan** - Dengan **nominal minimum kepemilikan** tertentu agar memenuhi syarat - Dicairkan pada **nilai nominal** — tanpa risiko harga</a:t>
            </a:r>
          </a:p>
          <a:p/>
          <a:p>
            <a:r>
              <a:t>**Implikasi perencanaan yang penting.** Fasilitas ini **bukan** pengganti dana darurat. Ia memiliki jendela waktu, batas jumlah, dan periode tunggu. Peserta yang menempatkan dana daruratnya di SBR/ST melanggar prinsip **K-02** dan ketentuan L0.4: dana darurat harus dapat dicairkan dalam hitungan hari, bukan menunggu periode pengajuan berikutnya.</a:t>
            </a:r>
          </a:p>
          <a:p/>
          <a:p>
            <a:r>
              <a:t>&gt; Ketentuan pencairan awal berbeda antar seri. **Selalu baca memorandum &gt; informasi seri yang bersangkutan**, bukan mengandalkan pengalaman seri &gt; sebelumnya.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Melati membeli **Rp150.000.000** sebuah seri ORI dengan ketentuan:</a:t>
            </a:r>
          </a:p>
          <a:p/>
          <a:p>
            <a:r>
              <a:t>**Langkah 1 — Kupon kotor bulanan** (150.000.000 × 6,40%) / (12) = (9.600.000) / (12) = Rp800.000</a:t>
            </a:r>
          </a:p>
          <a:p/>
          <a:p>
            <a:r>
              <a:t>**Langkah 2 — Pajak dan kupon bersih bulanan** 800.000 × 10% = 80.000 quadRightarrowquad bersih = Rp720.000</a:t>
            </a:r>
          </a:p>
          <a:p/>
          <a:p>
            <a:r>
              <a:t>**Langkah 3 — Arus kas 3 tahun**</a:t>
            </a:r>
          </a:p>
          <a:p/>
          <a:p>
            <a:r>
              <a:t>**Langkah 4 — Imbal hasil bersih nominal** (8.640.000) / (150.000.000) = 5,76%</a:t>
            </a:r>
          </a:p>
          <a:p/>
          <a:p>
            <a:r>
              <a:t>**Langkah 5 — Imbal hasil riil** (1,0576) / (1,)0320 - 1 = 2,48%</a:t>
            </a:r>
          </a:p>
          <a:p/>
          <a:p>
            <a:r>
              <a:t>**Tafsir.** Kupon yang diiklankan 6,40%. Yang benar-benar menambah daya beli Bu Melati adalah **2,48% per tahun** — kurang dari 40% angka yang dipasarkan.</a:t>
            </a:r>
          </a:p>
          <a:p/>
          <a:p>
            <a:r>
              <a:t>Ini bukan kritik terhadap instrumennya; 2,48% riil dengan risiko gagal bayar sangat rendah adalah hasil yang wajar. Yang dilatih di sini adalah **kebiasaan menghitung sampai imbal hasil riil bersih**, sebagaimana ditanamkan di L0.1.</a:t>
            </a:r>
          </a:p>
          <a:p/>
          <a:p>
            <a:r>
              <a:t>**Perbandingan dengan deposito.** Pada deposito 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Melati membeli **Rp150.000.000** sebuah seri ORI dengan ketentuan:</a:t>
            </a:r>
          </a:p>
          <a:p/>
          <a:p>
            <a:r>
              <a:t>**Langkah 1 — Kupon kotor bulanan** (150.000.000 × 6,40%) / (12) = (9.600.000) / (12) = Rp800.000</a:t>
            </a:r>
          </a:p>
          <a:p/>
          <a:p>
            <a:r>
              <a:t>**Langkah 2 — Pajak dan kupon bersih bulanan** 800.000 × 10% = 80.000 quadRightarrowquad bersih = Rp720.000</a:t>
            </a:r>
          </a:p>
          <a:p/>
          <a:p>
            <a:r>
              <a:t>**Langkah 3 — Arus kas 3 tahun**</a:t>
            </a:r>
          </a:p>
          <a:p/>
          <a:p>
            <a:r>
              <a:t>**Langkah 4 — Imbal hasil bersih nominal** (8.640.000) / (150.000.000) = 5,76%</a:t>
            </a:r>
          </a:p>
          <a:p/>
          <a:p>
            <a:r>
              <a:t>**Langkah 5 — Imbal hasil riil** (1,0576) / (1,)0320 - 1 = 2,48%</a:t>
            </a:r>
          </a:p>
          <a:p/>
          <a:p>
            <a:r>
              <a:t>**Tafsir.** Kupon yang diiklankan 6,40%. Yang benar-benar menambah daya beli Bu Melati adalah **2,48% per tahun** — kurang dari 40% angka yang dipasarkan.</a:t>
            </a:r>
          </a:p>
          <a:p/>
          <a:p>
            <a:r>
              <a:t>Ini bukan kritik terhadap instrumennya; 2,48% riil dengan risiko gagal bayar sangat rendah adalah hasil yang wajar. Yang dilatih di sini adalah **kebiasaan menghitung sampai imbal hasil riil bersih**, sebagaimana ditanamkan di L0.1.</a:t>
            </a:r>
          </a:p>
          <a:p/>
          <a:p>
            <a:r>
              <a:t>**Perbandingan dengan deposito.** Pada deposito 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Melati membeli **Rp150.000.000** sebuah seri ORI dengan ketentuan:</a:t>
            </a:r>
          </a:p>
          <a:p/>
          <a:p>
            <a:r>
              <a:t>**Langkah 1 — Kupon kotor bulanan** (150.000.000 × 6,40%) / (12) = (9.600.000) / (12) = Rp800.000</a:t>
            </a:r>
          </a:p>
          <a:p/>
          <a:p>
            <a:r>
              <a:t>**Langkah 2 — Pajak dan kupon bersih bulanan** 800.000 × 10% = 80.000 quadRightarrowquad bersih = Rp720.000</a:t>
            </a:r>
          </a:p>
          <a:p/>
          <a:p>
            <a:r>
              <a:t>**Langkah 3 — Arus kas 3 tahun**</a:t>
            </a:r>
          </a:p>
          <a:p/>
          <a:p>
            <a:r>
              <a:t>**Langkah 4 — Imbal hasil bersih nominal** (8.640.000) / (150.000.000) = 5,76%</a:t>
            </a:r>
          </a:p>
          <a:p/>
          <a:p>
            <a:r>
              <a:t>**Langkah 5 — Imbal hasil riil** (1,0576) / (1,)0320 - 1 = 2,48%</a:t>
            </a:r>
          </a:p>
          <a:p/>
          <a:p>
            <a:r>
              <a:t>**Tafsir.** Kupon yang diiklankan 6,40%. Yang benar-benar menambah daya beli Bu Melati adalah **2,48% per tahun** — kurang dari 40% angka yang dipasarkan.</a:t>
            </a:r>
          </a:p>
          <a:p/>
          <a:p>
            <a:r>
              <a:t>Ini bukan kritik terhadap instrumennya; 2,48% riil dengan risiko gagal bayar sangat rendah adalah hasil yang wajar. Yang dilatih di sini adalah **kebiasaan menghitung sampai imbal hasil riil bersih**, sebagaimana ditanamkan di L0.1.</a:t>
            </a:r>
          </a:p>
          <a:p/>
          <a:p>
            <a:r>
              <a:t>**Perbandingan dengan deposito.** Pada deposito 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Melati membeli **Rp150.000.000** sebuah seri ORI dengan ketentuan:</a:t>
            </a:r>
          </a:p>
          <a:p/>
          <a:p>
            <a:r>
              <a:t>**Langkah 1 — Kupon kotor bulanan** (150.000.000 × 6,40%) / (12) = (9.600.000) / (12) = Rp800.000</a:t>
            </a:r>
          </a:p>
          <a:p/>
          <a:p>
            <a:r>
              <a:t>**Langkah 2 — Pajak dan kupon bersih bulanan** 800.000 × 10% = 80.000 quadRightarrowquad bersih = Rp720.000</a:t>
            </a:r>
          </a:p>
          <a:p/>
          <a:p>
            <a:r>
              <a:t>**Langkah 3 — Arus kas 3 tahun**</a:t>
            </a:r>
          </a:p>
          <a:p/>
          <a:p>
            <a:r>
              <a:t>**Langkah 4 — Imbal hasil bersih nominal** (8.640.000) / (150.000.000) = 5,76%</a:t>
            </a:r>
          </a:p>
          <a:p/>
          <a:p>
            <a:r>
              <a:t>**Langkah 5 — Imbal hasil riil** (1,0576) / (1,)0320 - 1 = 2,48%</a:t>
            </a:r>
          </a:p>
          <a:p/>
          <a:p>
            <a:r>
              <a:t>**Tafsir.** Kupon yang diiklankan 6,40%. Yang benar-benar menambah daya beli Bu Melati adalah **2,48% per tahun** — kurang dari 40% angka yang dipasarkan.</a:t>
            </a:r>
          </a:p>
          <a:p/>
          <a:p>
            <a:r>
              <a:t>Ini bukan kritik terhadap instrumennya; 2,48% riil dengan risiko gagal bayar sangat rendah adalah hasil yang wajar. Yang dilatih di sini adalah **kebiasaan menghitung sampai imbal hasil riil bersih**, sebagaimana ditanamkan di L0.1.</a:t>
            </a:r>
          </a:p>
          <a:p/>
          <a:p>
            <a:r>
              <a:t>**Perbandingan dengan deposito.** Pada deposito 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Pembedahan memorandum informasi.** Ambil memorandum informasi satu seri SBN ritel yang nyata (seri apa pun, termasuk yang sudah lewat). Catat: jenis, tenor, kupon/imbalan, sifat kupon, formula penyesuaian (bila mengambang), tanggal pembayaran, ketentuan pencairan awal, minimum dan maksimum pemesanan, serta daftar mitra distribusi. **Sebutkan sumber dan tanggal unduh.**</a:t>
            </a:r>
          </a:p>
          <a:p/>
          <a:p>
            <a:r>
              <a:t>**Bagian B — Simulasi arus kas bulanan.** Untuk nominal yang realistis bagi Anda, hitung: kupon kotor bulanan, pajak, kupon bersih bulanan, kupon bersih setahun, dan total penerimaan hingga jatuh tempo. Sajikan sebagai tabel bulanan (minimal 24 baris).</a:t>
            </a:r>
          </a:p>
          <a:p/>
          <a:p>
            <a:r>
              <a:t>**Bagian C — Tiga skenario suku bunga.** Bila seri Anda berkupon mengambang, hitung total kupon bersih pada skenario acuan naik 1,5%, tetap, dan turun 1,5%. Bila berkupon tetap, hitung nilai jualnya di pasar sekunder pada ketiga skenario menggunakan durasi (L1.2).</a:t>
            </a:r>
          </a:p>
          <a:p/>
          <a:p>
            <a:r>
              <a:t>**Bagian D — Imbal hasil riil bersih.** Hitung imbal hasil bersih nominal dan riil (gunakan inflasi pribadi dari LK-L0.1). Bandingkan dengan deposito bertenor setara pada bunga yang berlaku. **Tunjukkan berapa bagian selisihnya yang murni berasal dari perbedaan tarif pajak.**</a:t>
            </a:r>
          </a:p>
          <a:p/>
          <a:p>
            <a:r>
              <a:t>**Bagian E — Mat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Obligasi Negara Ritel dan Sukuk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1 · Investor Mandiri · Pilar P3 Kelas Aset &amp; Instrumen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empat jenis Surat Berharga Negara ritel berdasarkan struktur, sifat kupon, dan kemampuan diperdagangkan. (C2,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perbedaan struktural antara obligasi konvensional dan sukuk negara. (C2)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arus kas bersih setelah pajak dari sebuah seri SBN ritel, termasuk skenario kupon mengambang.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Menjalankan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prosedur pembelian melalui mitra distribusi resmi secara benar dan aman.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Memilih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seri yang sesuai dengan tujuan, horizon, dan kebutuhan likuiditasnya, dengan alasan yang dapat dipertahankan.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SURAT BERHARGA NEGARA RITEL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KONVENSIONAL                            SYARIAH (SBSN)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"utang + bunga"                    "akad atas aset + imbalan"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┌────┴────┐                             ┌────┴────┐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ORI       SBR                           SR        ST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kupon     kupon                        imbalan   imbalan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tetap   mengambang                      tetap  mengambang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    + floor                          │    + floor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       │                             │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DAPAT   TIDAK DAPAT                    DAPAT   TIDAK DAPAT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diperda- diperdagangkan               diperda- diperdagangkan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gangkan  (ada early                   gangkan  (ada early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redemption)                           redemption)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└───────────────┬───────────────────────┘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PAJAK FINAL · MITRA DISTRIBUSI · SID · KUPON BULANAN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instrumen ini penting bagi investor ritel Indonesia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Mengapa instrumen ini penting bagi investor ritel Indonesia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Risiko suku bunga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(untuk seri yang dapat diperdagangkan) — L1.2 §4.4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Risiko inflasi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imbal hasil riil dapat mendekati nol atau negatif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Risiko likuiditas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seri tertentu tidak dapat dijual sama sekali sebelum jatuh tempo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Risiko reinvestasi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pada seri berkupon mengambang, kupon dapat turun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Mengapa instrumen ini penting bagi investor ritel Indonesia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Keterangan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**Penerbit**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Pemerintah Republik Indonesia — risiko gagal bayar dalam mata uang sendiri sangat rendah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**Nominal minimum**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Sangat terjangkau (umumnya mulai Rp1 juta)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**Imbal hasil**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Umumnya di atas deposito bank untuk tenor sebanding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**Pajak**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Tarif final atas bunga/imbalan obligasi lebih rendah daripada tarif atas bunga deposito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**Arus kas**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Kupon dibayarkan **bulanan** — cocok untuk kebutuhan arus kas rutin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**Akses**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Dibeli daring melalui mitra distribusi resmi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Empat jenis dan perbedaannya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Empat jenis dan perbedaannya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**ORI**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**SBR**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**SR**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**ST**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Nama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Obligasi Negara Ritel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Savings Bond Ritel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Sukuk Ritel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Sukuk Tabungan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Prinsip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Konvensional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Konvensional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Syariah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Syariah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Sifat kupon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**Tetap**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**Mengambang dengan batas bawah**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**Tetap**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**Mengambang dengan batas bawah**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Dapat diperdagangkan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**Ya** (pasar sekunder)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**Ya** (pasar sekunder)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Pencairan awal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Melalui penjualan di pasar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**Fasilitas *early redemption*** terbatas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Melalui penjualan di pasar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**Fasilitas *early redemption*** terbatas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Risiko harga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**Ada**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ada**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**Ada**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ada**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Tenor umum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 tahun (ada varian lebih panjang)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 tahun (ada varian lebih panjang)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 tahun (ada varian lebih panjang)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Kupon tetap versus kupon mengambang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Kupon tetap versus kupon mengambang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Menguntungkan bila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suku bunga acuan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turun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setelah Anda membeli.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Merugikan bila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suku bunga acuan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naik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Anda terkunci pada tingkat lama, dan bila dijual, harganya turun.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Kupon tetap versus kupon mengambang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Skenario suku bunga acuan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Kupon tetap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Kupon mengambang + batas bawah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Terkunci di tingkat lama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**Ikut naik**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Turun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Terkunci di tingkat lama (menguntungkan)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**Tertahan di batas bawah**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Kupon tetap versus kupon mengambang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Pandangan Anda atas arah suku bunga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Pilihan yang lebih sesuai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Akan **turun**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**Kupon tetap** — mengunci tingkat tinggi, plus potensi kenaikan harga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Akan **naik**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**Kupon mengambang** — ikut naik, tanpa kerugian harga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**Tidak tahu**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Kupon mengambang berbatas bawah, atau **bagi ke keduanya**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Sukuk: perbedaan struktural, bukan sekadar penamaan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Sukuk: perbedaan struktural, bukan sekadar penamaan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Obligasi konvensional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Sukuk negara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Hubungan hukum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**Utang-piutang**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**Kepemilikan/penyewaan atas aset**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Dasar imbal hasil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Bunga atas pinjaman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**Imbalan** atas penyewaan aset (akad ijarah)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Aset dasar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**Ada** — Barang Milik Negara atau proyek yang menjadi dasar penerbitan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Penggunaan dana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Umum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Umumnya terkait pembiayaan proyek tertentu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Kepatuhan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Memerlukan opini kesesuaian syariah dari otoritas fatwa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Perpajakan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Perpajakan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Pajak dipotong otomatis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oleh mitra distribusi atau agen pembayar. Kupon yang masuk ke rekening Anda sudah bersih.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Final berarti selesai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tidak digabungkan dengan penghasilan lain, tetapi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Keuntungan dari penjualan di pasar sekunder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juga merupakan objek pajak; perlakuannya berbeda dari kupon dan wajib diperiksa ketentuannya.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Prosedur pembelian yang benar dan aman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Prosedur pembelian yang benar dan aman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Tanda bahaya yang harus dikenali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(penerapan L0.10):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Fasilitas pencairan awal dan batasnya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Fasilitas pencairan awal dan batasnya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Terbatas pada sebagian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dari nominal kepemilikan (tidak seluruhnya)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Hanya dapat diajukan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setelah periode kepemilikan minimum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Hanya pada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periode pengajuan yang ditentukan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Dengan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nominal minimum kepemilikan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tertentu agar memenuhi syarat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Dicairkan pada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nilai nominal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tanpa risiko harga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Butir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Nominal dibeli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Rp150.000.000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Kupon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6,40% per tahun, dibayar bulanan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Tenor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Tarif pajak final atas kupon (ilustrasi)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Inflasi asumsi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3,20%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Kupon bersih bulanan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720.000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720.000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Kupon bersih setahun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× 12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8.640.000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Kupon bersih 3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× 36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25.920.000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Pengembalian pokok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 diterima**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**175.920.000**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Butir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Kupon awal (= batas bawah)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6,15%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Formula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Suku bunga acuan + selisih 1,40%, minimal 6,15%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Suku bunga acuan saat penerbitan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4,75%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Penyesuaian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Setiap 3 bulan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Tenor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Pajak final (ilustrasi)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Triwulan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Acuan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Kupon = max(acuan+1,40%; 6,15%)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Kupon bersih 3 bulan (Rp)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4,75%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1.383.750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5,25%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6,65%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1.496.250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5,75%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1.608.750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6,25%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7,65%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1.721.250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5–8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6,25%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7,65%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6.885.000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**Total 2 tahun**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**13.095.000**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A — Pembedahan memorandum informasi.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Ambil memorandum informasi satu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B — Simulasi arus kas bulanan.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nominal yang realistis bagi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C — Tiga skenario suku bunga.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Bila seri Anda berkupon mengambang,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D — Imbal hasil riil bersih.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Hitung imbal hasil bersih nominal dan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E — Matriks pemilihan.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Ambil tabel tujuan dari LK-L0.6. Untuk setiap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F — Prosedur dan keamanan.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Tulis langkah pembelian dari nol sampai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