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mekanisme instrumen utang: pokok, kupon, jatuh tempo, dan nilai kini. (C2) 2. **Menghitung** imbal hasil hingga jatuh tempo (yield to maturity) dan membedakannya dari tingkat kupon. (C3, C2) 3. **Menjelaskan** hubungan terbalik antara suku bunga dan harga obligasi, serta **menghitung** sensitivitasnya menggunakan durasi. (C2, C3) 4. **Mengidentifikasi** lima risiko utama instrumen pendapatan tetap dan **menilai** paparan portofolionya terhadap masing-masing. (C4) 5. **Merancang** tangga jatuh tempo (laddering) yang sesuai dengan kebutuhan arus kasnya. (C6)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**Aturan inti:** ketika suku bunga pasar **naik**, harga obligasi yang beredar **turun** — dan sebaliknya.</a:t>
            </a:r>
          </a:p>
          <a:p/>
          <a:p>
            <a:r>
              <a:t>Logikanya sederhana. Anda memegang obligasi berkupon 6%. Pemerintah menerbitkan obligasi baru berkupon 8%. Tidak ada yang mau membeli obligasi Anda pada harga nominal — mereka bisa mendapat 8% dari yang baru. Agar laku, harga obligasi Anda harus turun sampai imbal hasilnya setara 8%.</a:t>
            </a:r>
          </a:p>
          <a:p/>
          <a:p>
            <a:r>
              <a:t>**Ini risiko yang paling sering mengejutkan investor pemula:** mereka membeli obligasi karena "aman", lalu menyaksikan nilainya turun. Obligasi memang mengembalikan pokok **pada jatuh tempo**, tetapi di antara hari ini dan jatuh tempo, harganya berfluktuasi.</a:t>
            </a:r>
          </a:p>
          <a:p/>
          <a:p>
            <a:r>
              <a:t>**Durasi** mengukur besarnya sensitivitas ini:</a:t>
            </a:r>
          </a:p>
          <a:p/>
          <a:p>
            <a:r>
              <a:t>Delta P (%) ≈ -,D_mod × Delta y</a:t>
            </a:r>
          </a:p>
          <a:p/>
          <a:p>
            <a:r>
              <a:t>dengan D_mod = durasi termodifikasi (dalam tahun), Delta y = perubahan imbal hasil dalam poin persentase.</a:t>
            </a:r>
          </a:p>
          <a:p/>
          <a:p>
            <a:r>
              <a:t>**Implikasi praktis.** Obligasi bertenor panjang **bukan** instrumen konservatif. Obligasi negara bertenor 15 tahun dapat kehilangan 30% nilainya dalam setahun bila suku bunga naik 2% — penurunan yang sebanding dengan pasar saham, pada aset yang dijual kepada nasabah sebagai "aman".</a:t>
            </a:r>
          </a:p>
          <a:p/>
          <a:p>
            <a:r>
              <a:t>**Aturan kerja Level 1:** cocokkan durasi dengan horizon Anda. Bila Anda memerlukan dananya dalam 3 tahun, jangan memegang instrumen berdurasi 10 tahun — terlepas dari seberapa menarik kuponnya.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**Selisih imbal hasil (credit spread)** adalah kelebihan imbal hasil obligasi korporasi di atas obligasi negara bertenor sama:</a:t>
            </a:r>
          </a:p>
          <a:p/>
          <a:p>
            <a:r>
              <a:t>Selisih = y_korporasi - y_negara</a:t>
            </a:r>
          </a:p>
          <a:p/>
          <a:p>
            <a:r>
              <a:t>Selisih ini adalah **kompensasi atas risiko gagal bayar dan likuiditas yang lebih rendah.** Ia bukan "bonus".</a:t>
            </a:r>
          </a:p>
          <a:p/>
          <a:p>
            <a:r>
              <a:t>**Cara menilainya:** bandingkan selisih dengan perkiraan kerugian akibat gagal bayar:</a:t>
            </a:r>
          </a:p>
          <a:p/>
          <a:p>
            <a:r>
              <a:t>Kompensasi bersih = Selisih - (Peluang gagal bayar × Kerugian bila gagal)</a:t>
            </a:r>
          </a:p>
          <a:p/>
          <a:p>
            <a:r>
              <a:t>Bila selisih sebuah obligasi korporasi hanya 0,8% di atas obligasi negara, sementara peluang gagal bayar tahunannya 1,5% dengan pemulihan 40% (kerugian 60%), maka kompensasi bersihnya:</a:t>
            </a:r>
          </a:p>
          <a:p/>
          <a:p>
            <a:r>
              <a:t>0,8% - (1,5% × 60%) = 0,8% - 0,9% = -0,1%</a:t>
            </a:r>
          </a:p>
          <a:p/>
          <a:p>
            <a:r>
              <a:t>Anda **dibayar kurang** dari risiko yang Anda tanggung. Ini penerapan prinsip **K-05 — berpikir dalam distribusi, bukan prediksi**: satu obligasi mungkin tidak gagal bayar, tetapi keputusan ini dinilai dari nilai harapannya.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**Tangga (laddering)** adalah membagi dana ke beberapa jatuh tempo berurutan, alih-alih menempatkan seluruhnya pada satu tenor.</a:t>
            </a:r>
          </a:p>
          <a:p/>
          <a:p>
            <a:r>
              <a:t>**Contoh tangga 5 anak tangga dengan Rp250 juta:**</a:t>
            </a:r>
          </a:p>
          <a:p/>
          <a:p>
            <a:r>
              <a:t>Setiap tahun satu anak tangga jatuh tempo dan ditanam ulang ke tenor 5 tahun (anak tangga terjauh). Setelah lima tahun, seluruh portofolio berisi instrumen bertenor 5 tahun dengan satu jatuh tempo setiap tahun.</a:t>
            </a:r>
          </a:p>
          <a:p/>
          <a:p>
            <a:r>
              <a:t>**Empat manfaat:**</a:t>
            </a:r>
          </a:p>
          <a:p/>
          <a:p>
            <a:r>
              <a:t>1. **Arus kas teratur** — selalu ada dana yang cair setiap tahun. 2. **Mengurangi risiko waktu** — Anda tidak mengunci seluruh dana pada satu tingkat bunga pada satu hari. 3. **Menurunkan durasi rata-rata** — durasi portofolio tangga 1–5 tahun mendekati 3 tahun, bukan 5. 4. **Menyeimbangkan otomatis terhadap perubahan bunga** — bila bunga naik, penanaman ulang tahunan menangkap tingkat yang lebih tinggi; bila bunga turun, sebagian besar portofolio masih mengunci tingkat lama.</a:t>
            </a:r>
          </a:p>
          <a:p/>
          <a:p>
            <a:r>
              <a:t>**Kapan tangga tidak tepat:** bila seluruh dana dibutuhkan pada satu tanggal tertentu. Untuk tujuan bertenggat tunggal (misalnya uang muka rumah 4 tahun lagi), yang tepat adalah **pencocokan jatuh tempo** — beli instrumen yang jatuh tempo tepat sebelum tanggal kebutuhan.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obligasi korporasi:</a:t>
            </a:r>
          </a:p>
          <a:p/>
          <a:p>
            <a:r>
              <a:t>**Langkah 1 — Kupon tahunan** 100.000.000 × 9,0% = Rp9.000.000</a:t>
            </a:r>
          </a:p>
          <a:p/>
          <a:p>
            <a:r>
              <a:t>**Langkah 2 — Harga yang dibayar** 100.000.000 × 106,5% = Rp106.500.000</a:t>
            </a:r>
          </a:p>
          <a:p/>
          <a:p>
            <a:r>
              <a:t>**Langkah 3 — Imbal hasil berjalan** (9.000.000) / (106.500.000) = 8,45%</a:t>
            </a:r>
          </a:p>
          <a:p/>
          <a:p>
            <a:r>
              <a:t>**Langkah 4 — YTM.** Cari y yang memenuhi: 106.500.000 = sum_t=1^4 (9.000.000) / ((1+y)^t) + (100.000.000) / ((1+y)^4)</a:t>
            </a:r>
          </a:p>
          <a:p/>
          <a:p>
            <a:r>
              <a:t>Hasilnya: y = 7,08%</a:t>
            </a:r>
          </a:p>
          <a:p/>
          <a:p>
            <a:r>
              <a:t>**Langkah 5 — Rekapitulasi arus kas sebenarnya**</a:t>
            </a:r>
          </a:p>
          <a:p/>
          <a:p>
            <a:r>
              <a:t>**Tafsir.** Obligasi ini dipasarkan sebagai "kupon 9%". Imbal hasil sebenarnya **7,08%** — hampir dua poin persentase lebih rendah. Penyebabnya: Anda membayar Rp106,5 juta untuk aset yang akan dikembalikan senilai Rp100 juta. Kerugian pokok Rp6,5 juta menggerogoti kupon.</a:t>
            </a:r>
          </a:p>
          <a:p/>
          <a:p>
            <a:r>
              <a:t>Kemampuan membedakan ketiga angka ini (9,00% / 8,45% / 7,08%) adalah keterampilan inti modul ini — dan pembeda antara investor yang membaca prospektus dan yang membaca materi pemasaran.</a:t>
            </a:r>
          </a:p>
          <a:p/>
          <a:p>
            <a:r>
              <a:t>Dua invest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obligasi korporasi:</a:t>
            </a:r>
          </a:p>
          <a:p/>
          <a:p>
            <a:r>
              <a:t>**Langkah 1 — Kupon tahunan** 100.000.000 × 9,0% = Rp9.000.000</a:t>
            </a:r>
          </a:p>
          <a:p/>
          <a:p>
            <a:r>
              <a:t>**Langkah 2 — Harga yang dibayar** 100.000.000 × 106,5% = Rp106.500.000</a:t>
            </a:r>
          </a:p>
          <a:p/>
          <a:p>
            <a:r>
              <a:t>**Langkah 3 — Imbal hasil berjalan** (9.000.000) / (106.500.000) = 8,45%</a:t>
            </a:r>
          </a:p>
          <a:p/>
          <a:p>
            <a:r>
              <a:t>**Langkah 4 — YTM.** Cari y yang memenuhi: 106.500.000 = sum_t=1^4 (9.000.000) / ((1+y)^t) + (100.000.000) / ((1+y)^4)</a:t>
            </a:r>
          </a:p>
          <a:p/>
          <a:p>
            <a:r>
              <a:t>Hasilnya: y = 7,08%</a:t>
            </a:r>
          </a:p>
          <a:p/>
          <a:p>
            <a:r>
              <a:t>**Langkah 5 — Rekapitulasi arus kas sebenarnya**</a:t>
            </a:r>
          </a:p>
          <a:p/>
          <a:p>
            <a:r>
              <a:t>**Tafsir.** Obligasi ini dipasarkan sebagai "kupon 9%". Imbal hasil sebenarnya **7,08%** — hampir dua poin persentase lebih rendah. Penyebabnya: Anda membayar Rp106,5 juta untuk aset yang akan dikembalikan senilai Rp100 juta. Kerugian pokok Rp6,5 juta menggerogoti kupon.</a:t>
            </a:r>
          </a:p>
          <a:p/>
          <a:p>
            <a:r>
              <a:t>Kemampuan membedakan ketiga angka ini (9,00% / 8,45% / 7,08%) adalah keterampilan inti modul ini — dan pembeda antara investor yang membaca prospektus dan yang membaca materi pemasaran.</a:t>
            </a:r>
          </a:p>
          <a:p/>
          <a:p>
            <a:r>
              <a:t>Dua invest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obligasi korporasi:</a:t>
            </a:r>
          </a:p>
          <a:p/>
          <a:p>
            <a:r>
              <a:t>**Langkah 1 — Kupon tahunan** 100.000.000 × 9,0% = Rp9.000.000</a:t>
            </a:r>
          </a:p>
          <a:p/>
          <a:p>
            <a:r>
              <a:t>**Langkah 2 — Harga yang dibayar** 100.000.000 × 106,5% = Rp106.500.000</a:t>
            </a:r>
          </a:p>
          <a:p/>
          <a:p>
            <a:r>
              <a:t>**Langkah 3 — Imbal hasil berjalan** (9.000.000) / (106.500.000) = 8,45%</a:t>
            </a:r>
          </a:p>
          <a:p/>
          <a:p>
            <a:r>
              <a:t>**Langkah 4 — YTM.** Cari y yang memenuhi: 106.500.000 = sum_t=1^4 (9.000.000) / ((1+y)^t) + (100.000.000) / ((1+y)^4)</a:t>
            </a:r>
          </a:p>
          <a:p/>
          <a:p>
            <a:r>
              <a:t>Hasilnya: y = 7,08%</a:t>
            </a:r>
          </a:p>
          <a:p/>
          <a:p>
            <a:r>
              <a:t>**Langkah 5 — Rekapitulasi arus kas sebenarnya**</a:t>
            </a:r>
          </a:p>
          <a:p/>
          <a:p>
            <a:r>
              <a:t>**Tafsir.** Obligasi ini dipasarkan sebagai "kupon 9%". Imbal hasil sebenarnya **7,08%** — hampir dua poin persentase lebih rendah. Penyebabnya: Anda membayar Rp106,5 juta untuk aset yang akan dikembalikan senilai Rp100 juta. Kerugian pokok Rp6,5 juta menggerogoti kupon.</a:t>
            </a:r>
          </a:p>
          <a:p/>
          <a:p>
            <a:r>
              <a:t>Kemampuan membedakan ketiga angka ini (9,00% / 8,45% / 7,08%) adalah keterampilan inti modul ini — dan pembeda antara investor yang membaca prospektus dan yang membaca materi pemasaran.</a:t>
            </a:r>
          </a:p>
          <a:p/>
          <a:p>
            <a:r>
              <a:t>Dua invest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obligasi korporasi:</a:t>
            </a:r>
          </a:p>
          <a:p/>
          <a:p>
            <a:r>
              <a:t>**Langkah 1 — Kupon tahunan** 100.000.000 × 9,0% = Rp9.000.000</a:t>
            </a:r>
          </a:p>
          <a:p/>
          <a:p>
            <a:r>
              <a:t>**Langkah 2 — Harga yang dibayar** 100.000.000 × 106,5% = Rp106.500.000</a:t>
            </a:r>
          </a:p>
          <a:p/>
          <a:p>
            <a:r>
              <a:t>**Langkah 3 — Imbal hasil berjalan** (9.000.000) / (106.500.000) = 8,45%</a:t>
            </a:r>
          </a:p>
          <a:p/>
          <a:p>
            <a:r>
              <a:t>**Langkah 4 — YTM.** Cari y yang memenuhi: 106.500.000 = sum_t=1^4 (9.000.000) / ((1+y)^t) + (100.000.000) / ((1+y)^4)</a:t>
            </a:r>
          </a:p>
          <a:p/>
          <a:p>
            <a:r>
              <a:t>Hasilnya: y = 7,08%</a:t>
            </a:r>
          </a:p>
          <a:p/>
          <a:p>
            <a:r>
              <a:t>**Langkah 5 — Rekapitulasi arus kas sebenarnya**</a:t>
            </a:r>
          </a:p>
          <a:p/>
          <a:p>
            <a:r>
              <a:t>**Tafsir.** Obligasi ini dipasarkan sebagai "kupon 9%". Imbal hasil sebenarnya **7,08%** — hampir dua poin persentase lebih rendah. Penyebabnya: Anda membayar Rp106,5 juta untuk aset yang akan dikembalikan senilai Rp100 juta. Kerugian pokok Rp6,5 juta menggerogoti kupon.</a:t>
            </a:r>
          </a:p>
          <a:p/>
          <a:p>
            <a:r>
              <a:t>Kemampuan membedakan ketiga angka ini (9,00% / 8,45% / 7,08%) adalah keterampilan inti modul ini — dan pembeda antara investor yang membaca prospektus dan yang membaca materi pemasaran.</a:t>
            </a:r>
          </a:p>
          <a:p/>
          <a:p>
            <a:r>
              <a:t>Dua invest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obligasi korporasi:</a:t>
            </a:r>
          </a:p>
          <a:p/>
          <a:p>
            <a:r>
              <a:t>**Langkah 1 — Kupon tahunan** 100.000.000 × 9,0% = Rp9.000.000</a:t>
            </a:r>
          </a:p>
          <a:p/>
          <a:p>
            <a:r>
              <a:t>**Langkah 2 — Harga yang dibayar** 100.000.000 × 106,5% = Rp106.500.000</a:t>
            </a:r>
          </a:p>
          <a:p/>
          <a:p>
            <a:r>
              <a:t>**Langkah 3 — Imbal hasil berjalan** (9.000.000) / (106.500.000) = 8,45%</a:t>
            </a:r>
          </a:p>
          <a:p/>
          <a:p>
            <a:r>
              <a:t>**Langkah 4 — YTM.** Cari y yang memenuhi: 106.500.000 = sum_t=1^4 (9.000.000) / ((1+y)^t) + (100.000.000) / ((1+y)^4)</a:t>
            </a:r>
          </a:p>
          <a:p/>
          <a:p>
            <a:r>
              <a:t>Hasilnya: y = 7,08%</a:t>
            </a:r>
          </a:p>
          <a:p/>
          <a:p>
            <a:r>
              <a:t>**Langkah 5 — Rekapitulasi arus kas sebenarnya**</a:t>
            </a:r>
          </a:p>
          <a:p/>
          <a:p>
            <a:r>
              <a:t>**Tafsir.** Obligasi ini dipasarkan sebagai "kupon 9%". Imbal hasil sebenarnya **7,08%** — hampir dua poin persentase lebih rendah. Penyebabnya: Anda membayar Rp106,5 juta untuk aset yang akan dikembalikan senilai Rp100 juta. Kerugian pokok Rp6,5 juta menggerogoti kupon.</a:t>
            </a:r>
          </a:p>
          <a:p/>
          <a:p>
            <a:r>
              <a:t>Kemampuan membedakan ketiga angka ini (9,00% / 8,45% / 7,08%) adalah keterampilan inti modul ini — dan pembeda antara investor yang membaca prospektus dan yang membaca materi pemasaran.</a:t>
            </a:r>
          </a:p>
          <a:p/>
          <a:p>
            <a:r>
              <a:t>Dua invest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Pembedahan satu instrumen nyata.** Pilih satu obligasi atau reksa dana pendapatan tetap yang nyata. Dokumentasikan: penerbit, nilai nominal, tingkat kupon, frekuensi pembayaran, jatuh tempo, harga pasar terakhir, peringkat, dan durasi (bila tersedia). Sebutkan sumber setiap data.</a:t>
            </a:r>
          </a:p>
          <a:p/>
          <a:p>
            <a:r>
              <a:t>**Bagian B — Tiga angka imbal hasil.** Hitung tingkat kupon, imbal hasil berjalan, dan YTM untuk instrumen tersebut. Jelaskan mengapa ketiganya berbeda.</a:t>
            </a:r>
          </a:p>
          <a:p/>
          <a:p>
            <a:r>
              <a:t>**Bagian C — Analisis sensitivitas.** Hitung perubahan nilai instrumen tersebut bila imbal hasil pasar berubah: −2%, −1%, +1%, +2%, +3%. Sajikan sebagai tabel dan grafik.</a:t>
            </a:r>
          </a:p>
          <a:p/>
          <a:p>
            <a:r>
              <a:t>**Bagian D — Peta lima risiko.** Untuk instrumen tersebut, nilai setiap risiko §4.5 dengan skala Rendah/Sedang/Tinggi **disertai alasan berbasis data**, bukan kesan.</a:t>
            </a:r>
          </a:p>
          <a:p/>
          <a:p>
            <a:r>
              <a:t>**Bagian E — Rancangan tangga.** Rancang tangga jatuh tempo untuk porsi pendapatan tetap portofolio Anda sendiri. Tentukan: jumlah anak tangga, nominal per anak tangga, tenor, instrumen yang dipakai, dan aturan penanaman ulang. Hitung durasi rata-rata tangga tersebut.</a:t>
            </a:r>
          </a:p>
          <a:p/>
          <a:p>
            <a:r>
              <a:t>**Bagian F — Pencocokan tujuan.** Ambil tabel tujuan dari LK-L0.6. Untuk setiap tujuan berhorizon di bawah 5 tahun, tentukan instrumen pendapa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Instrumen Pasar Uang dan Pendapatan Tetap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P3 Kelas Aset &amp; Instrumen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mekanisme instrumen utang: pokok, kupon, jatuh tempo, dan nilai kini.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imbal hasil hingga jatuh tempo (yield to maturity) dan membedakannya dari tingkat kupon. (C3, 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hubungan terbalik antara suku bunga dan harga obligasi, serta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lima risiko utama instrumen pendapatan tetap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Merancang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tangga jatuh tempo (laddering) yang sesuai dengan kebutuhan arus kasnya. (C6)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INSTRUMEN UTANG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"saya meminjamkan, Anda membayar bunga"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┌───────────────┼───────────────┐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PASAR UANG      PENDAPATAN TETAP   REKSA DANA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&lt; 1 tahun         &gt; 1 tahun        (kendaraan)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deposito,       obligasi negara,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RD pasar uang   korporasi, sukuk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┌────────────────┼────────────────┐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HARGA            IMBAL HASIL        RISIKO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│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┌───┴───┐        kupon vs YTM     ┌─────┼─────┬──────┬──────┐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par/     │              │        gagal  suku  inflasi likui- reinves-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premium/ └──── DURASI ──┘        bayar  bunga        ditas   tasi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diskon        sensitivitas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TANGGA JATUH TEMPO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Satu gagasan yang mendasari seluruh modul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Spektrum instrumen dari yang paling sederhana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Kupon bukan imbal hasil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Kupon bukan imbal hasil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Harga pasar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Disebut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Hubungan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= 100% nominal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Kupon = imbal hasil berjalan = YTM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&gt; 100% nominal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Premium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Kupon &gt; imbal hasil berjalan &gt; YTM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&lt; 100% nominal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Diskon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Kupon &lt; imbal hasil berjalan &lt; YTM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Hubungan terbalik harga dan suku bunga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Hubungan terbalik harga dan suku bunga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turun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sebaliknya.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Hubungan terbalik harga dan suku bunga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Durasi termodifikasi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imbal hasil naik 1%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imbal hasil naik 2%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−3,0%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−6,0%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−5,0%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−8,0%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−16,0%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−15,0%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−30,0%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Lima risiko instrumen pendapatan tetap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Selisih imbal hasil: apa yang sebenarnya Anda dibayar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Selisih imbal hasil: apa yang sebenarnya Anda dibayar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K-05 — berpikir dalam distribusi, bukan prediksi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satu obligasi mungkin tidak gagal bayar, tetapi keputusan ini dinilai dari nilai harapannya.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Tangga jatuh tempo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Tangga jatuh tempo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Arus kas teratur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selalu ada dana yang cair setiap tahun.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Mengurangi risiko waktu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Anda tidak mengunci seluruh dana pada satu tingkat bunga pada satu hari.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Menurunkan durasi rata-rata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durasi portofolio tangga 1–5 tahun mendekati 3 tahun, bukan 5.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Menyeimbangkan otomatis terhadap perubahan bunga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bila bunga naik, penanaman ulang tahunan menangkap tingkat yang lebih tinggi; bila bunga turun, sebagian…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Tangga jatuh tempo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Anak tangga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Nominal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Jatuh tempo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nominal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Tingkat kupon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9,0% per tahun, dibayar tahunan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Sisa tenor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106,5% dari nominal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Arus kas (Rp)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−106.500.000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+9.000.000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+9.000.000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+9.000.000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+109.000.000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diterima**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**+136.000.000**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**Keuntungan bersih**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**+29.500.000**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Ibu Sinta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Pak Yudha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Tenor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Durasi termodifikasi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2,7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9,6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Ibu Sinta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Pak Yudha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−2,7 × 1,75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−9,6 × 1,75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Perubahan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**−4,73%**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**−16,80%**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posisi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Rp190.550.000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Rp166.400.000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Kupon diterima setahun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+Rp13.600.000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+Rp13.600.000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**Imbal hasil total tahun itu**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**+2,08%**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7,08%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hampir dua poin persentase lebih rendah. Penyebabnya: Anda membayar Rp106,5 juta untuk aset yang akan dikembalikan senilai Rp100 juta. Kerugian pokok…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"Aman dari gagal bayar" tidak sama dengan "aman dari kerugian".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Kedua risiko ini berbeda dan harus dikelola terpisah.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Pak Yudha memegang hingga jatuh tempo, ia tetap menerima pokok penuh.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Kerugiannya hanya terwujud bila ia menjual. Inilah sebabnya pencocokan durasi dengan…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A — Pembedahan satu instrumen nyata.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Pilih satu obligasi atau reksa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B — Tiga angka imbal hasil.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Hitung tingkat kupon, imbal hasil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C — Analisis sensitivitas.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Hitung perubahan nilai instrumen tersebut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D — Peta lima risiko.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instrumen tersebut, nilai setiap risiko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E — Rancangan tangga.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Rancang tangga jatuh tempo untuk porsi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F — Pencocokan tujuan.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Ambil tabel tujuan dari LK-L0.6. Untuk setiap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G — Uji imbal hasil riil.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seluruh instrumen di Bagian E,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