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**Menyusun** alokasi aset sasaran yang selaras dengan tujuan, horizon, dan profil risikonya. (C6) 2. **Membedakan** diversifikasi sejati dari diversifikasi semu. (C4) 3. **Menghitung** dampak berbagai skenario pasar terhadap portofolionya. (C3) 4. **Merancang** aturan penyeimbangan ulang dan **menghitung** pertukaran antara ketaatan dan biaya. (C6, C4) 5. **Mengevaluasi** kelayakan portofolionya terhadap kebutuhan rencana keuangan dan terhadap kemampuannya bertahan.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Diperkenalkan di L0.7 §4.6, dipertajam di sini.</a:t>
            </a:r>
          </a:p>
          <a:p/>
          <a:p>
            <a:r>
              <a:t>**Diversifikasi semu** — banyak nama, satu risiko.</a:t>
            </a:r>
          </a:p>
          <a:p/>
          <a:p>
            <a:r>
              <a:t>**Diversifikasi sejati** — sumber imbal hasilnya berbeda.</a:t>
            </a:r>
          </a:p>
          <a:p/>
          <a:p>
            <a:r>
              <a:t>**Uji diversifikasi tiga pertanyaan:**</a:t>
            </a:r>
          </a:p>
          <a:p/>
          <a:p>
            <a:r>
              <a:t>1. Bila suku bunga naik 3%, berapa banyak posisi saya yang terdampak negatif? 2. Bila rupiah melemah 20%, berapa banyak posisi saya yang terlindungi? 3. Bila ekonomi Indonesia mengalami tekanan berat, berapa persen portofolio saya yang terdampak?</a:t>
            </a:r>
          </a:p>
          <a:p/>
          <a:p>
            <a:r>
              <a:t>**Bila jawaban pertanyaan 3 mendekati 100%, portofolio Anda tidak terdiversifikasi** — ia adalah satu taruhan pada satu ekonomi, dipecah menjadi banyak baris.</a:t>
            </a:r>
          </a:p>
          <a:p/>
          <a:p>
            <a:r>
              <a:t>**Peringatan K-08 yang wajib diulang.** Diversifikasi bekerja karena aset tidak bergerak sempurna searah. Pada krisis parah, korelasi cenderung naik mendekati +1. Karena itu:</a:t>
            </a:r>
          </a:p>
          <a:p/>
          <a:p>
            <a:r>
              <a:t>- Diversifikasi **bukan pengganti** ukuran posisi yang tepat (K-03) - Diversifikasi **bukan pengganti** dana darurat (L0.4) - **Uji tekanan wajib menyertakan skenario di mana diversifikasi gagal**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Berikut tiga **kerangka acuan** — bukan rekomendasi. Fungsinya adalah titik awal yang harus disesuaikan peserta dengan tujuan dan profilnya sendiri.</a:t>
            </a:r>
          </a:p>
          <a:p/>
          <a:p>
            <a:r>
              <a:t>**Batas yang mengikat pada Level 1** (dari modul sebelumnya):</a:t>
            </a:r>
          </a:p>
          <a:p/>
          <a:p>
            <a:r>
              <a:t>**Catatan penting.** Kerangka di atas menempatkan mayoritas porsi saham pada **reksa dana atau produk indeks**, bukan saham individual. Ini disengaja: peserta Level 1 belum diajari menganalisis saham (itu L2I). Memegang saham individual tanpa metode analisis adalah spekulasi, dan batas 30% mencerminkan itu.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**Mengapa diperlukan.** Seiring waktu, kelas aset yang naik akan menguasai porsi lebih besar dari sasaran. Portofolio Anda perlahan menjadi **lebih berisiko daripada yang Anda putuskan** — tanpa Anda memutuskan apa pun.</a:t>
            </a:r>
          </a:p>
          <a:p/>
          <a:p>
            <a:r>
              <a:t>**Penyeimbangan ulang** mengembalikan porsi ke sasaran: menjual yang naik, membeli yang turun.</a:t>
            </a:r>
          </a:p>
          <a:p/>
          <a:p>
            <a:r>
              <a:t>**Efek sampingnya yang berharga:** ia memaksa Anda melakukan hal yang secara emosional sulit — menjual yang sedang menyenangkan dan membeli yang sedang menyakitkan. Ini mekanisme struktural melawan **K-12**.</a:t>
            </a:r>
          </a:p>
          <a:p/>
          <a:p>
            <a:r>
              <a:t>**Tiga metode:**</a:t>
            </a:r>
          </a:p>
          <a:p/>
          <a:p>
            <a:r>
              <a:t>**Rekomendasi Level 1: metode gabungan**, dengan periksa triwulanan dan pita:</a:t>
            </a:r>
          </a:p>
          <a:p/>
          <a:p>
            <a:r>
              <a:t>**Penyeimbangan dengan setoran baru — cara termurah.** Alih-alih menjual yang berlebih, arahkan **setoran bulanan** ke kelas aset yang kekurangan. Cara ini:</a:t>
            </a:r>
          </a:p>
          <a:p/>
          <a:p>
            <a:r>
              <a:t>- tidak menimbulkan biaya transaksi penjualan - tidak memicu pajak atas penjualan - bekerja secara bertahap dan alami</a:t>
            </a:r>
          </a:p>
          <a:p/>
          <a:p>
            <a:r>
              <a:t>**Bagi peserta Level 1 yang masih dalam fase akumulasi, ini seharusnya menjadi metode utama.** Penjualan untuk menyeimbangkan hanya dilakukan bila penyimpangan terlalu besar untuk dikoreksi oleh setoran dalam waktu wajar.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Setiap portofolio sasaran harus diuji pada **minimal empat skenario** sebelum dijalankan:</a:t>
            </a:r>
          </a:p>
          <a:p/>
          <a:p>
            <a:r>
              <a:t>**Untuk setiap skenario, hitung:**</a:t>
            </a:r>
          </a:p>
          <a:p/>
          <a:p>
            <a:r>
              <a:t>1. Nilai portofolio akhir 2. Persentase penurunan 3. Kenaikan yang diperlukan untuk pulih 4. **Berapa tahun mundurnya rencana keuangan Anda** 5. **Apakah Anda akan tetap menyetor setiap bulan pada kondisi itu?**</a:t>
            </a:r>
          </a:p>
          <a:p/>
          <a:p>
            <a:r>
              <a:t>Pertanyaan kelima tidak memiliki jawaban kuantitatif, dan justru itu yang paling menentukan. Portofolio yang benar secara matematis tetapi membuat Anda berhenti menyetor pada skenario 3 adalah portofolio yang gagal.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Surya, 38 tahun, portofolio investasi **Rp600.000.000**, setoran **Rp9.000.000/bulan**. Dana darurat sudah penuh dan terpisah.</a:t>
            </a:r>
          </a:p>
          <a:p/>
          <a:p>
            <a:r>
              <a:t>**Langkah 1–2 — Tujuan dan alokasi per tujuan:**</a:t>
            </a:r>
          </a:p>
          <a:p/>
          <a:p>
            <a:r>
              <a:t>**Langkah 3–4 — Nominal per kelas aset:**</a:t>
            </a:r>
          </a:p>
          <a:p/>
          <a:p>
            <a:r>
              <a:t>**Langkah 5 — Periksa terhadap batas:**</a:t>
            </a:r>
          </a:p>
          <a:p/>
          <a:p>
            <a:r>
              <a:t>**Langkah 6 — Periksa kebutuhan.** Rencana Pak Surya memerlukan imbal hasil bersih riil **3,80%** per tahun. Alokasi ini memberi imbal hasil harapan bersih riil sekitar **4,10%** (dihitung dengan metode L1.9 §4.7).</a:t>
            </a:r>
          </a:p>
          <a:p/>
          <a:p>
            <a:r>
              <a:t>**Status: layak** — dengan margin 0,30 poin persentase.</a:t>
            </a:r>
          </a:p>
          <a:p/>
          <a:p>
            <a:r>
              <a:t>**Tafsir.** Perhatikan bahwa Pak Surya **tidak pernah menebak** persentase mana pun. Angka 44% saham bukan pilihan; ia **konsekuensi** dari tujuan-tujuannya dan horizonnya. Ketika pasar turun 40%, ia dapat menjawab pertanyaan "mengapa saya memegang saham sebanyak ini?" dengan: "karena Rp140 juta di antaranya untuk pensiun 22 tahun lagi, dan Rp88 juta untuk 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Surya, 38 tahun, portofolio investasi **Rp600.000.000**, setoran **Rp9.000.000/bulan**. Dana darurat sudah penuh dan terpisah.</a:t>
            </a:r>
          </a:p>
          <a:p/>
          <a:p>
            <a:r>
              <a:t>**Langkah 1–2 — Tujuan dan alokasi per tujuan:**</a:t>
            </a:r>
          </a:p>
          <a:p/>
          <a:p>
            <a:r>
              <a:t>**Langkah 3–4 — Nominal per kelas aset:**</a:t>
            </a:r>
          </a:p>
          <a:p/>
          <a:p>
            <a:r>
              <a:t>**Langkah 5 — Periksa terhadap batas:**</a:t>
            </a:r>
          </a:p>
          <a:p/>
          <a:p>
            <a:r>
              <a:t>**Langkah 6 — Periksa kebutuhan.** Rencana Pak Surya memerlukan imbal hasil bersih riil **3,80%** per tahun. Alokasi ini memberi imbal hasil harapan bersih riil sekitar **4,10%** (dihitung dengan metode L1.9 §4.7).</a:t>
            </a:r>
          </a:p>
          <a:p/>
          <a:p>
            <a:r>
              <a:t>**Status: layak** — dengan margin 0,30 poin persentase.</a:t>
            </a:r>
          </a:p>
          <a:p/>
          <a:p>
            <a:r>
              <a:t>**Tafsir.** Perhatikan bahwa Pak Surya **tidak pernah menebak** persentase mana pun. Angka 44% saham bukan pilihan; ia **konsekuensi** dari tujuan-tujuannya dan horizonnya. Ketika pasar turun 40%, ia dapat menjawab pertanyaan "mengapa saya memegang saham sebanyak ini?" dengan: "karena Rp140 juta di antaranya untuk pensiun 22 tahun lagi, dan Rp88 juta untuk 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Surya, 38 tahun, portofolio investasi **Rp600.000.000**, setoran **Rp9.000.000/bulan**. Dana darurat sudah penuh dan terpisah.</a:t>
            </a:r>
          </a:p>
          <a:p/>
          <a:p>
            <a:r>
              <a:t>**Langkah 1–2 — Tujuan dan alokasi per tujuan:**</a:t>
            </a:r>
          </a:p>
          <a:p/>
          <a:p>
            <a:r>
              <a:t>**Langkah 3–4 — Nominal per kelas aset:**</a:t>
            </a:r>
          </a:p>
          <a:p/>
          <a:p>
            <a:r>
              <a:t>**Langkah 5 — Periksa terhadap batas:**</a:t>
            </a:r>
          </a:p>
          <a:p/>
          <a:p>
            <a:r>
              <a:t>**Langkah 6 — Periksa kebutuhan.** Rencana Pak Surya memerlukan imbal hasil bersih riil **3,80%** per tahun. Alokasi ini memberi imbal hasil harapan bersih riil sekitar **4,10%** (dihitung dengan metode L1.9 §4.7).</a:t>
            </a:r>
          </a:p>
          <a:p/>
          <a:p>
            <a:r>
              <a:t>**Status: layak** — dengan margin 0,30 poin persentase.</a:t>
            </a:r>
          </a:p>
          <a:p/>
          <a:p>
            <a:r>
              <a:t>**Tafsir.** Perhatikan bahwa Pak Surya **tidak pernah menebak** persentase mana pun. Angka 44% saham bukan pilihan; ia **konsekuensi** dari tujuan-tujuannya dan horizonnya. Ketika pasar turun 40%, ia dapat menjawab pertanyaan "mengapa saya memegang saham sebanyak ini?" dengan: "karena Rp140 juta di antaranya untuk pensiun 22 tahun lagi, dan Rp88 juta untuk 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Pak Surya, 38 tahun, portofolio investasi **Rp600.000.000**, setoran **Rp9.000.000/bulan**. Dana darurat sudah penuh dan terpisah.</a:t>
            </a:r>
          </a:p>
          <a:p/>
          <a:p>
            <a:r>
              <a:t>**Langkah 1–2 — Tujuan dan alokasi per tujuan:**</a:t>
            </a:r>
          </a:p>
          <a:p/>
          <a:p>
            <a:r>
              <a:t>**Langkah 3–4 — Nominal per kelas aset:**</a:t>
            </a:r>
          </a:p>
          <a:p/>
          <a:p>
            <a:r>
              <a:t>**Langkah 5 — Periksa terhadap batas:**</a:t>
            </a:r>
          </a:p>
          <a:p/>
          <a:p>
            <a:r>
              <a:t>**Langkah 6 — Periksa kebutuhan.** Rencana Pak Surya memerlukan imbal hasil bersih riil **3,80%** per tahun. Alokasi ini memberi imbal hasil harapan bersih riil sekitar **4,10%** (dihitung dengan metode L1.9 §4.7).</a:t>
            </a:r>
          </a:p>
          <a:p/>
          <a:p>
            <a:r>
              <a:t>**Status: layak** — dengan margin 0,30 poin persentase.</a:t>
            </a:r>
          </a:p>
          <a:p/>
          <a:p>
            <a:r>
              <a:t>**Tafsir.** Perhatikan bahwa Pak Surya **tidak pernah menebak** persentase mana pun. Angka 44% saham bukan pilihan; ia **konsekuensi** dari tujuan-tujuannya dan horizonnya. Ketika pasar turun 40%, ia dapat menjawab pertanyaan "mengapa saya memegang saham sebanyak ini?" dengan: "karena Rp140 juta di antaranya untuk pensiun 22 tahun lagi, dan Rp88 juta untuk 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Alokasi per tujuan.** Ambil tabel tujuan dari LK-L0.6. Untuk setiap tujuan, tentukan alokasi sesuai horizonnya. Hitung nominal per kelas aset dan jumlahkan menjadi alokasi portofolio total. Sajikan seperti Contoh 1.</a:t>
            </a:r>
          </a:p>
          <a:p/>
          <a:p>
            <a:r>
              <a:t>**Bagian B — Pemeriksaan batas.** Periksa alokasi Anda terhadap **seluruh** batas §4.4. Untuk setiap batas, nyatakan aktual, ambang, dan status. Perbaiki setiap pelanggaran.</a:t>
            </a:r>
          </a:p>
          <a:p/>
          <a:p>
            <a:r>
              <a:t>**Bagian C — Uji diversifikasi.** Jawab tiga pertanyaan §4.3 dengan angka. Identifikasi diversifikasi semu dalam portofolio Anda — bila ada, nyatakan dan perbaiki.</a:t>
            </a:r>
          </a:p>
          <a:p/>
          <a:p>
            <a:r>
              <a:t>**Bagian D — Uji tekanan empat skenario.** Hitung kelima butir §4.7 untuk **keempat** skenario. Sajikan sebagai tabel. Jawab jujur pertanyaan kelima untuk skenario 3.</a:t>
            </a:r>
          </a:p>
          <a:p/>
          <a:p>
            <a:r>
              <a:t>**Bagian E — Uji kelayakan.** Periksa keempat syarat §4.8. Bila ada yang tidak terpenuhi, susun perbaikan dengan **urutan yang benar** (biaya dulu, risiko terakhir dan hanya dalam batas profil).</a:t>
            </a:r>
          </a:p>
          <a:p/>
          <a:p>
            <a:r>
              <a:t>**Bagian F — Aturan penyeimbangan ulang.** Tetapkan: metode, frekuensi pemeriksaan, pita per kelas aset, ambang penggunaan setoran versus penjualan, dan **larangan menyeimbangkan di luar jadwal karena pergerakan harga**.</a:t>
            </a:r>
          </a:p>
          <a:p/>
          <a:p>
            <a:r>
              <a:t>**Bagian G — Simulasi biaya penyeimbangan.**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Portofolio Pertama: Alokasi, Diversifikasi, Rebalancing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P5 Risiko &amp; Portofolio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alokasi aset sasaran yang selaras dengan tujuan, horizon, dan profil risikonya.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diversifikasi sejati dari diversifikasi semu.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dampak berbagai skenario pasar terhadap portofolionya.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Merancang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aturan penyeimbangan ulang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pertukaran antara ketaatan dan biaya. (C6,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Mengevaluasi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kelayakan portofolionya terhadap kebutuhan rencana keuangan dan terhadap kemampuannya bertahan.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PORTOFOLIO SASARAN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DARI TUJUAN       DIVERSIFIKASI      DARI PROFIL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(L0.6)            sejati vs semu     min(kapasitas,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horizon per            │              toleransi)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tujuan           sumber imbal hasil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BERBEDA, bukan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hanya nama berbeda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└─────────────────┼──────────────────┘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ALOKASI SASARAN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UJI TEKANAN     PENYEIMBANGAN      PEMANTAUAN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3 skenario      pita vs kalender   triwulanan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biaya vs disiplin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└─────────────────┴──────────────────┘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LAYAK? bandingkan dengan kebutuhan rencana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Alokasi aset menentukan hampir segalanya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Membangun alokasi dari tujuan, bukan dari selera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Membangun alokasi dari tujuan, bukan dari selera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Masukan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Menentukan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Tujuan dan horizonnya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LK-L0.6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Kelas aset yang **boleh** dipakai (L0.6 §4.3)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Profil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LK-L0.6 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atas porsi aset berfluktuasi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yang diperlukan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LK-L0.6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alokasinya layak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Membangun alokasi dari tujuan, bukan dari selera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Daftar tujuan dengan nominal dan horizon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Untuk setiap tujuan, tentukan alokasi sesuai horizonnya (L0.6 §4.3)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nominal per kelas aset dari seluruh tujuan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Jumlahkan menjadi alokasi portofolio total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terhadap batas profil risiko dan batas ukuran posisi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apakah imbal hasil harapannya memenuhi kebutuhan rencana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Diversifikasi sejati versus diversifikasi semu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Diversifikasi sejati versus diversifikasi semu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Diversifikasi semu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banyak nama, satu risiko.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Diversifikasi sejati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sumber imbal hasilnya berbeda.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jawaban pertanyaan 3 mendekati 100%, portofolio Anda tidak terdiversifikasi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adalah satu taruhan pada satu ekonomi, dipecah menjadi banyak baris.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Uji tekanan wajib menyertakan skenario di mana diversifikasi gagal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Diversifikasi sejati versus diversifikasi semu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semu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 saham di satu bursa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ekonomi, satu mata uang, satu rezim regulasi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reksa dana saham dari 5 manajer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Isinya kemungkinan besar tumpang tindih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bank + saham properti + saham otomotif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Ketiganya sangat sensitif terhadap suku bunga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Beberapa aset digital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Umumnya bergerak sangat searah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Diversifikasi sejati versus diversifikasi semu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 pembeda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**Sumber imbal hasil**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Bunga (obligasi) vs laba (saham) vs sewa (properti) vs kelangkaan (emas)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**Geografi**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domestik vs aset global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**Mata uang**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Rupiah vs mata uang asing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**Sensitivitas suku bunga**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Durasi panjang vs durasi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**Horizon**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Instrumen jatuh tempo pendek vs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Portofolio acuan Level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Portofolio acuan Level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Batas yang mengikat pada Level 1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(dari modul sebelumnya):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Portofolio acuan Level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Konservatif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Seimbang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Bertumbuh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 &amp; 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Pendapatan tetap (SBN, RD pendapatan tetap)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/ RD saham — domestik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Saham / RD saham — global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Portofolio acuan Level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saham individual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5% portofolio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L1.5 §4.9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Seluruh saham individual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30% portofolio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L1.5 §4.9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5–15% portofolio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L1.6 §4.6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Seluruh 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5% portofolio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L1.7 §4.7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aset digital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3% portofolio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L1.7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perusahaan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60% portofolio efek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L1.8 §4.8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Satu manajer investasi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≤ 40% portofolio reksa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L1.8 §4.8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Penyeimbangan ulang: disiplin yang menjual mahal dan membeli murah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Penyeimbangan ulang: disiplin yang menjual mahal dan membeli murah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tidak menimbulkan biaya transaksi penjualan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tidak memicu pajak atas penjualan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bekerja secara bertahap dan alami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Penyeimbangan ulang: disiplin yang menjual mahal dan membeli murah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Metode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Kelebihan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Kekurangan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**Kalender**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Pada tanggal tetap (mis. setiap 6 atau 12 bulan)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Sederhana, mudah ditegakkan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menyeimbangkan saat tidak perlu (biaya sia-sia)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**Pita (band)**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Bila porsi menyimpang &gt; X poin persentase dari sasaran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Menyeimbangkan hanya saat perlu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Menuntut pemantauan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**Gabungan**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pada tanggal tetap; seimbangkan **hanya bila** melampaui pita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**Paling efisien**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Penyeimbangan ulang: disiplin yang menjual mahal dan membeli murah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 sasaran 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Pita yang dianjurkan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≥ 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5 poin persentase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10–30%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3 poin persentase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&lt; 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2 poin persentase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penyeimbangan: pertukaran yang harus dihitung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 penyeimbangan: pertukaran yang harus dihitung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Pita lebih sempit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Pita lebih lebar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Portofolio lebih dekat ke sasaran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Portofolio dapat menyimpang lebih jauh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**Biaya lebih tinggi**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**Biaya lebih rendah**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Lebih sering bertindak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Lebih jarang bertindak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tekanan wajib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Uji tekanan wajib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Berapa tahun mundurnya rencana keuangan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Anda akan tetap menyetor setiap bulan pada kondisi itu?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tekanan wajib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Saham turun 40%, obligasi turun 8%, emas naik 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Krisis pasar saham konvensional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Saham naik 30%, obligasi naik 8%, emas turun 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naik — uji apakah Anda tetap menyeimbangkan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**Saham turun 40%, obligasi turun 12%, emas turun 15%**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**Korelasi gagal — K-08**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digital turun 90%, lainnya datar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nol (L1.7 §4.7)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kelayakan akhir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kelayakan akhir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memeriksa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**1. Selaras horizon**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Setiap tujuan memakai kelas aset yang sesuai horizonnya (L0.6 §4.3)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**2. Dalam batas profil**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Porsi aset berfluktuasi ≤ min(kapasitas, toleransi)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**3. Memenuhi kebutuhan**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harapan bersih riil ≥ yang diperlukan rencana (L1.9 §4.7)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**4. Dapat dipertahankan**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Anda akan tetap menjalankannya pada **skenario 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Tujuan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Nominal saat 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Alokasi sesuai 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Umrah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Rp60.000.000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 pasar uang/pendapatan tetap pendek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Uang muka rumah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Rp180.000.000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70% pendapatan tetap, 20% saham, 10% 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Pendidikan anak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Rp160.000.000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 pendapatan tetap, 55% saham, 15% 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Pensiun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Rp200.000.000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 pendapatan tetap, 70% saham, 12% emas, 8% 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Aktual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Status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 5–15%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 ≤ 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individual ≤ 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0% (seluruhnya melalui reksa dana)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Porsi berfluktuasi (saham + emas + digital)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57,7%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terhadap toleransi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Pendapatan tetap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Rp9.000.000/bulan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Dana darurat sudah penuh dan terpisah.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Status: layak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dengan margin 0,30 poin persentase.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Rekapitulasi dan dampak rencana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(imbal hasil rencana 3,80% riil):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Menerima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bila ia yakin akan tetap menyetor pada kondisi itu, dan memiliki dana darurat serta penghasilan yang tidak terancam.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Menurunkan porsi berfluktuasi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dengan konsekuensi imbal hasil harapan turun, sehingga tujuan harus disesuaikan (L0.6 §4.4).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larangan menyeimbangkan di luar jadwal karena pergerakan harga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alokasi diturunkan dari tujuan dan horizon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asumsi bersumber dan dicantumkan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pertanyaan dijawab dengan angka; diversifikasi semu teridentifikasi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**Keempat skenario** diuji dengan kelima butir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Metode, pita, dan ambang setoran-vs-jual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Jawaban jujur dan konsisten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