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**Membedakan** dua hal yang sering tertukar: menyetor penghasilan berkala dan memecah dana sekaligus. (C4) 2. **Menjelaskan** mengapa penempatan sekaligus secara rata-rata unggul, dan mengapa itu tidak otomatis menjadikannya pilihan yang tepat. (C2, C4) 3. **Menghitung** hasil ketiga strategi pada beberapa lintasan harga. (C3) 4. **Merancang** aturan akumulasi tertulis yang dapat dijalankan tanpa keputusan ulang setiap bulan. (C6) 5. **Mengevaluasi** kapan penambahan posisi merupakan akumulasi terencana dan kapan ia rasionalisasi kerugian.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Logikanya tidak memerlukan pandangan pasar:</a:t>
            </a:r>
          </a:p>
          <a:p/>
          <a:p>
            <a:r>
              <a:t>1. Aset berisiko memiliki **imbal hasil harapan positif** — itulah sebabnya orang memegangnya (L0.7 §4.2). 2. Dana yang belum ditempatkan **tidak memperoleh imbal hasil itu**; ia duduk di instrumen berimbal hasil rendah. 3. Karena itu, memecah penempatan berarti **sebagian dana Anda absen** dari aset berimbal hasil tinggi selama periode pemecahan.</a:t>
            </a:r>
          </a:p>
          <a:p/>
          <a:p>
            <a:r>
              <a:t>Secara rata-rata, penempatan sekaligus menang. Ini konsekuensi aritmetika dari premis 1, bukan ramalan.</a:t>
            </a:r>
          </a:p>
          <a:p/>
          <a:p>
            <a:r>
              <a:t>**Tetapi — dan ini yang sering diabaikan oleh pihak yang mengutip fakta ini — "secara rata-rata" bukan "selalu".**</a:t>
            </a:r>
          </a:p>
          <a:p/>
          <a:p>
            <a:r>
              <a:t>Penempatan sekaligus menang pada **mayoritas** lintasan dan kalah pada **sebagian**. Pada lintasan di mana ia kalah, ia kalah **besar**: menempatkan seluruh dana tepat sebelum penurunan mendalam menghasilkan pengalaman yang mengakhiri banyak rencana investasi.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**(a) Penempatan sekaligus (lump sum).** Seluruh dana ditempatkan pada satu waktu sesuai alokasi sasaran.</a:t>
            </a:r>
          </a:p>
          <a:p/>
          <a:p>
            <a:r>
              <a:t>**(b) Pemecahan berkala (DCA).** Nominal tetap ditempatkan pada interval tetap.</a:t>
            </a:r>
          </a:p>
          <a:p/>
          <a:p>
            <a:r>
              <a:t>Efek matematisnya: pada nominal tetap, Anda otomatis membeli **lebih banyak unit saat harga rendah** dan **lebih sedikit saat harga tinggi**. Harga rata-rata perolehan Anda menjadi **rata-rata harmonik**, yang selalu **lebih rendah atau sama dengan** rata-rata aritmetik harga.</a:t>
            </a:r>
          </a:p>
          <a:p/>
          <a:p>
            <a:r>
              <a:t>barP_perolehan = (n) / (sum_t=1)^n (1) / (P_t)</a:t>
            </a:r>
          </a:p>
          <a:p/>
          <a:p>
            <a:r>
              <a:t>Ini keunggulan nyata tetapi kecil, dan **sering disalahpahami sebagai alasan utama** memilih DCA. Alasan utama yang sebenarnya adalah pengurangan risiko waktu dan risiko perilaku.</a:t>
            </a:r>
          </a:p>
          <a:p/>
          <a:p>
            <a:r>
              <a:t>**(c) Rata-rata nilai (value averaging).** Alih-alih menetapkan **setoran** tetap, Anda menetapkan **nilai portofolio** sasaran yang tumbuh tetap setiap periode. Setoran disesuaikan agar nilai portofolio mencapai sasaran itu.</a:t>
            </a:r>
          </a:p>
          <a:p/>
          <a:p>
            <a:r>
              <a:t>**Kelebihan:** secara mekanis membeli lebih banyak saat murah, lebih sedikit saat mahal — lebih agresif daripada DCA.</a:t>
            </a:r>
          </a:p>
          <a:p/>
          <a:p>
            <a:r>
              <a:t>**Kekurangan yang menentukan:**</a:t>
            </a:r>
          </a:p>
          <a:p/>
          <a:p>
            <a:r>
              <a:t>1. **Kebutuhan setoran menjadi tidak dapat diprediksi.** Pada penurunan mendalam, metode ini menuntut setoran yang mungkin **tidak Anda miliki**. 2. **Menuntut disiplin tertinggi** justru pada saat paling sulit — menyetor lebih banyak ketika portofolio sedang merugi. 3. **Dapat menuntut penjualan** pada saat portofolio naik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Keluaran praktis modul ini. Delapan butir yang harus ditulis dan ditandatangani:</a:t>
            </a:r>
          </a:p>
          <a:p/>
          <a:p>
            <a:r>
              <a:t>1. **Nominal setoran berkala** dan tanggalnya 2. **Mekanisme otomatis** yang menjalankannya 3. **Alokasi sasaran** per kelas aset (dirinci di L1.11) 4. **Aturan penempatan dana sekaligus** bila menerima dana besar: dipecah berapa lama, dengan jadwal tetap 5. **Larangan menghentikan jadwal** karena pergerakan harga 6. **Batas penambahan** per aset dan per kelas aset 7. **Syarat berhenti menambah** — peristiwa apa yang mengakhiri akumulasi pada sebuah aset 8. **Kapan aturan ini boleh ditinjau** — tanggal tetap, bukan saat pasar bergejolak</a:t>
            </a:r>
          </a:p>
          <a:p/>
          <a:p>
            <a:r>
              <a:t>Butir 5 dan 7 adalah yang paling sering dilanggar, dan karenanya harus dirancang dengan mekanisme penegakan yang nyata — bukan sekadar niat (L0.9 §4.4).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Ayu memiliki **Rp120.000.000**. Ia membandingkan penempatan sekaligus dengan pemecahan **Rp10.000.000 per bulan selama 12 bulan**.</a:t>
            </a:r>
          </a:p>
          <a:p/>
          <a:p>
            <a:r>
              <a:t>Harga awal unit: **Rp1.000**. Dana yang belum ditempatkan diasumsikan tidak menghasilkan.</a:t>
            </a:r>
          </a:p>
          <a:p/>
          <a:p>
            <a:r>
              <a:t>**Lintasan A — Pasar naik terus** (harga naik 1,5% per bulan)</a:t>
            </a:r>
          </a:p>
          <a:p/>
          <a:p>
            <a:r>
              <a:t>**Lintasan B — Pasar turun lalu pulih** (turun 3% per bulan selama 5 periode, lalu naik 3,5% per bulan)</a:t>
            </a:r>
          </a:p>
          <a:p/>
          <a:p>
            <a:r>
              <a:t>**Lintasan C — Pasar turun terus** (turun 2% per bulan)</a:t>
            </a:r>
          </a:p>
          <a:p/>
          <a:p>
            <a:r>
              <a:t>**Tafsir.**</a:t>
            </a:r>
          </a:p>
          <a:p/>
          <a:p>
            <a:r>
              <a:t>1. **Pemecahan menang pada dua dari tiga lintasan ini** — tetapi lintasan-lintasan ini dipilih untuk mengajar, bukan untuk mewakili frekuensi kejadian nyata. Dalam data historis pasar yang cenderung naik, lintasan seperti A lebih sering terjadi daripada B dan C. 2. **Pada lintasan C, pemecahan tetap merugi** — hanya merugi lebih sedikit. Pemecahan **bukan perlindungan terhadap kerugian**; ia hanya mengurangi sensitivitas terhadap 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Ayu memiliki **Rp120.000.000**. Ia membandingkan penempatan sekaligus dengan pemecahan **Rp10.000.000 per bulan selama 12 bulan**.</a:t>
            </a:r>
          </a:p>
          <a:p/>
          <a:p>
            <a:r>
              <a:t>Harga awal unit: **Rp1.000**. Dana yang belum ditempatkan diasumsikan tidak menghasilkan.</a:t>
            </a:r>
          </a:p>
          <a:p/>
          <a:p>
            <a:r>
              <a:t>**Lintasan A — Pasar naik terus** (harga naik 1,5% per bulan)</a:t>
            </a:r>
          </a:p>
          <a:p/>
          <a:p>
            <a:r>
              <a:t>**Lintasan B — Pasar turun lalu pulih** (turun 3% per bulan selama 5 periode, lalu naik 3,5% per bulan)</a:t>
            </a:r>
          </a:p>
          <a:p/>
          <a:p>
            <a:r>
              <a:t>**Lintasan C — Pasar turun terus** (turun 2% per bulan)</a:t>
            </a:r>
          </a:p>
          <a:p/>
          <a:p>
            <a:r>
              <a:t>**Tafsir.**</a:t>
            </a:r>
          </a:p>
          <a:p/>
          <a:p>
            <a:r>
              <a:t>1. **Pemecahan menang pada dua dari tiga lintasan ini** — tetapi lintasan-lintasan ini dipilih untuk mengajar, bukan untuk mewakili frekuensi kejadian nyata. Dalam data historis pasar yang cenderung naik, lintasan seperti A lebih sering terjadi daripada B dan C. 2. **Pada lintasan C, pemecahan tetap merugi** — hanya merugi lebih sedikit. Pemecahan **bukan perlindungan terhadap kerugian**; ia hanya mengurangi sensitivitas terhadap 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Ayu memiliki **Rp120.000.000**. Ia membandingkan penempatan sekaligus dengan pemecahan **Rp10.000.000 per bulan selama 12 bulan**.</a:t>
            </a:r>
          </a:p>
          <a:p/>
          <a:p>
            <a:r>
              <a:t>Harga awal unit: **Rp1.000**. Dana yang belum ditempatkan diasumsikan tidak menghasilkan.</a:t>
            </a:r>
          </a:p>
          <a:p/>
          <a:p>
            <a:r>
              <a:t>**Lintasan A — Pasar naik terus** (harga naik 1,5% per bulan)</a:t>
            </a:r>
          </a:p>
          <a:p/>
          <a:p>
            <a:r>
              <a:t>**Lintasan B — Pasar turun lalu pulih** (turun 3% per bulan selama 5 periode, lalu naik 3,5% per bulan)</a:t>
            </a:r>
          </a:p>
          <a:p/>
          <a:p>
            <a:r>
              <a:t>**Lintasan C — Pasar turun terus** (turun 2% per bulan)</a:t>
            </a:r>
          </a:p>
          <a:p/>
          <a:p>
            <a:r>
              <a:t>**Tafsir.**</a:t>
            </a:r>
          </a:p>
          <a:p/>
          <a:p>
            <a:r>
              <a:t>1. **Pemecahan menang pada dua dari tiga lintasan ini** — tetapi lintasan-lintasan ini dipilih untuk mengajar, bukan untuk mewakili frekuensi kejadian nyata. Dalam data historis pasar yang cenderung naik, lintasan seperti A lebih sering terjadi daripada B dan C. 2. **Pada lintasan C, pemecahan tetap merugi** — hanya merugi lebih sedikit. Pemecahan **bukan perlindungan terhadap kerugian**; ia hanya mengurangi sensitivitas terhadap 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Ayu memiliki **Rp120.000.000**. Ia membandingkan penempatan sekaligus dengan pemecahan **Rp10.000.000 per bulan selama 12 bulan**.</a:t>
            </a:r>
          </a:p>
          <a:p/>
          <a:p>
            <a:r>
              <a:t>Harga awal unit: **Rp1.000**. Dana yang belum ditempatkan diasumsikan tidak menghasilkan.</a:t>
            </a:r>
          </a:p>
          <a:p/>
          <a:p>
            <a:r>
              <a:t>**Lintasan A — Pasar naik terus** (harga naik 1,5% per bulan)</a:t>
            </a:r>
          </a:p>
          <a:p/>
          <a:p>
            <a:r>
              <a:t>**Lintasan B — Pasar turun lalu pulih** (turun 3% per bulan selama 5 periode, lalu naik 3,5% per bulan)</a:t>
            </a:r>
          </a:p>
          <a:p/>
          <a:p>
            <a:r>
              <a:t>**Lintasan C — Pasar turun terus** (turun 2% per bulan)</a:t>
            </a:r>
          </a:p>
          <a:p/>
          <a:p>
            <a:r>
              <a:t>**Tafsir.**</a:t>
            </a:r>
          </a:p>
          <a:p/>
          <a:p>
            <a:r>
              <a:t>1. **Pemecahan menang pada dua dari tiga lintasan ini** — tetapi lintasan-lintasan ini dipilih untuk mengajar, bukan untuk mewakili frekuensi kejadian nyata. Dalam data historis pasar yang cenderung naik, lintasan seperti A lebih sering terjadi daripada B dan C. 2. **Pada lintasan C, pemecahan tetap merugi** — hanya merugi lebih sedikit. Pemecahan **bukan perlindungan terhadap kerugian**; ia hanya mengurangi sensitivitas terhadap 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Ayu memiliki **Rp120.000.000**. Ia membandingkan penempatan sekaligus dengan pemecahan **Rp10.000.000 per bulan selama 12 bulan**.</a:t>
            </a:r>
          </a:p>
          <a:p/>
          <a:p>
            <a:r>
              <a:t>Harga awal unit: **Rp1.000**. Dana yang belum ditempatkan diasumsikan tidak menghasilkan.</a:t>
            </a:r>
          </a:p>
          <a:p/>
          <a:p>
            <a:r>
              <a:t>**Lintasan A — Pasar naik terus** (harga naik 1,5% per bulan)</a:t>
            </a:r>
          </a:p>
          <a:p/>
          <a:p>
            <a:r>
              <a:t>**Lintasan B — Pasar turun lalu pulih** (turun 3% per bulan selama 5 periode, lalu naik 3,5% per bulan)</a:t>
            </a:r>
          </a:p>
          <a:p/>
          <a:p>
            <a:r>
              <a:t>**Lintasan C — Pasar turun terus** (turun 2% per bulan)</a:t>
            </a:r>
          </a:p>
          <a:p/>
          <a:p>
            <a:r>
              <a:t>**Tafsir.**</a:t>
            </a:r>
          </a:p>
          <a:p/>
          <a:p>
            <a:r>
              <a:t>1. **Pemecahan menang pada dua dari tiga lintasan ini** — tetapi lintasan-lintasan ini dipilih untuk mengajar, bukan untuk mewakili frekuensi kejadian nyata. Dalam data historis pasar yang cenderung naik, lintasan seperti A lebih sering terjadi daripada B dan C. 2. **Pada lintasan C, pemecahan tetap merugi** — hanya merugi lebih sedikit. Pemecahan **bukan perlindungan terhadap kerugian**; ia hanya mengurangi sensitivitas terhadap 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Pemisahan dua hal.** Untuk keadaan Anda sendiri, pisahkan: berapa yang merupakan setoran penghasilan berkala (bukan pilihan), dan berapa dana sekaligus yang menunggu ditempatkan (pilihan). Nyatakan nominalnya.</a:t>
            </a:r>
          </a:p>
          <a:p/>
          <a:p>
            <a:r>
              <a:t>**Bagian B — Simulasi tiga lintasan.** Bangun lembar sebar yang menyimulasikan penempatan sekaligus versus pemecahan 6 dan 12 bulan, pada **lima** lintasan harga: naik mulus, turun mulus, turun-lalu-pulih, naik-lalu-turun, dan berfluktuasi tanpa arah. Hitung nilai akhir dan unit yang diperoleh untuk masing-masing.</a:t>
            </a:r>
          </a:p>
          <a:p/>
          <a:p>
            <a:r>
              <a:t>**Bagian C — Harga rata-rata perolehan.** Untuk salah satu lintasan berfluktuasi, hitung rata-rata aritmetik harga dan harga rata-rata perolehan Anda. Tunjukkan selisihnya dan jelaskan sebabnya.</a:t>
            </a:r>
          </a:p>
          <a:p/>
          <a:p>
            <a:r>
              <a:t>**Bagian D — Biaya absen.** Untuk lintasan naik, hitung berapa **biaya** memecah penempatan — yaitu selisih hasil dibandingkan sekaligus. Nyatakan dalam Rupiah dan dalam poin persentase per tahun.</a:t>
            </a:r>
          </a:p>
          <a:p/>
          <a:p>
            <a:r>
              <a:t>**Bagian E — Keputusan pribadi.** Gunakan kerangka §4.3. Tentukan strategi Anda untuk dana sekaligus yang Anda miliki (atau yang mungkin Anda terima), dengan alasan berbasis **keadaan dan riwayat perilaku Anda sendiri**, bukan berbasis pandangan pasar.</a:t>
            </a:r>
          </a:p>
          <a:p/>
          <a:p>
            <a:r>
              <a:t>**Bagian F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Strategi Akumulasi: Lump Sum, DCA, dan Variannya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P5 Risiko &amp; Portofolio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dua hal yang sering tertukar: menyetor penghasilan berkala dan memecah dana sekaligus.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mengapa penempatan sekaligus secara rata-rata unggul, dan mengapa itu tidak otomatis menjadikannya pilihan yang tepat.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hasil ketiga strategi pada beberapa lintasan harga.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Merancang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aturan akumulasi tertulis yang dapat dijalankan tanpa keputusan ulang setiap bulan.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Mengevaluasi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kapan penambahan posisi merupakan akumulasi terencana dan kapan ia rasionalisasi kerugian.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MENEMPATKAN DANA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PENGHASILAN BERKALA              DANA SEKALIGUS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(bukan pilihan —                 (ini baru pilihan)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memang datang bertahap)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│                    ┌──────────┴──────────┐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SETORAN OTOMATIS       LANGSUNG PENUH      DIPECAH BERTAHAP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(L0.3 §4.5)            imbal hasil          menurunkan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│               harapan lebih        penyesalan &amp;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│               tinggi               risiko waktu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│                    │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└────────────┬───────┴─────────────────────┘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ATURAN TERTULIS (K-11)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┌────────────────┴────────────────┐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AKUMULASI TERENCANA          RASIONALISASI KERUGIAN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syarat ditulis di muka       "turun, beli lagi" tanpa aturan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Pembedaan yang harus dilakukan lebih dulu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penempatan sekaligus secara rata-rata unggul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Mengapa penempatan sekaligus secara rata-rata unggul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sebagian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Pada lintasan di mana ia kalah, ia kalah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besar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menempatkan seluruh dana tepat sebelum penurunan mendalam menghasilkan pengalaman yang mengakhiri…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Kerangka keputusan yang benar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Kerangka keputusan yang benar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Keadaan Anda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 yang lebih sesuai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Sudah pernah melewati penurunan besar tanpa menjual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**Sekaligus**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Belum pernah mengalami penurunan besar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**Dipecah**, sebagai pelatihan toleransi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Dana berasal dari peristiwa sekali seumur hidup (warisan, pesangon, penjualan aset)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**Dipecah** — biaya psikologis kesalahan sangat 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Dana kecil relatif terhadap kekayaan total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**Sekaligus**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Dana besar relatif terhadap kekayaan total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**Dipecah**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Horizon sangat panjang (&gt; 20 tahun)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**Sekaligus** — waktu absen lebih mahal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Anda tidak dapat memutuskan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**Dipecah dalam 6–12 bulan**, lalu berhenti membahasnya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Tiga metode dan mekanismenya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Tiga metode dan mekanismenya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Kebutuhan setoran menjadi tidak dapat diprediksi.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Pada penurunan mendalam, metode ini menuntut setoran yang mungkin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 Anda miliki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Menuntut disiplin tertinggi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justru pada saat paling sulit — menyetor lebih banyak ketika portofolio sedang merugi.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Dapat menuntut penjualan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pada saat portofolio naik, yang menimbulkan biaya dan pajak (L1.9).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metode dan mekanismenya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portofolio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Anda menyetor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 bawah sasaran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**Lebih banyak**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 atas sasaran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**Lebih sedikit**, atau bahkan menjual kelebihannya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Menambah posisi: akumulasi atau rasionalisasi?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Menambah posisi: akumulasi atau rasionalisasi?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Akumulasi terencana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Rasionalisasi kerugian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Kapan diputuskan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**Sebelum** membeli, tertulis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**Setelah** merugi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Jadwal dan alokasi sasaran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yang lebih rendah dari harga beli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Instrumen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Aset terdiversifikasi sesuai rencana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Sering aset tunggal yang merugi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Ada, tertulis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ada**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Bila tesis salah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Ada syarat berhenti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Terus menambah sampai kehabisan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Prinsip terkait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K-11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**Pelanggaran K-06 (biaya hangus, L0.9 B6)**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Aturan akumulasi tertulis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Aturan akumulasi tertulis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Nominal setoran berkala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dan tanggalnya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Mekanisme otomatis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yang menjalankannya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Alokasi sasaran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per kelas aset (dirinci di L1.11)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Aturan penempatan dana sekaligus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bila menerima dana besar: dipecah berapa lama, dengan jadwal tetap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Larangan menghentikan jadwal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karena pergerakan harga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Batas penambahan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per aset dan per kelas aset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Sekaligus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Dipecah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Unit diperoleh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120.000,00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110.711,18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akhir (bulan 12)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Rp1.177,95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Rp1.177,95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akhir**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**Rp141.353.872**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**Rp130.412.114**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**−Rp10.941.758**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Sekaligus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Dipecah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Unit diperoleh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120.000,00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126.886,24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akhir (bulan 12)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Rp1.055,60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Rp1.055,60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akhir**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**Rp126.672.405**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**Rp133.941.539**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**+Rp7.269.134**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Sekaligus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Dipecah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Unit diperoleh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120.000,00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134.429,15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akhir (bulan 12)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Rp800,73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Rp800,73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akhir**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**Rp96.087.762**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**Rp107.641.638**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**+Rp11.553.876**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Harga (Rp)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Unit dibeli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5.000,00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6.250,00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1.250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4.000,00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10.000,00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5.000,00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1.250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4.000,00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**34.250,00**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Lintasan A — Pasar naik terus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(harga naik 1,5% per bulan)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Lintasan B — Pasar turun lalu pulih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(turun 3% per bulan selama 5 periode, lalu naik 3,5% per bulan)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Lintasan C — Pasar turun terus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(turun 2% per bulan)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Pemecahan menang pada dua dari tiga lintasan ini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tetapi lintasan-lintasan ini dipilih untuk mengajar, bukan untuk mewakili frekuensi kejadian nyata. Dalam…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Pada lintasan C, pemecahan tetap merugi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hanya merugi lebih sedikit. Pemecahan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bukan perlindungan terhadap kerugian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; ia hanya mengurangi sensitivitas…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A — Pemisahan dua hal.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keadaan Anda sendiri, pisahkan: berapa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B — Simulasi tiga lintasan.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Bangun lembar sebar yang menyimulasikan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C — Harga rata-rata perolehan.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salah satu lintasan berfluktuasi,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D — Biaya absen.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lintasan naik, hitung berapa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biaya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memecah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E — Keputusan pribadi.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Gunakan kerangka §4.3. Tentukan strategi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F — Uji tiga pertanyaan.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Ambil satu keputusan penambahan posisi yang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G — Aturan akumulasi tertulis.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Susun delapan butir §4.6. Untuk butir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Pemisahan benar; lima lintasan disimulasikan dengan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Lintasan realistis dengan parameter dinyatakan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Menyatakan pertukaran antara imbal hasil harapan dan risiko perilaku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per aset dan per kelas aset tertulis dengan angka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Delapan butir lengkap dengan mekanisme otomatis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Jujur menyatakan penambahan masa lalu yang merupakan rasionalisasi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